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+mn-lt"/>
        <a:ea typeface="+mn-ea"/>
        <a:cs typeface="+mn-cs"/>
        <a:sym typeface="Lucida Grande"/>
      </a:defRPr>
    </a:lvl1pPr>
    <a:lvl2pPr indent="228600" defTabSz="457200" latinLnBrk="0">
      <a:defRPr sz="1600">
        <a:latin typeface="+mn-lt"/>
        <a:ea typeface="+mn-ea"/>
        <a:cs typeface="+mn-cs"/>
        <a:sym typeface="Lucida Grande"/>
      </a:defRPr>
    </a:lvl2pPr>
    <a:lvl3pPr indent="457200" defTabSz="457200" latinLnBrk="0">
      <a:defRPr sz="1600">
        <a:latin typeface="+mn-lt"/>
        <a:ea typeface="+mn-ea"/>
        <a:cs typeface="+mn-cs"/>
        <a:sym typeface="Lucida Grande"/>
      </a:defRPr>
    </a:lvl3pPr>
    <a:lvl4pPr indent="685800" defTabSz="457200" latinLnBrk="0">
      <a:defRPr sz="1600">
        <a:latin typeface="+mn-lt"/>
        <a:ea typeface="+mn-ea"/>
        <a:cs typeface="+mn-cs"/>
        <a:sym typeface="Lucida Grande"/>
      </a:defRPr>
    </a:lvl4pPr>
    <a:lvl5pPr indent="914400" defTabSz="457200" latinLnBrk="0">
      <a:defRPr sz="1600">
        <a:latin typeface="+mn-lt"/>
        <a:ea typeface="+mn-ea"/>
        <a:cs typeface="+mn-cs"/>
        <a:sym typeface="Lucida Grande"/>
      </a:defRPr>
    </a:lvl5pPr>
    <a:lvl6pPr indent="1143000" defTabSz="457200" latinLnBrk="0">
      <a:defRPr sz="1600">
        <a:latin typeface="+mn-lt"/>
        <a:ea typeface="+mn-ea"/>
        <a:cs typeface="+mn-cs"/>
        <a:sym typeface="Lucida Grande"/>
      </a:defRPr>
    </a:lvl6pPr>
    <a:lvl7pPr indent="1371600" defTabSz="457200" latinLnBrk="0">
      <a:defRPr sz="1600">
        <a:latin typeface="+mn-lt"/>
        <a:ea typeface="+mn-ea"/>
        <a:cs typeface="+mn-cs"/>
        <a:sym typeface="Lucida Grande"/>
      </a:defRPr>
    </a:lvl7pPr>
    <a:lvl8pPr indent="1600200" defTabSz="457200" latinLnBrk="0">
      <a:defRPr sz="1600">
        <a:latin typeface="+mn-lt"/>
        <a:ea typeface="+mn-ea"/>
        <a:cs typeface="+mn-cs"/>
        <a:sym typeface="Lucida Grande"/>
      </a:defRPr>
    </a:lvl8pPr>
    <a:lvl9pPr indent="1828800" defTabSz="457200" latinLnBrk="0">
      <a:defRPr sz="16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R="0" indent="0" algn="ctr" defTabSz="457200">
              <a:defRPr sz="5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R="0" algn="ctr" defTabSz="4572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760236" y="1294694"/>
            <a:ext cx="9029350" cy="5771446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5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80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5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760236" y="-2"/>
            <a:ext cx="8304391" cy="1016002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1765" y="-2"/>
            <a:ext cx="10160003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1" y="-1"/>
            <a:ext cx="10160003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spcBef>
                <a:spcPts val="9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9091210" y="152708"/>
            <a:ext cx="700004" cy="700002"/>
            <a:chOff x="0" y="0"/>
            <a:chExt cx="700003" cy="700001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700005" cy="700002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700005" cy="70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7899513" y="7452430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760234" y="7455617"/>
            <a:ext cx="488395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5644186" y="7455617"/>
            <a:ext cx="217731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5830310" y="7473649"/>
            <a:ext cx="19226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7812853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8668570" y="7452430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2" y="-1"/>
            <a:ext cx="10160004" cy="762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625" y="2949221"/>
            <a:ext cx="6000752" cy="172155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8866124" y="7363357"/>
            <a:ext cx="210469" cy="197384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18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18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>
            <a:noAutofit/>
          </a:bodyPr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marR="0" algn="ctr" defTabSz="457200">
              <a:spcBef>
                <a:spcPts val="0"/>
              </a:spcBef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457200">
              <a:spcBef>
                <a:spcPts val="0"/>
              </a:spcBef>
              <a:buSzTx/>
              <a:buNone/>
              <a:defRPr sz="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1765" y="-2"/>
            <a:ext cx="10160004" cy="1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12700">
            <a:miter lim="400000"/>
          </a:ln>
          <a:effectLst>
            <a:outerShdw sx="100000" sy="100000" kx="0" ky="0" algn="b" rotWithShape="0" blurRad="101600" dist="25400" dir="4800000">
              <a:srgbClr val="000000">
                <a:alpha val="50000"/>
              </a:srgbClr>
            </a:outerShdw>
          </a:effectLst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2" y="-2"/>
            <a:ext cx="10160003" cy="101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0000" tIns="40000" rIns="40000" bIns="40000" anchor="ctr"/>
          <a:lstStyle/>
          <a:p>
            <a:pPr algn="ctr" defTabSz="1016000">
              <a:spcBef>
                <a:spcPts val="800"/>
              </a:spcBef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9091210" y="152707"/>
            <a:ext cx="700003" cy="700004"/>
            <a:chOff x="0" y="0"/>
            <a:chExt cx="700002" cy="700003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700004" cy="7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40000" tIns="40000" rIns="40000" bIns="40000" numCol="1" anchor="ctr">
              <a:noAutofit/>
            </a:bodyPr>
            <a:lstStyle/>
            <a:p>
              <a:pPr defTabSz="10160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44" b="44"/>
            <a:stretch>
              <a:fillRect/>
            </a:stretch>
          </p:blipFill>
          <p:spPr>
            <a:xfrm>
              <a:off x="-1" y="0"/>
              <a:ext cx="699692" cy="699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6" y="0"/>
                  </a:moveTo>
                  <a:cubicBezTo>
                    <a:pt x="4839" y="0"/>
                    <a:pt x="0" y="4839"/>
                    <a:pt x="0" y="10806"/>
                  </a:cubicBezTo>
                  <a:cubicBezTo>
                    <a:pt x="0" y="16773"/>
                    <a:pt x="4839" y="21600"/>
                    <a:pt x="10806" y="21600"/>
                  </a:cubicBezTo>
                  <a:cubicBezTo>
                    <a:pt x="16773" y="21600"/>
                    <a:pt x="21600" y="16773"/>
                    <a:pt x="21600" y="10806"/>
                  </a:cubicBezTo>
                  <a:cubicBezTo>
                    <a:pt x="21600" y="4839"/>
                    <a:pt x="16773" y="0"/>
                    <a:pt x="1080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7899513" y="7452432"/>
            <a:ext cx="74965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760235" y="7455619"/>
            <a:ext cx="48839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5644185" y="7455619"/>
            <a:ext cx="2177313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5553516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7812852" y="7452432"/>
            <a:ext cx="19226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8668569" y="7452432"/>
            <a:ext cx="19226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1016000">
              <a:tabLst>
                <a:tab pos="4229100" algn="l"/>
              </a:tabLst>
              <a:defRPr sz="8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760235" y="-1"/>
            <a:ext cx="8304391" cy="1016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1016000">
              <a:tabLst>
                <a:tab pos="4229100" algn="l"/>
              </a:tabLst>
              <a:defRPr cap="all" sz="24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760235" y="1294694"/>
            <a:ext cx="9029351" cy="5771445"/>
          </a:xfrm>
          <a:prstGeom prst="rect">
            <a:avLst/>
          </a:prstGeom>
        </p:spPr>
        <p:txBody>
          <a:bodyPr lIns="0" tIns="0" rIns="0" bIns="0"/>
          <a:lstStyle>
            <a:lvl1pPr marR="0" defTabSz="1016000">
              <a:spcBef>
                <a:spcPts val="1400"/>
              </a:spcBef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231913" marR="0" indent="-231913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534987" marR="0" indent="-177799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822854" marR="0" indent="-198966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146175" marR="0" indent="-234950" defTabSz="1016000">
              <a:spcBef>
                <a:spcPts val="1400"/>
              </a:spcBef>
              <a:buChar char="I"/>
              <a:defRPr sz="24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8866124" y="7363356"/>
            <a:ext cx="210469" cy="197385"/>
          </a:xfrm>
          <a:prstGeom prst="rect">
            <a:avLst/>
          </a:prstGeom>
        </p:spPr>
        <p:txBody>
          <a:bodyPr lIns="0" tIns="0" rIns="0" bIns="0" anchor="b"/>
          <a:lstStyle>
            <a:lvl1pPr algn="l" defTabSz="1016000">
              <a:defRPr sz="14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marR="0" indent="-386422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83321" marR="0" indent="-386422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262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681821" marR="0" indent="-386421" defTabSz="457200">
              <a:spcBef>
                <a:spcPts val="3000"/>
              </a:spcBef>
              <a:buSzPct val="171000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24721" marR="0" indent="-386421" defTabSz="457200">
              <a:spcBef>
                <a:spcPts val="3000"/>
              </a:spcBef>
              <a:buSzPct val="171000"/>
              <a:buChar char="•"/>
              <a:defRPr sz="2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0414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843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39900" marR="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082800" marR="0" indent="-444500" defTabSz="457200">
              <a:spcBef>
                <a:spcPts val="3700"/>
              </a:spcBef>
              <a:buSzPct val="171000"/>
              <a:buChar char="•"/>
              <a:defRPr sz="32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R="0" indent="0" algn="ctr" defTabSz="457200"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1" cy="279400"/>
          </a:xfrm>
          <a:prstGeom prst="rect">
            <a:avLst/>
          </a:prstGeom>
        </p:spPr>
        <p:txBody>
          <a:bodyPr lIns="38100" tIns="38100" rIns="38100" bIns="38100"/>
          <a:lstStyle>
            <a:lvl1pPr defTabSz="457200">
              <a:defRPr sz="1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4"/>
            <a:ext cx="3030091" cy="4803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6680200" y="7099300"/>
            <a:ext cx="277711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850900" y="7099300"/>
            <a:ext cx="2994706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45154" indent="45154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477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45125" indent="45125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45125" indent="0" algn="l" defTabSz="101423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45154" indent="0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350202" marR="45154" indent="-284161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719296" marR="45154" indent="-299243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998218" marR="45154" indent="-297178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404981" marR="45154" indent="-424542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3423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26852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0281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371056" marR="45154" indent="-361156" algn="l" defTabSz="1014235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26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3" Type="http://schemas.openxmlformats.org/officeDocument/2006/relationships/image" Target="../media/image25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hteck 66"/>
          <p:cNvSpPr txBox="1"/>
          <p:nvPr/>
        </p:nvSpPr>
        <p:spPr>
          <a:xfrm>
            <a:off x="2688904" y="973162"/>
            <a:ext cx="118840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914400">
              <a:defRPr sz="1600"/>
            </a:lvl1pPr>
          </a:lstStyle>
          <a:p>
            <a:pPr/>
            <a:r>
              <a:t>Stromquelle</a:t>
            </a:r>
          </a:p>
        </p:txBody>
      </p:sp>
      <p:sp>
        <p:nvSpPr>
          <p:cNvPr id="235" name="Rechteck 75"/>
          <p:cNvSpPr txBox="1"/>
          <p:nvPr/>
        </p:nvSpPr>
        <p:spPr>
          <a:xfrm>
            <a:off x="6293560" y="973162"/>
            <a:ext cx="1674675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Spannungsquelle</a:t>
            </a:r>
          </a:p>
        </p:txBody>
      </p:sp>
      <p:grpSp>
        <p:nvGrpSpPr>
          <p:cNvPr id="261" name="Gruppieren 4"/>
          <p:cNvGrpSpPr/>
          <p:nvPr/>
        </p:nvGrpSpPr>
        <p:grpSpPr>
          <a:xfrm>
            <a:off x="1404148" y="1511087"/>
            <a:ext cx="3620780" cy="1110348"/>
            <a:chOff x="0" y="0"/>
            <a:chExt cx="3620779" cy="1110347"/>
          </a:xfrm>
        </p:grpSpPr>
        <p:sp>
          <p:nvSpPr>
            <p:cNvPr id="236" name="Linie"/>
            <p:cNvSpPr/>
            <p:nvPr/>
          </p:nvSpPr>
          <p:spPr>
            <a:xfrm flipV="1">
              <a:off x="313908" y="329622"/>
              <a:ext cx="3082896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37" name="Aufwärtswandler"/>
            <p:cNvSpPr txBox="1"/>
            <p:nvPr/>
          </p:nvSpPr>
          <p:spPr>
            <a:xfrm>
              <a:off x="0" y="689528"/>
              <a:ext cx="814256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</a:t>
              </a:r>
            </a:p>
          </p:txBody>
        </p:sp>
        <p:sp>
          <p:nvSpPr>
            <p:cNvPr id="238" name="Linie"/>
            <p:cNvSpPr/>
            <p:nvPr/>
          </p:nvSpPr>
          <p:spPr>
            <a:xfrm flipH="1">
              <a:off x="1788522" y="329623"/>
              <a:ext cx="2252" cy="7733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39" name="Aufwärtswandler"/>
            <p:cNvSpPr txBox="1"/>
            <p:nvPr/>
          </p:nvSpPr>
          <p:spPr>
            <a:xfrm>
              <a:off x="2577760" y="668292"/>
              <a:ext cx="1043020" cy="442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Netz/Last/Einspeisung</a:t>
              </a:r>
            </a:p>
          </p:txBody>
        </p:sp>
        <p:grpSp>
          <p:nvGrpSpPr>
            <p:cNvPr id="242" name="Gruppieren 70"/>
            <p:cNvGrpSpPr/>
            <p:nvPr/>
          </p:nvGrpSpPr>
          <p:grpSpPr>
            <a:xfrm>
              <a:off x="1635392" y="595944"/>
              <a:ext cx="311837" cy="308535"/>
              <a:chOff x="0" y="0"/>
              <a:chExt cx="311836" cy="308534"/>
            </a:xfrm>
          </p:grpSpPr>
          <p:sp>
            <p:nvSpPr>
              <p:cNvPr id="240" name="Kreis"/>
              <p:cNvSpPr/>
              <p:nvPr/>
            </p:nvSpPr>
            <p:spPr>
              <a:xfrm>
                <a:off x="5036" y="-1"/>
                <a:ext cx="305229" cy="30853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41" name="Linie"/>
              <p:cNvSpPr/>
              <p:nvPr/>
            </p:nvSpPr>
            <p:spPr>
              <a:xfrm flipH="1" flipV="1">
                <a:off x="0" y="154265"/>
                <a:ext cx="311837" cy="86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243" name="Linie"/>
            <p:cNvSpPr/>
            <p:nvPr/>
          </p:nvSpPr>
          <p:spPr>
            <a:xfrm flipH="1" flipV="1">
              <a:off x="1790771" y="360755"/>
              <a:ext cx="2" cy="154671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251" name="Gruppieren"/>
            <p:cNvGrpSpPr/>
            <p:nvPr/>
          </p:nvGrpSpPr>
          <p:grpSpPr>
            <a:xfrm>
              <a:off x="297139" y="0"/>
              <a:ext cx="539068" cy="683074"/>
              <a:chOff x="0" y="0"/>
              <a:chExt cx="539067" cy="683073"/>
            </a:xfrm>
          </p:grpSpPr>
          <p:sp>
            <p:nvSpPr>
              <p:cNvPr id="244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45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46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47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48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49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0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259" name="Gruppieren"/>
            <p:cNvGrpSpPr/>
            <p:nvPr/>
          </p:nvGrpSpPr>
          <p:grpSpPr>
            <a:xfrm>
              <a:off x="2880874" y="1574"/>
              <a:ext cx="539068" cy="683074"/>
              <a:chOff x="0" y="0"/>
              <a:chExt cx="539067" cy="683073"/>
            </a:xfrm>
          </p:grpSpPr>
          <p:sp>
            <p:nvSpPr>
              <p:cNvPr id="252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3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4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5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6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7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8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260" name="Gerader Verbinder 3"/>
            <p:cNvSpPr/>
            <p:nvPr/>
          </p:nvSpPr>
          <p:spPr>
            <a:xfrm>
              <a:off x="1686430" y="1102607"/>
              <a:ext cx="20418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262" name="Aufwärtswandler"/>
          <p:cNvSpPr txBox="1"/>
          <p:nvPr/>
        </p:nvSpPr>
        <p:spPr>
          <a:xfrm>
            <a:off x="3310584" y="2012442"/>
            <a:ext cx="3103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R="40639" indent="40639" algn="ctr" defTabSz="914400">
              <a:spcBef>
                <a:spcPts val="400"/>
              </a:spcBef>
              <a:defRPr b="1">
                <a:solidFill>
                  <a:srgbClr val="006AB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i</a:t>
            </a:r>
          </a:p>
        </p:txBody>
      </p:sp>
      <p:grpSp>
        <p:nvGrpSpPr>
          <p:cNvPr id="287" name="Gruppieren 36"/>
          <p:cNvGrpSpPr/>
          <p:nvPr/>
        </p:nvGrpSpPr>
        <p:grpSpPr>
          <a:xfrm>
            <a:off x="5216907" y="4073402"/>
            <a:ext cx="3595621" cy="1154936"/>
            <a:chOff x="0" y="0"/>
            <a:chExt cx="3595619" cy="1154935"/>
          </a:xfrm>
        </p:grpSpPr>
        <p:grpSp>
          <p:nvGrpSpPr>
            <p:cNvPr id="265" name="Gruppieren 145"/>
            <p:cNvGrpSpPr/>
            <p:nvPr/>
          </p:nvGrpSpPr>
          <p:grpSpPr>
            <a:xfrm>
              <a:off x="1584424" y="168360"/>
              <a:ext cx="311836" cy="308535"/>
              <a:chOff x="0" y="0"/>
              <a:chExt cx="311834" cy="308534"/>
            </a:xfrm>
          </p:grpSpPr>
          <p:sp>
            <p:nvSpPr>
              <p:cNvPr id="263" name="Kreis"/>
              <p:cNvSpPr/>
              <p:nvPr/>
            </p:nvSpPr>
            <p:spPr>
              <a:xfrm>
                <a:off x="5037" y="-1"/>
                <a:ext cx="305228" cy="30853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264" name="Linie"/>
              <p:cNvSpPr/>
              <p:nvPr/>
            </p:nvSpPr>
            <p:spPr>
              <a:xfrm flipH="1" flipV="1">
                <a:off x="0" y="154265"/>
                <a:ext cx="311836" cy="867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266" name="Linie"/>
            <p:cNvSpPr/>
            <p:nvPr/>
          </p:nvSpPr>
          <p:spPr>
            <a:xfrm flipV="1">
              <a:off x="1370384" y="563416"/>
              <a:ext cx="739914" cy="2249"/>
            </a:xfrm>
            <a:prstGeom prst="line">
              <a:avLst/>
            </a:prstGeom>
            <a:noFill/>
            <a:ln w="12700" cap="flat">
              <a:solidFill>
                <a:srgbClr val="D4003C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67" name="Linie"/>
            <p:cNvSpPr/>
            <p:nvPr/>
          </p:nvSpPr>
          <p:spPr>
            <a:xfrm flipV="1">
              <a:off x="313907" y="329622"/>
              <a:ext cx="3082896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68" name="Aufwärtswandler"/>
            <p:cNvSpPr txBox="1"/>
            <p:nvPr/>
          </p:nvSpPr>
          <p:spPr>
            <a:xfrm>
              <a:off x="0" y="689528"/>
              <a:ext cx="814254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</a:t>
              </a:r>
            </a:p>
          </p:txBody>
        </p:sp>
        <p:sp>
          <p:nvSpPr>
            <p:cNvPr id="269" name="Aufwärtswandler"/>
            <p:cNvSpPr txBox="1"/>
            <p:nvPr/>
          </p:nvSpPr>
          <p:spPr>
            <a:xfrm>
              <a:off x="2556736" y="712880"/>
              <a:ext cx="1038884" cy="442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Netz/Last/Einspeisung</a:t>
              </a:r>
            </a:p>
          </p:txBody>
        </p:sp>
        <p:grpSp>
          <p:nvGrpSpPr>
            <p:cNvPr id="277" name="Gruppieren"/>
            <p:cNvGrpSpPr/>
            <p:nvPr/>
          </p:nvGrpSpPr>
          <p:grpSpPr>
            <a:xfrm>
              <a:off x="297139" y="-1"/>
              <a:ext cx="539068" cy="683075"/>
              <a:chOff x="0" y="0"/>
              <a:chExt cx="539067" cy="683073"/>
            </a:xfrm>
          </p:grpSpPr>
          <p:sp>
            <p:nvSpPr>
              <p:cNvPr id="270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1" name="Linie"/>
              <p:cNvSpPr/>
              <p:nvPr/>
            </p:nvSpPr>
            <p:spPr>
              <a:xfrm flipH="1" flipV="1">
                <a:off x="19346" y="13381"/>
                <a:ext cx="500672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2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3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4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5" name="Linie"/>
              <p:cNvSpPr/>
              <p:nvPr/>
            </p:nvSpPr>
            <p:spPr>
              <a:xfrm flipH="1">
                <a:off x="0" y="-1"/>
                <a:ext cx="270190" cy="35020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6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285" name="Gruppieren"/>
            <p:cNvGrpSpPr/>
            <p:nvPr/>
          </p:nvGrpSpPr>
          <p:grpSpPr>
            <a:xfrm>
              <a:off x="2880874" y="1573"/>
              <a:ext cx="539068" cy="683075"/>
              <a:chOff x="0" y="0"/>
              <a:chExt cx="539067" cy="683073"/>
            </a:xfrm>
          </p:grpSpPr>
          <p:sp>
            <p:nvSpPr>
              <p:cNvPr id="278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9" name="Linie"/>
              <p:cNvSpPr/>
              <p:nvPr/>
            </p:nvSpPr>
            <p:spPr>
              <a:xfrm flipH="1" flipV="1">
                <a:off x="19346" y="13381"/>
                <a:ext cx="500672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80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81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82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83" name="Linie"/>
              <p:cNvSpPr/>
              <p:nvPr/>
            </p:nvSpPr>
            <p:spPr>
              <a:xfrm flipH="1">
                <a:off x="0" y="-1"/>
                <a:ext cx="270190" cy="35020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84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286" name="Aufwärtswandler"/>
            <p:cNvSpPr txBox="1"/>
            <p:nvPr/>
          </p:nvSpPr>
          <p:spPr>
            <a:xfrm>
              <a:off x="1587411" y="565308"/>
              <a:ext cx="310397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b="1">
                  <a:solidFill>
                    <a:srgbClr val="D4003C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u</a:t>
              </a:r>
            </a:p>
          </p:txBody>
        </p:sp>
      </p:grpSp>
      <p:sp>
        <p:nvSpPr>
          <p:cNvPr id="288" name="Linie"/>
          <p:cNvSpPr/>
          <p:nvPr/>
        </p:nvSpPr>
        <p:spPr>
          <a:xfrm flipV="1">
            <a:off x="5506128" y="1840710"/>
            <a:ext cx="3082897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89" name="Aufwärtswandler"/>
          <p:cNvSpPr txBox="1"/>
          <p:nvPr/>
        </p:nvSpPr>
        <p:spPr>
          <a:xfrm>
            <a:off x="5192220" y="2200616"/>
            <a:ext cx="814256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290" name="Linie"/>
          <p:cNvSpPr/>
          <p:nvPr/>
        </p:nvSpPr>
        <p:spPr>
          <a:xfrm flipH="1">
            <a:off x="6980743" y="1840711"/>
            <a:ext cx="2251" cy="7733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1" name="Aufwärtswandler"/>
          <p:cNvSpPr txBox="1"/>
          <p:nvPr/>
        </p:nvSpPr>
        <p:spPr>
          <a:xfrm>
            <a:off x="7716626" y="2186888"/>
            <a:ext cx="1095903" cy="442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Netz/Last/Einspeisung</a:t>
            </a:r>
          </a:p>
        </p:txBody>
      </p:sp>
      <p:sp>
        <p:nvSpPr>
          <p:cNvPr id="292" name="Rechteck"/>
          <p:cNvSpPr/>
          <p:nvPr/>
        </p:nvSpPr>
        <p:spPr>
          <a:xfrm>
            <a:off x="5498409" y="1516795"/>
            <a:ext cx="521265" cy="677367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3" name="Linie"/>
          <p:cNvSpPr/>
          <p:nvPr/>
        </p:nvSpPr>
        <p:spPr>
          <a:xfrm flipH="1" flipV="1">
            <a:off x="5508705" y="1524467"/>
            <a:ext cx="500673" cy="66202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4" name="Linie"/>
          <p:cNvSpPr/>
          <p:nvPr/>
        </p:nvSpPr>
        <p:spPr>
          <a:xfrm flipH="1">
            <a:off x="5507767" y="1521046"/>
            <a:ext cx="513979" cy="66749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5" name="Linie"/>
          <p:cNvSpPr/>
          <p:nvPr/>
        </p:nvSpPr>
        <p:spPr>
          <a:xfrm flipH="1" flipV="1">
            <a:off x="5495346" y="1832222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6" name="Linie"/>
          <p:cNvSpPr/>
          <p:nvPr/>
        </p:nvSpPr>
        <p:spPr>
          <a:xfrm flipH="1">
            <a:off x="5767785" y="1848267"/>
            <a:ext cx="258428" cy="33843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7" name="Linie"/>
          <p:cNvSpPr/>
          <p:nvPr/>
        </p:nvSpPr>
        <p:spPr>
          <a:xfrm flipH="1">
            <a:off x="5489359" y="1511087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8" name="Linie"/>
          <p:cNvSpPr/>
          <p:nvPr/>
        </p:nvSpPr>
        <p:spPr>
          <a:xfrm flipH="1" flipV="1">
            <a:off x="5758236" y="1523611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99" name="Rechteck"/>
          <p:cNvSpPr/>
          <p:nvPr/>
        </p:nvSpPr>
        <p:spPr>
          <a:xfrm>
            <a:off x="8082144" y="1518369"/>
            <a:ext cx="521265" cy="677367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0" name="Linie"/>
          <p:cNvSpPr/>
          <p:nvPr/>
        </p:nvSpPr>
        <p:spPr>
          <a:xfrm flipH="1" flipV="1">
            <a:off x="8092440" y="1526041"/>
            <a:ext cx="500673" cy="66202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1" name="Linie"/>
          <p:cNvSpPr/>
          <p:nvPr/>
        </p:nvSpPr>
        <p:spPr>
          <a:xfrm flipH="1">
            <a:off x="8091502" y="1522620"/>
            <a:ext cx="513979" cy="66749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2" name="Linie"/>
          <p:cNvSpPr/>
          <p:nvPr/>
        </p:nvSpPr>
        <p:spPr>
          <a:xfrm flipH="1" flipV="1">
            <a:off x="8079081" y="1833796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3" name="Linie"/>
          <p:cNvSpPr/>
          <p:nvPr/>
        </p:nvSpPr>
        <p:spPr>
          <a:xfrm flipH="1">
            <a:off x="8351520" y="1849841"/>
            <a:ext cx="258428" cy="33843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4" name="Linie"/>
          <p:cNvSpPr/>
          <p:nvPr/>
        </p:nvSpPr>
        <p:spPr>
          <a:xfrm flipH="1">
            <a:off x="8073094" y="1512661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5" name="Linie"/>
          <p:cNvSpPr/>
          <p:nvPr/>
        </p:nvSpPr>
        <p:spPr>
          <a:xfrm flipH="1" flipV="1">
            <a:off x="8341972" y="1525185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6" name="Gerader Verbinder 272"/>
          <p:cNvSpPr/>
          <p:nvPr/>
        </p:nvSpPr>
        <p:spPr>
          <a:xfrm>
            <a:off x="6878650" y="2613695"/>
            <a:ext cx="204187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7" name="Kreis"/>
          <p:cNvSpPr/>
          <p:nvPr/>
        </p:nvSpPr>
        <p:spPr>
          <a:xfrm rot="5400000">
            <a:off x="6826430" y="2107712"/>
            <a:ext cx="305229" cy="30853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08" name="Linie"/>
          <p:cNvSpPr/>
          <p:nvPr/>
        </p:nvSpPr>
        <p:spPr>
          <a:xfrm flipV="1">
            <a:off x="6978179" y="2104327"/>
            <a:ext cx="866" cy="31183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09" name="Linie"/>
          <p:cNvSpPr/>
          <p:nvPr/>
        </p:nvSpPr>
        <p:spPr>
          <a:xfrm flipH="1">
            <a:off x="7232246" y="2029083"/>
            <a:ext cx="3159" cy="584613"/>
          </a:xfrm>
          <a:prstGeom prst="line">
            <a:avLst/>
          </a:prstGeom>
          <a:ln w="12700">
            <a:solidFill>
              <a:srgbClr val="D4003C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0" name="Aufwärtswandler"/>
          <p:cNvSpPr txBox="1"/>
          <p:nvPr/>
        </p:nvSpPr>
        <p:spPr>
          <a:xfrm>
            <a:off x="7213698" y="2130893"/>
            <a:ext cx="3103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R="40639" indent="40639" algn="ctr" defTabSz="914400">
              <a:spcBef>
                <a:spcPts val="400"/>
              </a:spcBef>
              <a:defRPr b="1">
                <a:solidFill>
                  <a:srgbClr val="D4003C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311" name="Linie"/>
          <p:cNvSpPr/>
          <p:nvPr/>
        </p:nvSpPr>
        <p:spPr>
          <a:xfrm flipH="1">
            <a:off x="7003854" y="2938996"/>
            <a:ext cx="2251" cy="7733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2" name="Gerader Verbinder 322"/>
          <p:cNvSpPr/>
          <p:nvPr/>
        </p:nvSpPr>
        <p:spPr>
          <a:xfrm>
            <a:off x="6901761" y="3711980"/>
            <a:ext cx="204187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3" name="Kreis"/>
          <p:cNvSpPr/>
          <p:nvPr/>
        </p:nvSpPr>
        <p:spPr>
          <a:xfrm rot="5400000">
            <a:off x="6849541" y="3205997"/>
            <a:ext cx="305229" cy="30853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14" name="Linie"/>
          <p:cNvSpPr/>
          <p:nvPr/>
        </p:nvSpPr>
        <p:spPr>
          <a:xfrm flipV="1">
            <a:off x="7001291" y="3202612"/>
            <a:ext cx="866" cy="31183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5" name="Linie"/>
          <p:cNvSpPr/>
          <p:nvPr/>
        </p:nvSpPr>
        <p:spPr>
          <a:xfrm flipH="1">
            <a:off x="7255357" y="3127369"/>
            <a:ext cx="3159" cy="584612"/>
          </a:xfrm>
          <a:prstGeom prst="line">
            <a:avLst/>
          </a:prstGeom>
          <a:ln w="12700">
            <a:solidFill>
              <a:srgbClr val="D4003C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6" name="Linie"/>
          <p:cNvSpPr/>
          <p:nvPr/>
        </p:nvSpPr>
        <p:spPr>
          <a:xfrm flipV="1">
            <a:off x="7017199" y="2928266"/>
            <a:ext cx="1571826" cy="96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7" name="Linie"/>
          <p:cNvSpPr/>
          <p:nvPr/>
        </p:nvSpPr>
        <p:spPr>
          <a:xfrm flipH="1">
            <a:off x="7547499" y="2938996"/>
            <a:ext cx="2251" cy="7733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8" name="Gerader Verbinder 329"/>
          <p:cNvSpPr/>
          <p:nvPr/>
        </p:nvSpPr>
        <p:spPr>
          <a:xfrm>
            <a:off x="7445406" y="3711980"/>
            <a:ext cx="204187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19" name="Kreis"/>
          <p:cNvSpPr/>
          <p:nvPr/>
        </p:nvSpPr>
        <p:spPr>
          <a:xfrm rot="5400000">
            <a:off x="7393186" y="3205997"/>
            <a:ext cx="305229" cy="30853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20" name="Linie"/>
          <p:cNvSpPr/>
          <p:nvPr/>
        </p:nvSpPr>
        <p:spPr>
          <a:xfrm flipV="1">
            <a:off x="7544935" y="3202612"/>
            <a:ext cx="866" cy="31183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1" name="Linie"/>
          <p:cNvSpPr/>
          <p:nvPr/>
        </p:nvSpPr>
        <p:spPr>
          <a:xfrm flipH="1">
            <a:off x="7799002" y="3127369"/>
            <a:ext cx="3159" cy="584612"/>
          </a:xfrm>
          <a:prstGeom prst="line">
            <a:avLst/>
          </a:prstGeom>
          <a:ln w="12700">
            <a:solidFill>
              <a:srgbClr val="D4003C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2" name="Rechteck"/>
          <p:cNvSpPr/>
          <p:nvPr/>
        </p:nvSpPr>
        <p:spPr>
          <a:xfrm>
            <a:off x="8117954" y="2811355"/>
            <a:ext cx="521265" cy="677367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3" name="Linie"/>
          <p:cNvSpPr/>
          <p:nvPr/>
        </p:nvSpPr>
        <p:spPr>
          <a:xfrm flipH="1" flipV="1">
            <a:off x="8128249" y="2819027"/>
            <a:ext cx="500673" cy="66202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4" name="Linie"/>
          <p:cNvSpPr/>
          <p:nvPr/>
        </p:nvSpPr>
        <p:spPr>
          <a:xfrm flipH="1">
            <a:off x="8127311" y="2815606"/>
            <a:ext cx="513979" cy="66749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5" name="Linie"/>
          <p:cNvSpPr/>
          <p:nvPr/>
        </p:nvSpPr>
        <p:spPr>
          <a:xfrm flipH="1" flipV="1">
            <a:off x="8114890" y="3126782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6" name="Linie"/>
          <p:cNvSpPr/>
          <p:nvPr/>
        </p:nvSpPr>
        <p:spPr>
          <a:xfrm flipH="1">
            <a:off x="8387330" y="3142827"/>
            <a:ext cx="258428" cy="33843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7" name="Linie"/>
          <p:cNvSpPr/>
          <p:nvPr/>
        </p:nvSpPr>
        <p:spPr>
          <a:xfrm flipH="1">
            <a:off x="8108903" y="2805647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28" name="Linie"/>
          <p:cNvSpPr/>
          <p:nvPr/>
        </p:nvSpPr>
        <p:spPr>
          <a:xfrm flipH="1" flipV="1">
            <a:off x="8377780" y="2818171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380" name="Gruppieren 7"/>
          <p:cNvGrpSpPr/>
          <p:nvPr/>
        </p:nvGrpSpPr>
        <p:grpSpPr>
          <a:xfrm>
            <a:off x="1415251" y="4060879"/>
            <a:ext cx="3554801" cy="1931463"/>
            <a:chOff x="0" y="0"/>
            <a:chExt cx="3554800" cy="1931462"/>
          </a:xfrm>
        </p:grpSpPr>
        <p:sp>
          <p:nvSpPr>
            <p:cNvPr id="329" name="Linie"/>
            <p:cNvSpPr/>
            <p:nvPr/>
          </p:nvSpPr>
          <p:spPr>
            <a:xfrm flipV="1">
              <a:off x="2169738" y="331598"/>
              <a:ext cx="154671" cy="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30" name="Linie"/>
            <p:cNvSpPr/>
            <p:nvPr/>
          </p:nvSpPr>
          <p:spPr>
            <a:xfrm flipV="1">
              <a:off x="313908" y="329621"/>
              <a:ext cx="3082896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31" name="Aufwärtswandler"/>
            <p:cNvSpPr txBox="1"/>
            <p:nvPr/>
          </p:nvSpPr>
          <p:spPr>
            <a:xfrm>
              <a:off x="-1" y="689527"/>
              <a:ext cx="814257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</a:t>
              </a:r>
            </a:p>
          </p:txBody>
        </p:sp>
        <p:sp>
          <p:nvSpPr>
            <p:cNvPr id="332" name="Aufwärtswandler"/>
            <p:cNvSpPr txBox="1"/>
            <p:nvPr/>
          </p:nvSpPr>
          <p:spPr>
            <a:xfrm>
              <a:off x="2483206" y="713914"/>
              <a:ext cx="1071595" cy="442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Netz/Last/Einspeisung</a:t>
              </a:r>
            </a:p>
          </p:txBody>
        </p:sp>
        <p:grpSp>
          <p:nvGrpSpPr>
            <p:cNvPr id="340" name="Gruppieren"/>
            <p:cNvGrpSpPr/>
            <p:nvPr/>
          </p:nvGrpSpPr>
          <p:grpSpPr>
            <a:xfrm>
              <a:off x="297139" y="-1"/>
              <a:ext cx="539068" cy="683074"/>
              <a:chOff x="0" y="0"/>
              <a:chExt cx="539067" cy="683073"/>
            </a:xfrm>
          </p:grpSpPr>
          <p:sp>
            <p:nvSpPr>
              <p:cNvPr id="333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4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5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6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7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8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9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348" name="Gruppieren"/>
            <p:cNvGrpSpPr/>
            <p:nvPr/>
          </p:nvGrpSpPr>
          <p:grpSpPr>
            <a:xfrm>
              <a:off x="2880874" y="1573"/>
              <a:ext cx="539068" cy="683074"/>
              <a:chOff x="0" y="0"/>
              <a:chExt cx="539067" cy="683073"/>
            </a:xfrm>
          </p:grpSpPr>
          <p:sp>
            <p:nvSpPr>
              <p:cNvPr id="341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2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3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4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5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6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7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351" name="Gruppieren 313"/>
            <p:cNvGrpSpPr/>
            <p:nvPr/>
          </p:nvGrpSpPr>
          <p:grpSpPr>
            <a:xfrm>
              <a:off x="1679458" y="165215"/>
              <a:ext cx="308535" cy="311837"/>
              <a:chOff x="0" y="0"/>
              <a:chExt cx="308534" cy="311836"/>
            </a:xfrm>
          </p:grpSpPr>
          <p:sp>
            <p:nvSpPr>
              <p:cNvPr id="349" name="Kreis"/>
              <p:cNvSpPr/>
              <p:nvPr/>
            </p:nvSpPr>
            <p:spPr>
              <a:xfrm rot="5400000">
                <a:off x="1652" y="3383"/>
                <a:ext cx="305230" cy="30853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50" name="Linie"/>
              <p:cNvSpPr/>
              <p:nvPr/>
            </p:nvSpPr>
            <p:spPr>
              <a:xfrm flipV="1">
                <a:off x="153402" y="-1"/>
                <a:ext cx="867" cy="31183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352" name="Aufwärtswandler"/>
            <p:cNvSpPr txBox="1"/>
            <p:nvPr/>
          </p:nvSpPr>
          <p:spPr>
            <a:xfrm>
              <a:off x="2014539" y="7280"/>
              <a:ext cx="310398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b="1">
                  <a:solidFill>
                    <a:srgbClr val="006AB3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353" name="Linie"/>
            <p:cNvSpPr/>
            <p:nvPr/>
          </p:nvSpPr>
          <p:spPr>
            <a:xfrm flipV="1">
              <a:off x="2648719" y="1578414"/>
              <a:ext cx="154671" cy="2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54" name="Linie"/>
            <p:cNvSpPr/>
            <p:nvPr/>
          </p:nvSpPr>
          <p:spPr>
            <a:xfrm flipV="1">
              <a:off x="287909" y="1578108"/>
              <a:ext cx="3082896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362" name="Gruppieren"/>
            <p:cNvGrpSpPr/>
            <p:nvPr/>
          </p:nvGrpSpPr>
          <p:grpSpPr>
            <a:xfrm>
              <a:off x="305601" y="1246814"/>
              <a:ext cx="539068" cy="683074"/>
              <a:chOff x="0" y="0"/>
              <a:chExt cx="539067" cy="683073"/>
            </a:xfrm>
          </p:grpSpPr>
          <p:sp>
            <p:nvSpPr>
              <p:cNvPr id="355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56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57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58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59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0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1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370" name="Gruppieren"/>
            <p:cNvGrpSpPr/>
            <p:nvPr/>
          </p:nvGrpSpPr>
          <p:grpSpPr>
            <a:xfrm>
              <a:off x="2889336" y="1248388"/>
              <a:ext cx="539069" cy="683074"/>
              <a:chOff x="0" y="0"/>
              <a:chExt cx="539067" cy="683073"/>
            </a:xfrm>
          </p:grpSpPr>
          <p:sp>
            <p:nvSpPr>
              <p:cNvPr id="363" name="Rechteck"/>
              <p:cNvSpPr/>
              <p:nvPr/>
            </p:nvSpPr>
            <p:spPr>
              <a:xfrm>
                <a:off x="9049" y="5707"/>
                <a:ext cx="521265" cy="67736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4" name="Linie"/>
              <p:cNvSpPr/>
              <p:nvPr/>
            </p:nvSpPr>
            <p:spPr>
              <a:xfrm flipH="1" flipV="1">
                <a:off x="19345" y="13381"/>
                <a:ext cx="500673" cy="66202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5" name="Linie"/>
              <p:cNvSpPr/>
              <p:nvPr/>
            </p:nvSpPr>
            <p:spPr>
              <a:xfrm flipH="1">
                <a:off x="18407" y="9959"/>
                <a:ext cx="513978" cy="66749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6" name="Linie"/>
              <p:cNvSpPr/>
              <p:nvPr/>
            </p:nvSpPr>
            <p:spPr>
              <a:xfrm flipH="1" flipV="1">
                <a:off x="5986" y="321135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7" name="Linie"/>
              <p:cNvSpPr/>
              <p:nvPr/>
            </p:nvSpPr>
            <p:spPr>
              <a:xfrm flipH="1">
                <a:off x="278426" y="337179"/>
                <a:ext cx="258427" cy="33843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8" name="Linie"/>
              <p:cNvSpPr/>
              <p:nvPr/>
            </p:nvSpPr>
            <p:spPr>
              <a:xfrm flipH="1">
                <a:off x="-1" y="0"/>
                <a:ext cx="270192" cy="35020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69" name="Linie"/>
              <p:cNvSpPr/>
              <p:nvPr/>
            </p:nvSpPr>
            <p:spPr>
              <a:xfrm flipH="1" flipV="1">
                <a:off x="268877" y="12524"/>
                <a:ext cx="270191" cy="3502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371" name="Aufwärtswandler"/>
            <p:cNvSpPr txBox="1"/>
            <p:nvPr/>
          </p:nvSpPr>
          <p:spPr>
            <a:xfrm>
              <a:off x="2493520" y="1254096"/>
              <a:ext cx="310398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b="1">
                  <a:solidFill>
                    <a:srgbClr val="006AB3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372" name="Linie"/>
            <p:cNvSpPr/>
            <p:nvPr/>
          </p:nvSpPr>
          <p:spPr>
            <a:xfrm>
              <a:off x="1350050" y="1569230"/>
              <a:ext cx="852143" cy="1"/>
            </a:xfrm>
            <a:prstGeom prst="line">
              <a:avLst/>
            </a:prstGeom>
            <a:noFill/>
            <a:ln w="25400" cap="flat">
              <a:solidFill>
                <a:srgbClr val="0099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grpSp>
          <p:nvGrpSpPr>
            <p:cNvPr id="375" name="Gruppieren 366"/>
            <p:cNvGrpSpPr/>
            <p:nvPr/>
          </p:nvGrpSpPr>
          <p:grpSpPr>
            <a:xfrm>
              <a:off x="1146943" y="1412030"/>
              <a:ext cx="308535" cy="311837"/>
              <a:chOff x="0" y="0"/>
              <a:chExt cx="308534" cy="311836"/>
            </a:xfrm>
          </p:grpSpPr>
          <p:sp>
            <p:nvSpPr>
              <p:cNvPr id="373" name="Kreis"/>
              <p:cNvSpPr/>
              <p:nvPr/>
            </p:nvSpPr>
            <p:spPr>
              <a:xfrm rot="5400000">
                <a:off x="1652" y="3383"/>
                <a:ext cx="305230" cy="30853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74" name="Linie"/>
              <p:cNvSpPr/>
              <p:nvPr/>
            </p:nvSpPr>
            <p:spPr>
              <a:xfrm flipV="1">
                <a:off x="153402" y="-1"/>
                <a:ext cx="867" cy="31183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grpSp>
          <p:nvGrpSpPr>
            <p:cNvPr id="378" name="Gruppieren 362"/>
            <p:cNvGrpSpPr/>
            <p:nvPr/>
          </p:nvGrpSpPr>
          <p:grpSpPr>
            <a:xfrm>
              <a:off x="2094622" y="1404075"/>
              <a:ext cx="308535" cy="311837"/>
              <a:chOff x="0" y="0"/>
              <a:chExt cx="308534" cy="311836"/>
            </a:xfrm>
          </p:grpSpPr>
          <p:sp>
            <p:nvSpPr>
              <p:cNvPr id="376" name="Kreis"/>
              <p:cNvSpPr/>
              <p:nvPr/>
            </p:nvSpPr>
            <p:spPr>
              <a:xfrm rot="5400000">
                <a:off x="1652" y="3383"/>
                <a:ext cx="305230" cy="308535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377" name="Linie"/>
              <p:cNvSpPr/>
              <p:nvPr/>
            </p:nvSpPr>
            <p:spPr>
              <a:xfrm flipV="1">
                <a:off x="153402" y="-1"/>
                <a:ext cx="867" cy="31183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4400">
                  <a:defRPr sz="1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</p:grpSp>
        <p:sp>
          <p:nvSpPr>
            <p:cNvPr id="379" name="Aufwärtswandler"/>
            <p:cNvSpPr txBox="1"/>
            <p:nvPr/>
          </p:nvSpPr>
          <p:spPr>
            <a:xfrm>
              <a:off x="1590680" y="1304572"/>
              <a:ext cx="363275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b="1">
                  <a:solidFill>
                    <a:srgbClr val="009900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DC</a:t>
              </a:r>
            </a:p>
          </p:txBody>
        </p:sp>
      </p:grpSp>
      <p:sp>
        <p:nvSpPr>
          <p:cNvPr id="381" name="Gerader Verbinder 444"/>
          <p:cNvSpPr/>
          <p:nvPr/>
        </p:nvSpPr>
        <p:spPr>
          <a:xfrm flipH="1">
            <a:off x="701418" y="1348324"/>
            <a:ext cx="8626014" cy="29461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82" name="Gerader Verbinder 447"/>
          <p:cNvSpPr/>
          <p:nvPr/>
        </p:nvSpPr>
        <p:spPr>
          <a:xfrm flipH="1">
            <a:off x="707845" y="3835540"/>
            <a:ext cx="8626014" cy="29461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83" name="Rechteck 448"/>
          <p:cNvSpPr txBox="1"/>
          <p:nvPr/>
        </p:nvSpPr>
        <p:spPr>
          <a:xfrm rot="16200000">
            <a:off x="553749" y="2392246"/>
            <a:ext cx="759283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914400">
              <a:defRPr sz="1600"/>
            </a:lvl1pPr>
          </a:lstStyle>
          <a:p>
            <a:pPr/>
            <a:r>
              <a:t>parallel</a:t>
            </a:r>
          </a:p>
        </p:txBody>
      </p:sp>
      <p:sp>
        <p:nvSpPr>
          <p:cNvPr id="384" name="Rechteck 449"/>
          <p:cNvSpPr txBox="1"/>
          <p:nvPr/>
        </p:nvSpPr>
        <p:spPr>
          <a:xfrm rot="16200000">
            <a:off x="626531" y="4926882"/>
            <a:ext cx="634862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914400">
              <a:defRPr sz="1600"/>
            </a:lvl1pPr>
          </a:lstStyle>
          <a:p>
            <a:pPr/>
            <a:r>
              <a:t>seriell</a:t>
            </a:r>
          </a:p>
        </p:txBody>
      </p:sp>
      <p:sp>
        <p:nvSpPr>
          <p:cNvPr id="385" name="Rechteck 450"/>
          <p:cNvSpPr txBox="1"/>
          <p:nvPr/>
        </p:nvSpPr>
        <p:spPr>
          <a:xfrm>
            <a:off x="2318321" y="1447898"/>
            <a:ext cx="2095925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914400">
              <a:defRPr i="1" sz="1400">
                <a:solidFill>
                  <a:srgbClr val="006AB3"/>
                </a:solidFill>
              </a:defRPr>
            </a:pPr>
            <a:r>
              <a:rPr sz="1200"/>
              <a:t>Kompensation</a:t>
            </a:r>
            <a:r>
              <a:t>, </a:t>
            </a:r>
            <a:r>
              <a:rPr sz="1200"/>
              <a:t>UPFC</a:t>
            </a:r>
            <a:r>
              <a:t>, …</a:t>
            </a:r>
          </a:p>
        </p:txBody>
      </p:sp>
      <p:sp>
        <p:nvSpPr>
          <p:cNvPr id="386" name="Rechteck 451"/>
          <p:cNvSpPr txBox="1"/>
          <p:nvPr/>
        </p:nvSpPr>
        <p:spPr>
          <a:xfrm>
            <a:off x="2296377" y="5965761"/>
            <a:ext cx="2139812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914400">
              <a:defRPr i="1" sz="1400">
                <a:solidFill>
                  <a:srgbClr val="006AB3"/>
                </a:solidFill>
              </a:defRPr>
            </a:lvl1pPr>
          </a:lstStyle>
          <a:p>
            <a:pPr/>
            <a:r>
              <a:t>HGÜ, DC-Kupplungen, …</a:t>
            </a:r>
          </a:p>
        </p:txBody>
      </p:sp>
      <p:sp>
        <p:nvSpPr>
          <p:cNvPr id="387" name="Rechteck 452"/>
          <p:cNvSpPr txBox="1"/>
          <p:nvPr/>
        </p:nvSpPr>
        <p:spPr>
          <a:xfrm>
            <a:off x="5377097" y="2933332"/>
            <a:ext cx="1188404" cy="492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defRPr i="1" sz="1400">
                <a:solidFill>
                  <a:schemeClr val="accent5"/>
                </a:solidFill>
              </a:defRPr>
            </a:lvl1pPr>
          </a:lstStyle>
          <a:p>
            <a:pPr/>
            <a:r>
              <a:t>Netzbildende Umrichter, …</a:t>
            </a:r>
          </a:p>
        </p:txBody>
      </p:sp>
      <p:sp>
        <p:nvSpPr>
          <p:cNvPr id="388" name="Rechteck 453"/>
          <p:cNvSpPr txBox="1"/>
          <p:nvPr/>
        </p:nvSpPr>
        <p:spPr>
          <a:xfrm>
            <a:off x="5416910" y="5250963"/>
            <a:ext cx="3688656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defRPr i="1" sz="1400">
                <a:solidFill>
                  <a:schemeClr val="accent5"/>
                </a:solidFill>
              </a:defRPr>
            </a:lvl1pPr>
          </a:lstStyle>
          <a:p>
            <a:pPr/>
            <a:r>
              <a:t>Spannungsregelung, UPFC, …</a:t>
            </a:r>
          </a:p>
        </p:txBody>
      </p:sp>
      <p:sp>
        <p:nvSpPr>
          <p:cNvPr id="389" name="Gerader Verbinder 447"/>
          <p:cNvSpPr/>
          <p:nvPr/>
        </p:nvSpPr>
        <p:spPr>
          <a:xfrm flipH="1">
            <a:off x="701418" y="6423509"/>
            <a:ext cx="8626014" cy="29461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0" name="Gerader Verbinder 20"/>
          <p:cNvSpPr/>
          <p:nvPr/>
        </p:nvSpPr>
        <p:spPr>
          <a:xfrm flipH="1">
            <a:off x="1227330" y="896432"/>
            <a:ext cx="1" cy="5548749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1" name="Gerader Verbinder 444"/>
          <p:cNvSpPr/>
          <p:nvPr/>
        </p:nvSpPr>
        <p:spPr>
          <a:xfrm flipH="1">
            <a:off x="701418" y="881933"/>
            <a:ext cx="8626014" cy="29461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2" name="Gerader Verbinder 20"/>
          <p:cNvSpPr/>
          <p:nvPr/>
        </p:nvSpPr>
        <p:spPr>
          <a:xfrm flipH="1">
            <a:off x="706765" y="909132"/>
            <a:ext cx="1" cy="5548749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3" name="Gerader Verbinder 20"/>
          <p:cNvSpPr/>
          <p:nvPr/>
        </p:nvSpPr>
        <p:spPr>
          <a:xfrm flipH="1">
            <a:off x="5201012" y="896432"/>
            <a:ext cx="1" cy="5548749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4" name="Gerader Verbinder 20"/>
          <p:cNvSpPr/>
          <p:nvPr/>
        </p:nvSpPr>
        <p:spPr>
          <a:xfrm flipH="1">
            <a:off x="9321463" y="871032"/>
            <a:ext cx="1" cy="5548749"/>
          </a:xfrm>
          <a:prstGeom prst="line">
            <a:avLst/>
          </a:prstGeom>
          <a:ln w="1905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5" name="Einspeisung, Verbraucher"/>
          <p:cNvSpPr txBox="1"/>
          <p:nvPr/>
        </p:nvSpPr>
        <p:spPr>
          <a:xfrm>
            <a:off x="3796353" y="2928253"/>
            <a:ext cx="1934249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914400">
              <a:defRPr i="1" sz="1400">
                <a:solidFill>
                  <a:srgbClr val="006AB3"/>
                </a:solidFill>
              </a:defRPr>
            </a:lvl1pPr>
          </a:lstStyle>
          <a:p>
            <a:pPr/>
            <a:r>
              <a:t>Einspeisung, Verbraucher</a:t>
            </a:r>
          </a:p>
        </p:txBody>
      </p:sp>
      <p:sp>
        <p:nvSpPr>
          <p:cNvPr id="396" name="Linie"/>
          <p:cNvSpPr/>
          <p:nvPr/>
        </p:nvSpPr>
        <p:spPr>
          <a:xfrm>
            <a:off x="3365158" y="2903750"/>
            <a:ext cx="2251" cy="7733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7" name="Gerader Verbinder 322"/>
          <p:cNvSpPr/>
          <p:nvPr/>
        </p:nvSpPr>
        <p:spPr>
          <a:xfrm flipH="1">
            <a:off x="3265315" y="3676733"/>
            <a:ext cx="204187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398" name="Kreis"/>
          <p:cNvSpPr/>
          <p:nvPr/>
        </p:nvSpPr>
        <p:spPr>
          <a:xfrm flipH="1" rot="16200000">
            <a:off x="3216493" y="3170750"/>
            <a:ext cx="305229" cy="30853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399" name="Linie"/>
          <p:cNvSpPr/>
          <p:nvPr/>
        </p:nvSpPr>
        <p:spPr>
          <a:xfrm>
            <a:off x="3213620" y="3323284"/>
            <a:ext cx="31183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0" name="Linie"/>
          <p:cNvSpPr/>
          <p:nvPr/>
        </p:nvSpPr>
        <p:spPr>
          <a:xfrm flipH="1" flipV="1">
            <a:off x="1782238" y="2893019"/>
            <a:ext cx="1571826" cy="96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1" name="Linie"/>
          <p:cNvSpPr/>
          <p:nvPr/>
        </p:nvSpPr>
        <p:spPr>
          <a:xfrm>
            <a:off x="2821513" y="2903750"/>
            <a:ext cx="2251" cy="7733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2" name="Gerader Verbinder 329"/>
          <p:cNvSpPr/>
          <p:nvPr/>
        </p:nvSpPr>
        <p:spPr>
          <a:xfrm flipH="1">
            <a:off x="2721670" y="3676733"/>
            <a:ext cx="204187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3" name="Kreis"/>
          <p:cNvSpPr/>
          <p:nvPr/>
        </p:nvSpPr>
        <p:spPr>
          <a:xfrm flipH="1" rot="16200000">
            <a:off x="2672848" y="3170750"/>
            <a:ext cx="305229" cy="30853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04" name="Linie"/>
          <p:cNvSpPr/>
          <p:nvPr/>
        </p:nvSpPr>
        <p:spPr>
          <a:xfrm>
            <a:off x="2669976" y="3323284"/>
            <a:ext cx="31183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5" name="Rechteck"/>
          <p:cNvSpPr/>
          <p:nvPr/>
        </p:nvSpPr>
        <p:spPr>
          <a:xfrm flipH="1">
            <a:off x="1732044" y="2776108"/>
            <a:ext cx="521265" cy="677367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36000" tIns="36000" rIns="36000" bIns="360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6" name="Linie"/>
          <p:cNvSpPr/>
          <p:nvPr/>
        </p:nvSpPr>
        <p:spPr>
          <a:xfrm flipV="1">
            <a:off x="1742341" y="2783780"/>
            <a:ext cx="500673" cy="66202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7" name="Linie"/>
          <p:cNvSpPr/>
          <p:nvPr/>
        </p:nvSpPr>
        <p:spPr>
          <a:xfrm>
            <a:off x="1729973" y="2780360"/>
            <a:ext cx="513979" cy="66749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8" name="Linie"/>
          <p:cNvSpPr/>
          <p:nvPr/>
        </p:nvSpPr>
        <p:spPr>
          <a:xfrm flipV="1">
            <a:off x="1986181" y="3091535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09" name="Linie"/>
          <p:cNvSpPr/>
          <p:nvPr/>
        </p:nvSpPr>
        <p:spPr>
          <a:xfrm>
            <a:off x="1725506" y="3107580"/>
            <a:ext cx="258428" cy="33843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10" name="Linie"/>
          <p:cNvSpPr/>
          <p:nvPr/>
        </p:nvSpPr>
        <p:spPr>
          <a:xfrm>
            <a:off x="1992168" y="2770400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11" name="Linie"/>
          <p:cNvSpPr/>
          <p:nvPr/>
        </p:nvSpPr>
        <p:spPr>
          <a:xfrm flipV="1">
            <a:off x="1723291" y="2782924"/>
            <a:ext cx="270192" cy="3502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12" name="Aufwärtswandler"/>
          <p:cNvSpPr txBox="1"/>
          <p:nvPr/>
        </p:nvSpPr>
        <p:spPr>
          <a:xfrm>
            <a:off x="2967525" y="2933710"/>
            <a:ext cx="3103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R="40639" indent="40639" algn="ctr" defTabSz="914400">
              <a:spcBef>
                <a:spcPts val="400"/>
              </a:spcBef>
              <a:defRPr b="1">
                <a:solidFill>
                  <a:srgbClr val="006AB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413" name="Aufwärtswandler"/>
          <p:cNvSpPr txBox="1"/>
          <p:nvPr/>
        </p:nvSpPr>
        <p:spPr>
          <a:xfrm>
            <a:off x="2464753" y="2933105"/>
            <a:ext cx="3103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R="40639" indent="40639" algn="ctr" defTabSz="914400">
              <a:spcBef>
                <a:spcPts val="400"/>
              </a:spcBef>
              <a:defRPr b="1">
                <a:solidFill>
                  <a:srgbClr val="006AB3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414" name="Linie"/>
          <p:cNvSpPr/>
          <p:nvPr/>
        </p:nvSpPr>
        <p:spPr>
          <a:xfrm flipH="1" flipV="1">
            <a:off x="3371491" y="2915936"/>
            <a:ext cx="2" cy="15467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15" name="Linie"/>
          <p:cNvSpPr/>
          <p:nvPr/>
        </p:nvSpPr>
        <p:spPr>
          <a:xfrm flipH="1" flipV="1">
            <a:off x="2822637" y="2933105"/>
            <a:ext cx="2" cy="154671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914400">
              <a:defRPr sz="14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6" name="Gruppieren"/>
          <p:cNvGrpSpPr/>
          <p:nvPr/>
        </p:nvGrpSpPr>
        <p:grpSpPr>
          <a:xfrm>
            <a:off x="936389" y="957960"/>
            <a:ext cx="8287222" cy="2462445"/>
            <a:chOff x="0" y="0"/>
            <a:chExt cx="8287221" cy="2462444"/>
          </a:xfrm>
        </p:grpSpPr>
        <p:grpSp>
          <p:nvGrpSpPr>
            <p:cNvPr id="789" name="Gruppieren"/>
            <p:cNvGrpSpPr/>
            <p:nvPr/>
          </p:nvGrpSpPr>
          <p:grpSpPr>
            <a:xfrm>
              <a:off x="0" y="0"/>
              <a:ext cx="3895754" cy="2462445"/>
              <a:chOff x="0" y="0"/>
              <a:chExt cx="3895753" cy="2462444"/>
            </a:xfrm>
          </p:grpSpPr>
          <p:sp>
            <p:nvSpPr>
              <p:cNvPr id="750" name="Linie"/>
              <p:cNvSpPr/>
              <p:nvPr/>
            </p:nvSpPr>
            <p:spPr>
              <a:xfrm>
                <a:off x="628306" y="2050201"/>
                <a:ext cx="2619817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51" name="Linie"/>
              <p:cNvSpPr/>
              <p:nvPr/>
            </p:nvSpPr>
            <p:spPr>
              <a:xfrm flipH="1">
                <a:off x="631861" y="727116"/>
                <a:ext cx="1" cy="132102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52" name="Kreis"/>
              <p:cNvSpPr/>
              <p:nvPr/>
            </p:nvSpPr>
            <p:spPr>
              <a:xfrm rot="10800000">
                <a:off x="2797687" y="2012440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53" name="u2"/>
              <p:cNvSpPr txBox="1"/>
              <p:nvPr/>
            </p:nvSpPr>
            <p:spPr>
              <a:xfrm>
                <a:off x="2478371" y="1158973"/>
                <a:ext cx="393439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U</a:t>
                </a:r>
                <a:r>
                  <a:rPr baseline="-5999"/>
                  <a:t>2</a:t>
                </a:r>
              </a:p>
            </p:txBody>
          </p:sp>
          <p:sp>
            <p:nvSpPr>
              <p:cNvPr id="754" name="u1"/>
              <p:cNvSpPr txBox="1"/>
              <p:nvPr/>
            </p:nvSpPr>
            <p:spPr>
              <a:xfrm>
                <a:off x="777097" y="1158973"/>
                <a:ext cx="393439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U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755" name="Linie"/>
              <p:cNvSpPr/>
              <p:nvPr/>
            </p:nvSpPr>
            <p:spPr>
              <a:xfrm>
                <a:off x="633301" y="725049"/>
                <a:ext cx="2609827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56" name="Kreis"/>
              <p:cNvSpPr/>
              <p:nvPr/>
            </p:nvSpPr>
            <p:spPr>
              <a:xfrm rot="10800000">
                <a:off x="2797687" y="687289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57" name="Kreis"/>
              <p:cNvSpPr/>
              <p:nvPr/>
            </p:nvSpPr>
            <p:spPr>
              <a:xfrm rot="10800000">
                <a:off x="1070748" y="2012440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58" name="Kreis"/>
              <p:cNvSpPr/>
              <p:nvPr/>
            </p:nvSpPr>
            <p:spPr>
              <a:xfrm rot="10800000">
                <a:off x="1070748" y="687289"/>
                <a:ext cx="75049" cy="75523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59" name="Linie"/>
              <p:cNvSpPr/>
              <p:nvPr/>
            </p:nvSpPr>
            <p:spPr>
              <a:xfrm flipH="1">
                <a:off x="1128290" y="924745"/>
                <a:ext cx="2" cy="88059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60" name="Linie"/>
              <p:cNvSpPr/>
              <p:nvPr/>
            </p:nvSpPr>
            <p:spPr>
              <a:xfrm flipV="1">
                <a:off x="780143" y="725049"/>
                <a:ext cx="154672" cy="3"/>
              </a:xfrm>
              <a:prstGeom prst="line">
                <a:avLst/>
              </a:prstGeom>
              <a:noFill/>
              <a:ln w="254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61" name="i1"/>
              <p:cNvSpPr txBox="1"/>
              <p:nvPr/>
            </p:nvSpPr>
            <p:spPr>
              <a:xfrm>
                <a:off x="580378" y="416074"/>
                <a:ext cx="393439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 u="sng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>
                  <a:defRPr u="none"/>
                </a:pPr>
                <a:r>
                  <a:rPr u="sng"/>
                  <a:t>I</a:t>
                </a:r>
              </a:p>
            </p:txBody>
          </p:sp>
          <p:sp>
            <p:nvSpPr>
              <p:cNvPr id="762" name="Aufwärtswandler"/>
              <p:cNvSpPr txBox="1"/>
              <p:nvPr/>
            </p:nvSpPr>
            <p:spPr>
              <a:xfrm>
                <a:off x="197493" y="2120038"/>
                <a:ext cx="814258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Netz</a:t>
                </a:r>
              </a:p>
            </p:txBody>
          </p:sp>
          <p:sp>
            <p:nvSpPr>
              <p:cNvPr id="763" name="Linie"/>
              <p:cNvSpPr/>
              <p:nvPr/>
            </p:nvSpPr>
            <p:spPr>
              <a:xfrm>
                <a:off x="2844502" y="910688"/>
                <a:ext cx="3" cy="88059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64" name="Kreis"/>
              <p:cNvSpPr/>
              <p:nvPr/>
            </p:nvSpPr>
            <p:spPr>
              <a:xfrm>
                <a:off x="478504" y="1500070"/>
                <a:ext cx="305231" cy="308537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65" name="Rechteck"/>
              <p:cNvSpPr/>
              <p:nvPr/>
            </p:nvSpPr>
            <p:spPr>
              <a:xfrm rot="16200000">
                <a:off x="424373" y="1023916"/>
                <a:ext cx="377980" cy="206199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66" name="u01"/>
              <p:cNvSpPr txBox="1"/>
              <p:nvPr/>
            </p:nvSpPr>
            <p:spPr>
              <a:xfrm>
                <a:off x="0" y="1486436"/>
                <a:ext cx="393439" cy="3014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U</a:t>
                </a:r>
                <a:r>
                  <a:rPr baseline="-30428"/>
                  <a:t>01</a:t>
                </a:r>
              </a:p>
            </p:txBody>
          </p:sp>
          <p:sp>
            <p:nvSpPr>
              <p:cNvPr id="767" name="Linie"/>
              <p:cNvSpPr/>
              <p:nvPr/>
            </p:nvSpPr>
            <p:spPr>
              <a:xfrm flipH="1">
                <a:off x="356465" y="1450848"/>
                <a:ext cx="2" cy="58338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68" name="Rechteck 75"/>
              <p:cNvSpPr txBox="1"/>
              <p:nvPr/>
            </p:nvSpPr>
            <p:spPr>
              <a:xfrm>
                <a:off x="1272842" y="28496"/>
                <a:ext cx="726427" cy="3506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>
                <a:lvl1pPr defTabSz="914400">
                  <a:defRPr sz="1800"/>
                </a:lvl1pPr>
              </a:lstStyle>
              <a:p>
                <a:pPr/>
                <a:r>
                  <a:t>UPFC</a:t>
                </a:r>
              </a:p>
            </p:txBody>
          </p:sp>
          <p:sp>
            <p:nvSpPr>
              <p:cNvPr id="769" name="R1"/>
              <p:cNvSpPr txBox="1"/>
              <p:nvPr/>
            </p:nvSpPr>
            <p:spPr>
              <a:xfrm>
                <a:off x="26604" y="953310"/>
                <a:ext cx="653200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Z</a:t>
                </a:r>
                <a:r>
                  <a:rPr baseline="-5998"/>
                  <a:t>1</a:t>
                </a:r>
              </a:p>
            </p:txBody>
          </p:sp>
          <p:sp>
            <p:nvSpPr>
              <p:cNvPr id="770" name="Abgerundetes Rechteck 215"/>
              <p:cNvSpPr/>
              <p:nvPr/>
            </p:nvSpPr>
            <p:spPr>
              <a:xfrm>
                <a:off x="20561" y="0"/>
                <a:ext cx="3874919" cy="2462445"/>
              </a:xfrm>
              <a:prstGeom prst="roundRect">
                <a:avLst>
                  <a:gd name="adj" fmla="val 6018"/>
                </a:avLst>
              </a:prstGeom>
              <a:noFill/>
              <a:ln w="127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914400"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771" name="R1"/>
              <p:cNvSpPr txBox="1"/>
              <p:nvPr/>
            </p:nvSpPr>
            <p:spPr>
              <a:xfrm>
                <a:off x="1217447" y="1255499"/>
                <a:ext cx="862617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36574" indent="36574" algn="ctr" defTabSz="822960">
                  <a:spcBef>
                    <a:spcPts val="300"/>
                  </a:spcBef>
                  <a:defRPr>
                    <a:solidFill>
                      <a:schemeClr val="accent1">
                        <a:lumOff val="-7647"/>
                      </a:schemeClr>
                    </a:solidFill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Q</a:t>
                </a:r>
              </a:p>
            </p:txBody>
          </p:sp>
          <p:sp>
            <p:nvSpPr>
              <p:cNvPr id="772" name="Rechteck"/>
              <p:cNvSpPr/>
              <p:nvPr/>
            </p:nvSpPr>
            <p:spPr>
              <a:xfrm>
                <a:off x="1274178" y="385005"/>
                <a:ext cx="749155" cy="867896"/>
              </a:xfrm>
              <a:prstGeom prst="rect">
                <a:avLst/>
              </a:prstGeom>
              <a:solidFill>
                <a:srgbClr val="FFFF00">
                  <a:alpha val="19940"/>
                </a:srgbClr>
              </a:solidFill>
              <a:ln w="12700" cap="flat">
                <a:solidFill>
                  <a:srgbClr val="F20045">
                    <a:alpha val="1994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914400">
                  <a:defRPr sz="27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773" name="Aufwärtswandler"/>
              <p:cNvSpPr txBox="1"/>
              <p:nvPr/>
            </p:nvSpPr>
            <p:spPr>
              <a:xfrm>
                <a:off x="2805204" y="2120039"/>
                <a:ext cx="1090550" cy="288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 marR="40639" indent="40639" algn="ctr" defTabSz="914400">
                  <a:spcBef>
                    <a:spcPts val="400"/>
                  </a:spcBef>
                  <a:defRPr sz="14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Netz 2</a:t>
                </a:r>
              </a:p>
            </p:txBody>
          </p:sp>
          <p:grpSp>
            <p:nvGrpSpPr>
              <p:cNvPr id="780" name="Gruppieren"/>
              <p:cNvGrpSpPr/>
              <p:nvPr/>
            </p:nvGrpSpPr>
            <p:grpSpPr>
              <a:xfrm>
                <a:off x="1415778" y="436399"/>
                <a:ext cx="465956" cy="765107"/>
                <a:chOff x="0" y="0"/>
                <a:chExt cx="465955" cy="765105"/>
              </a:xfrm>
            </p:grpSpPr>
            <p:grpSp>
              <p:nvGrpSpPr>
                <p:cNvPr id="776" name="Gruppieren 70"/>
                <p:cNvGrpSpPr/>
                <p:nvPr/>
              </p:nvGrpSpPr>
              <p:grpSpPr>
                <a:xfrm>
                  <a:off x="75217" y="139178"/>
                  <a:ext cx="311839" cy="308539"/>
                  <a:chOff x="0" y="-1"/>
                  <a:chExt cx="311837" cy="308537"/>
                </a:xfrm>
              </p:grpSpPr>
              <p:sp>
                <p:nvSpPr>
                  <p:cNvPr id="774" name="Kreis"/>
                  <p:cNvSpPr/>
                  <p:nvPr/>
                </p:nvSpPr>
                <p:spPr>
                  <a:xfrm>
                    <a:off x="5036" y="-2"/>
                    <a:ext cx="305231" cy="30853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9050" cap="flat">
                    <a:solidFill>
                      <a:srgbClr val="515151"/>
                    </a:solidFill>
                    <a:prstDash val="solid"/>
                    <a:round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marR="36574" defTabSz="822960">
                      <a:spcBef>
                        <a:spcPts val="300"/>
                      </a:spcBef>
                      <a:defRPr sz="1600">
                        <a:uFill>
                          <a:solidFill>
                            <a:srgbClr val="000000"/>
                          </a:solidFill>
                        </a:uFill>
                      </a:defRPr>
                    </a:pPr>
                  </a:p>
                </p:txBody>
              </p:sp>
              <p:sp>
                <p:nvSpPr>
                  <p:cNvPr id="775" name="Linie"/>
                  <p:cNvSpPr/>
                  <p:nvPr/>
                </p:nvSpPr>
                <p:spPr>
                  <a:xfrm flipH="1" flipV="1">
                    <a:off x="-1" y="154265"/>
                    <a:ext cx="311839" cy="868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515151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777" name="Linie"/>
                <p:cNvSpPr/>
                <p:nvPr/>
              </p:nvSpPr>
              <p:spPr>
                <a:xfrm flipH="1">
                  <a:off x="231136" y="0"/>
                  <a:ext cx="1" cy="136606"/>
                </a:xfrm>
                <a:prstGeom prst="line">
                  <a:avLst/>
                </a:prstGeom>
                <a:noFill/>
                <a:ln w="12700" cap="flat">
                  <a:solidFill>
                    <a:srgbClr val="FC0107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78" name="Linie"/>
                <p:cNvSpPr/>
                <p:nvPr/>
              </p:nvSpPr>
              <p:spPr>
                <a:xfrm flipH="1" flipV="1">
                  <a:off x="-1" y="494780"/>
                  <a:ext cx="462274" cy="1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79" name="u2"/>
                <p:cNvSpPr txBox="1"/>
                <p:nvPr/>
              </p:nvSpPr>
              <p:spPr>
                <a:xfrm>
                  <a:off x="72517" y="500853"/>
                  <a:ext cx="393439" cy="2642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/>
                <a:p>
                  <a:pPr marR="36574" indent="36574" defTabSz="822960">
                    <a:spcBef>
                      <a:spcPts val="300"/>
                    </a:spcBef>
                    <a:defRPr>
                      <a:solidFill>
                        <a:schemeClr val="accent5"/>
                      </a:solidFill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rPr u="sng"/>
                    <a:t>U</a:t>
                  </a:r>
                  <a:r>
                    <a:rPr baseline="-5999"/>
                    <a:t>x</a:t>
                  </a:r>
                </a:p>
              </p:txBody>
            </p:sp>
          </p:grpSp>
          <p:sp>
            <p:nvSpPr>
              <p:cNvPr id="781" name="Linie"/>
              <p:cNvSpPr/>
              <p:nvPr/>
            </p:nvSpPr>
            <p:spPr>
              <a:xfrm>
                <a:off x="3230213" y="728445"/>
                <a:ext cx="1" cy="131224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82" name="Rechteck"/>
              <p:cNvSpPr/>
              <p:nvPr/>
            </p:nvSpPr>
            <p:spPr>
              <a:xfrm rot="16200000">
                <a:off x="3047252" y="1023438"/>
                <a:ext cx="377979" cy="206199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83" name="Kreis"/>
              <p:cNvSpPr/>
              <p:nvPr/>
            </p:nvSpPr>
            <p:spPr>
              <a:xfrm>
                <a:off x="3078037" y="1509047"/>
                <a:ext cx="305231" cy="308537"/>
              </a:xfrm>
              <a:prstGeom prst="ellips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84" name="u02"/>
              <p:cNvSpPr txBox="1"/>
              <p:nvPr/>
            </p:nvSpPr>
            <p:spPr>
              <a:xfrm>
                <a:off x="3488877" y="1495413"/>
                <a:ext cx="393439" cy="3014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U</a:t>
                </a:r>
                <a:r>
                  <a:rPr baseline="-30428"/>
                  <a:t>02</a:t>
                </a:r>
              </a:p>
            </p:txBody>
          </p:sp>
          <p:sp>
            <p:nvSpPr>
              <p:cNvPr id="785" name="Linie"/>
              <p:cNvSpPr/>
              <p:nvPr/>
            </p:nvSpPr>
            <p:spPr>
              <a:xfrm>
                <a:off x="3488878" y="1438437"/>
                <a:ext cx="2" cy="58338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86" name="R1"/>
              <p:cNvSpPr txBox="1"/>
              <p:nvPr/>
            </p:nvSpPr>
            <p:spPr>
              <a:xfrm>
                <a:off x="3162280" y="953310"/>
                <a:ext cx="653199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Z</a:t>
                </a:r>
                <a:r>
                  <a:rPr baseline="-5998"/>
                  <a:t>2</a:t>
                </a:r>
              </a:p>
            </p:txBody>
          </p:sp>
          <p:sp>
            <p:nvSpPr>
              <p:cNvPr id="787" name="Rechteck"/>
              <p:cNvSpPr/>
              <p:nvPr/>
            </p:nvSpPr>
            <p:spPr>
              <a:xfrm>
                <a:off x="2204881" y="621951"/>
                <a:ext cx="377980" cy="206199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788" name="R1"/>
              <p:cNvSpPr txBox="1"/>
              <p:nvPr/>
            </p:nvSpPr>
            <p:spPr>
              <a:xfrm>
                <a:off x="2080831" y="320152"/>
                <a:ext cx="653200" cy="2642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R="36574" indent="36574" algn="ctr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rPr u="sng"/>
                  <a:t>Z</a:t>
                </a:r>
                <a:r>
                  <a:rPr baseline="-5998"/>
                  <a:t>x</a:t>
                </a:r>
              </a:p>
            </p:txBody>
          </p:sp>
        </p:grpSp>
        <p:sp>
          <p:nvSpPr>
            <p:cNvPr id="790" name="Stellgröße U"/>
            <p:cNvSpPr txBox="1"/>
            <p:nvPr/>
          </p:nvSpPr>
          <p:spPr>
            <a:xfrm>
              <a:off x="6525220" y="1737472"/>
              <a:ext cx="173102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</a:t>
              </a:r>
              <a:r>
                <a:rPr u="sng"/>
                <a:t>U</a:t>
              </a:r>
            </a:p>
          </p:txBody>
        </p:sp>
        <p:sp>
          <p:nvSpPr>
            <p:cNvPr id="791" name="Steuerung"/>
            <p:cNvSpPr txBox="1"/>
            <p:nvPr/>
          </p:nvSpPr>
          <p:spPr>
            <a:xfrm>
              <a:off x="4695696" y="43919"/>
              <a:ext cx="1408188" cy="3845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Steuerung</a:t>
              </a:r>
            </a:p>
          </p:txBody>
        </p:sp>
        <p:pic>
          <p:nvPicPr>
            <p:cNvPr id="792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268926" y="699815"/>
              <a:ext cx="2299159" cy="9624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93" name="cos(ψ)"/>
            <p:cNvSpPr txBox="1"/>
            <p:nvPr/>
          </p:nvSpPr>
          <p:spPr>
            <a:xfrm>
              <a:off x="4553398" y="803037"/>
              <a:ext cx="787525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cos(ψ)</a:t>
              </a:r>
            </a:p>
          </p:txBody>
        </p:sp>
        <p:sp>
          <p:nvSpPr>
            <p:cNvPr id="794" name="sin(ψ)"/>
            <p:cNvSpPr txBox="1"/>
            <p:nvPr/>
          </p:nvSpPr>
          <p:spPr>
            <a:xfrm>
              <a:off x="4553398" y="1243304"/>
              <a:ext cx="787525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sin(ψ)</a:t>
              </a:r>
            </a:p>
          </p:txBody>
        </p:sp>
        <p:sp>
          <p:nvSpPr>
            <p:cNvPr id="795" name="Abgerundetes Rechteck 215"/>
            <p:cNvSpPr/>
            <p:nvPr/>
          </p:nvSpPr>
          <p:spPr>
            <a:xfrm>
              <a:off x="4412303" y="0"/>
              <a:ext cx="3874919" cy="2462445"/>
            </a:xfrm>
            <a:prstGeom prst="roundRect">
              <a:avLst>
                <a:gd name="adj" fmla="val 6018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611" y="2449637"/>
            <a:ext cx="9714603" cy="1889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799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694" y="401624"/>
            <a:ext cx="9663236" cy="1848441"/>
          </a:xfrm>
          <a:prstGeom prst="rect">
            <a:avLst/>
          </a:prstGeom>
          <a:ln w="12700">
            <a:miter lim="400000"/>
          </a:ln>
        </p:spPr>
      </p:pic>
      <p:sp>
        <p:nvSpPr>
          <p:cNvPr id="800" name="Rechteck 75"/>
          <p:cNvSpPr txBox="1"/>
          <p:nvPr/>
        </p:nvSpPr>
        <p:spPr>
          <a:xfrm>
            <a:off x="587474" y="216076"/>
            <a:ext cx="1629429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Spannungen u</a:t>
            </a:r>
            <a:r>
              <a:rPr baseline="-5999"/>
              <a:t>2(t)</a:t>
            </a:r>
          </a:p>
        </p:txBody>
      </p:sp>
      <p:sp>
        <p:nvSpPr>
          <p:cNvPr id="801" name="Rechteck 75"/>
          <p:cNvSpPr txBox="1"/>
          <p:nvPr/>
        </p:nvSpPr>
        <p:spPr>
          <a:xfrm>
            <a:off x="3013104" y="702165"/>
            <a:ext cx="10384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Ströme i</a:t>
            </a:r>
            <a:r>
              <a:rPr baseline="-5999" sz="1400"/>
              <a:t>1(t)</a:t>
            </a:r>
          </a:p>
        </p:txBody>
      </p:sp>
      <p:sp>
        <p:nvSpPr>
          <p:cNvPr id="802" name="t [s]"/>
          <p:cNvSpPr txBox="1"/>
          <p:nvPr/>
        </p:nvSpPr>
        <p:spPr>
          <a:xfrm>
            <a:off x="9266483" y="1694154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03" name="t [s]"/>
          <p:cNvSpPr txBox="1"/>
          <p:nvPr/>
        </p:nvSpPr>
        <p:spPr>
          <a:xfrm>
            <a:off x="9259693" y="3800555"/>
            <a:ext cx="53387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804" name="Linie"/>
          <p:cNvSpPr/>
          <p:nvPr/>
        </p:nvSpPr>
        <p:spPr>
          <a:xfrm>
            <a:off x="464498" y="1226692"/>
            <a:ext cx="9352193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05" name="Linie"/>
          <p:cNvSpPr/>
          <p:nvPr/>
        </p:nvSpPr>
        <p:spPr>
          <a:xfrm>
            <a:off x="515298" y="3348117"/>
            <a:ext cx="9352193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06" name="Rechteck 75"/>
          <p:cNvSpPr txBox="1"/>
          <p:nvPr/>
        </p:nvSpPr>
        <p:spPr>
          <a:xfrm>
            <a:off x="841408" y="2721177"/>
            <a:ext cx="2505861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Wirkleistung P</a:t>
            </a:r>
            <a:r>
              <a:rPr baseline="-5999"/>
              <a:t>1</a:t>
            </a:r>
            <a:r>
              <a:t> aus Netz 1</a:t>
            </a:r>
          </a:p>
        </p:txBody>
      </p:sp>
      <p:sp>
        <p:nvSpPr>
          <p:cNvPr id="807" name="Rechteck 75"/>
          <p:cNvSpPr txBox="1"/>
          <p:nvPr/>
        </p:nvSpPr>
        <p:spPr>
          <a:xfrm>
            <a:off x="2340008" y="3797553"/>
            <a:ext cx="2574024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>
                <a:solidFill>
                  <a:schemeClr val="accent6"/>
                </a:solidFill>
              </a:defRPr>
            </a:pPr>
            <a:r>
              <a:t>Blindleistung Q</a:t>
            </a:r>
            <a:r>
              <a:rPr baseline="-5999"/>
              <a:t>1</a:t>
            </a:r>
            <a:r>
              <a:t> aus Netz 1</a:t>
            </a:r>
          </a:p>
        </p:txBody>
      </p:sp>
      <p:sp>
        <p:nvSpPr>
          <p:cNvPr id="808" name="Linie"/>
          <p:cNvSpPr/>
          <p:nvPr/>
        </p:nvSpPr>
        <p:spPr>
          <a:xfrm flipV="1">
            <a:off x="5134542" y="467737"/>
            <a:ext cx="1" cy="376527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09" name="Linie"/>
          <p:cNvSpPr/>
          <p:nvPr/>
        </p:nvSpPr>
        <p:spPr>
          <a:xfrm>
            <a:off x="5140594" y="2602943"/>
            <a:ext cx="1" cy="288823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10" name="Linie"/>
          <p:cNvSpPr/>
          <p:nvPr/>
        </p:nvSpPr>
        <p:spPr>
          <a:xfrm flipV="1">
            <a:off x="7450175" y="467737"/>
            <a:ext cx="1" cy="376527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11" name="Linie"/>
          <p:cNvSpPr/>
          <p:nvPr/>
        </p:nvSpPr>
        <p:spPr>
          <a:xfrm>
            <a:off x="7450175" y="2602943"/>
            <a:ext cx="1" cy="288823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12" name="Linie"/>
          <p:cNvSpPr/>
          <p:nvPr/>
        </p:nvSpPr>
        <p:spPr>
          <a:xfrm>
            <a:off x="524267" y="1119356"/>
            <a:ext cx="9232655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813" name="Linie"/>
          <p:cNvSpPr/>
          <p:nvPr/>
        </p:nvSpPr>
        <p:spPr>
          <a:xfrm>
            <a:off x="536967" y="1335256"/>
            <a:ext cx="9232655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Linie"/>
          <p:cNvSpPr/>
          <p:nvPr/>
        </p:nvSpPr>
        <p:spPr>
          <a:xfrm flipH="1">
            <a:off x="6616014" y="1926081"/>
            <a:ext cx="850107" cy="850107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16" name="U1"/>
          <p:cNvSpPr txBox="1"/>
          <p:nvPr/>
        </p:nvSpPr>
        <p:spPr>
          <a:xfrm>
            <a:off x="6257149" y="1503369"/>
            <a:ext cx="988393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600" u="sng">
                <a:solidFill>
                  <a:schemeClr val="accent4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x </a:t>
            </a:r>
            <a:r>
              <a:rPr u="none"/>
              <a:t>= </a:t>
            </a:r>
            <a:r>
              <a:rPr i="1"/>
              <a:t>Z</a:t>
            </a:r>
            <a:r>
              <a:rPr baseline="-5999" i="1" u="none"/>
              <a:t>x</a:t>
            </a:r>
            <a:r>
              <a:rPr i="1" u="none"/>
              <a:t> </a:t>
            </a:r>
            <a:r>
              <a:rPr i="1"/>
              <a:t>I</a:t>
            </a:r>
          </a:p>
        </p:txBody>
      </p:sp>
      <p:sp>
        <p:nvSpPr>
          <p:cNvPr id="817" name="I"/>
          <p:cNvSpPr txBox="1"/>
          <p:nvPr/>
        </p:nvSpPr>
        <p:spPr>
          <a:xfrm>
            <a:off x="6683210" y="2773124"/>
            <a:ext cx="33947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defTabSz="914400">
              <a:spcBef>
                <a:spcPts val="400"/>
              </a:spcBef>
              <a:defRPr sz="16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818" name="φ"/>
          <p:cNvSpPr txBox="1"/>
          <p:nvPr/>
        </p:nvSpPr>
        <p:spPr>
          <a:xfrm>
            <a:off x="6267761" y="1851705"/>
            <a:ext cx="382378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20090" indent="-720725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solidFill>
                  <a:schemeClr val="accent6"/>
                </a:solidFill>
              </a:defRPr>
            </a:pPr>
            <a:r>
              <a:t>φ</a:t>
            </a:r>
            <a:r>
              <a:rPr baseline="-5999"/>
              <a:t>x</a:t>
            </a:r>
          </a:p>
        </p:txBody>
      </p:sp>
      <p:sp>
        <p:nvSpPr>
          <p:cNvPr id="830" name="Verbindungslinie"/>
          <p:cNvSpPr/>
          <p:nvPr/>
        </p:nvSpPr>
        <p:spPr>
          <a:xfrm>
            <a:off x="6433940" y="1891443"/>
            <a:ext cx="199881" cy="359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59" h="21600" fill="norm" stroke="1" extrusionOk="0">
                <a:moveTo>
                  <a:pt x="19462" y="0"/>
                </a:moveTo>
                <a:cubicBezTo>
                  <a:pt x="21600" y="10892"/>
                  <a:pt x="15113" y="18092"/>
                  <a:pt x="0" y="21600"/>
                </a:cubicBezTo>
              </a:path>
            </a:pathLst>
          </a:custGeom>
          <a:ln w="12700">
            <a:solidFill>
              <a:schemeClr val="accent6">
                <a:lumOff val="-8549"/>
              </a:schemeClr>
            </a:solidFill>
            <a:headEnd type="arrow"/>
          </a:ln>
        </p:spPr>
        <p:txBody>
          <a:bodyPr/>
          <a:lstStyle/>
          <a:p>
            <a:pPr/>
          </a:p>
        </p:txBody>
      </p:sp>
      <p:sp>
        <p:nvSpPr>
          <p:cNvPr id="820" name="Linie"/>
          <p:cNvSpPr/>
          <p:nvPr/>
        </p:nvSpPr>
        <p:spPr>
          <a:xfrm flipH="1" flipV="1">
            <a:off x="5944769" y="1846348"/>
            <a:ext cx="1037344" cy="1037344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21" name="Linie"/>
          <p:cNvSpPr/>
          <p:nvPr/>
        </p:nvSpPr>
        <p:spPr>
          <a:xfrm flipH="1">
            <a:off x="6752490" y="1876489"/>
            <a:ext cx="761051" cy="761051"/>
          </a:xfrm>
          <a:prstGeom prst="line">
            <a:avLst/>
          </a:prstGeom>
          <a:ln w="12700">
            <a:solidFill>
              <a:schemeClr val="accent4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22" name="jX2 I"/>
          <p:cNvSpPr txBox="1"/>
          <p:nvPr/>
        </p:nvSpPr>
        <p:spPr>
          <a:xfrm>
            <a:off x="6943433" y="2248309"/>
            <a:ext cx="61489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jX </a:t>
            </a:r>
            <a:r>
              <a:rPr u="sng"/>
              <a:t>I</a:t>
            </a:r>
          </a:p>
        </p:txBody>
      </p:sp>
      <p:sp>
        <p:nvSpPr>
          <p:cNvPr id="823" name="jX2 I"/>
          <p:cNvSpPr txBox="1"/>
          <p:nvPr/>
        </p:nvSpPr>
        <p:spPr>
          <a:xfrm>
            <a:off x="5947426" y="2326732"/>
            <a:ext cx="61489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 </a:t>
            </a:r>
            <a:r>
              <a:rPr u="sng"/>
              <a:t>I</a:t>
            </a:r>
          </a:p>
        </p:txBody>
      </p:sp>
      <p:sp>
        <p:nvSpPr>
          <p:cNvPr id="824" name="Linie"/>
          <p:cNvSpPr/>
          <p:nvPr/>
        </p:nvSpPr>
        <p:spPr>
          <a:xfrm flipH="1" flipV="1">
            <a:off x="5957183" y="1859120"/>
            <a:ext cx="1588327" cy="1"/>
          </a:xfrm>
          <a:prstGeom prst="line">
            <a:avLst/>
          </a:prstGeom>
          <a:ln w="25400">
            <a:solidFill>
              <a:srgbClr val="FF9300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25" name="Linie"/>
          <p:cNvSpPr/>
          <p:nvPr/>
        </p:nvSpPr>
        <p:spPr>
          <a:xfrm flipH="1" flipV="1">
            <a:off x="6031657" y="1895808"/>
            <a:ext cx="731392" cy="731393"/>
          </a:xfrm>
          <a:prstGeom prst="line">
            <a:avLst/>
          </a:prstGeom>
          <a:ln w="12700">
            <a:solidFill>
              <a:schemeClr val="accent4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26" name="U1"/>
          <p:cNvSpPr txBox="1"/>
          <p:nvPr/>
        </p:nvSpPr>
        <p:spPr>
          <a:xfrm>
            <a:off x="4577916" y="1711551"/>
            <a:ext cx="988394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600" u="sng">
                <a:solidFill>
                  <a:schemeClr val="accent5">
                    <a:satOff val="-30358"/>
                    <a:lumOff val="14901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1 </a:t>
            </a:r>
            <a:r>
              <a:rPr u="none"/>
              <a:t>= </a:t>
            </a:r>
            <a:r>
              <a:rPr i="1"/>
              <a:t>U</a:t>
            </a:r>
            <a:r>
              <a:rPr baseline="-5998" u="none"/>
              <a:t>2</a:t>
            </a:r>
          </a:p>
        </p:txBody>
      </p:sp>
      <p:sp>
        <p:nvSpPr>
          <p:cNvPr id="827" name="Linie"/>
          <p:cNvSpPr/>
          <p:nvPr/>
        </p:nvSpPr>
        <p:spPr>
          <a:xfrm flipH="1">
            <a:off x="1929341" y="1825612"/>
            <a:ext cx="4019151" cy="1304929"/>
          </a:xfrm>
          <a:prstGeom prst="line">
            <a:avLst/>
          </a:prstGeom>
          <a:ln w="25400">
            <a:solidFill>
              <a:schemeClr val="accent5">
                <a:satOff val="-30358"/>
                <a:lumOff val="14901"/>
              </a:schemeClr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28" name="Kreis"/>
          <p:cNvSpPr/>
          <p:nvPr/>
        </p:nvSpPr>
        <p:spPr>
          <a:xfrm>
            <a:off x="4304082" y="260326"/>
            <a:ext cx="3226004" cy="3226004"/>
          </a:xfrm>
          <a:prstGeom prst="ellipse">
            <a:avLst/>
          </a:prstGeom>
          <a:ln w="12700">
            <a:solidFill>
              <a:srgbClr val="FF93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9" name="Linie"/>
          <p:cNvSpPr/>
          <p:nvPr/>
        </p:nvSpPr>
        <p:spPr>
          <a:xfrm flipV="1">
            <a:off x="5917084" y="298070"/>
            <a:ext cx="1" cy="3922379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Abgerundetes Rechteck 215"/>
          <p:cNvSpPr/>
          <p:nvPr/>
        </p:nvSpPr>
        <p:spPr>
          <a:xfrm>
            <a:off x="5272039" y="478189"/>
            <a:ext cx="4596834" cy="2955815"/>
          </a:xfrm>
          <a:prstGeom prst="roundRect">
            <a:avLst>
              <a:gd name="adj" fmla="val 501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833" name="Linie"/>
          <p:cNvSpPr/>
          <p:nvPr/>
        </p:nvSpPr>
        <p:spPr>
          <a:xfrm>
            <a:off x="877060" y="2991228"/>
            <a:ext cx="353113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4" name="Linie"/>
          <p:cNvSpPr/>
          <p:nvPr/>
        </p:nvSpPr>
        <p:spPr>
          <a:xfrm flipH="1">
            <a:off x="880615" y="1668142"/>
            <a:ext cx="2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5" name="Linie"/>
          <p:cNvSpPr/>
          <p:nvPr/>
        </p:nvSpPr>
        <p:spPr>
          <a:xfrm>
            <a:off x="4395237" y="1850072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36" name="Kreis"/>
          <p:cNvSpPr/>
          <p:nvPr/>
        </p:nvSpPr>
        <p:spPr>
          <a:xfrm rot="10800000">
            <a:off x="3046441" y="29534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37" name="i2"/>
          <p:cNvSpPr txBox="1"/>
          <p:nvPr/>
        </p:nvSpPr>
        <p:spPr>
          <a:xfrm>
            <a:off x="4464849" y="1795279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L</a:t>
            </a:r>
          </a:p>
        </p:txBody>
      </p:sp>
      <p:sp>
        <p:nvSpPr>
          <p:cNvPr id="838" name="u2"/>
          <p:cNvSpPr txBox="1"/>
          <p:nvPr/>
        </p:nvSpPr>
        <p:spPr>
          <a:xfrm>
            <a:off x="2727126" y="2100000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839" name="u1"/>
          <p:cNvSpPr txBox="1"/>
          <p:nvPr/>
        </p:nvSpPr>
        <p:spPr>
          <a:xfrm>
            <a:off x="1025851" y="2100000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840" name="Linie"/>
          <p:cNvSpPr/>
          <p:nvPr/>
        </p:nvSpPr>
        <p:spPr>
          <a:xfrm>
            <a:off x="882055" y="1666076"/>
            <a:ext cx="352114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1" name="Kreis"/>
          <p:cNvSpPr/>
          <p:nvPr/>
        </p:nvSpPr>
        <p:spPr>
          <a:xfrm rot="10800000">
            <a:off x="3046441" y="162831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42" name="Kreis"/>
          <p:cNvSpPr/>
          <p:nvPr/>
        </p:nvSpPr>
        <p:spPr>
          <a:xfrm rot="10800000">
            <a:off x="1319503" y="29534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43" name="Kreis"/>
          <p:cNvSpPr/>
          <p:nvPr/>
        </p:nvSpPr>
        <p:spPr>
          <a:xfrm rot="10800000">
            <a:off x="1319503" y="162831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44" name="Linie"/>
          <p:cNvSpPr/>
          <p:nvPr/>
        </p:nvSpPr>
        <p:spPr>
          <a:xfrm flipH="1">
            <a:off x="1377044" y="1865772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5" name="Linie"/>
          <p:cNvSpPr/>
          <p:nvPr/>
        </p:nvSpPr>
        <p:spPr>
          <a:xfrm flipV="1">
            <a:off x="1028897" y="1666076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6" name="i1"/>
          <p:cNvSpPr txBox="1"/>
          <p:nvPr/>
        </p:nvSpPr>
        <p:spPr>
          <a:xfrm>
            <a:off x="829132" y="1357101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1</a:t>
            </a:r>
          </a:p>
        </p:txBody>
      </p:sp>
      <p:sp>
        <p:nvSpPr>
          <p:cNvPr id="847" name="Aufwärtswandler"/>
          <p:cNvSpPr txBox="1"/>
          <p:nvPr/>
        </p:nvSpPr>
        <p:spPr>
          <a:xfrm>
            <a:off x="446247" y="3061065"/>
            <a:ext cx="81425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848" name="Linie"/>
          <p:cNvSpPr/>
          <p:nvPr/>
        </p:nvSpPr>
        <p:spPr>
          <a:xfrm>
            <a:off x="3093257" y="1851714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9" name="Kreis"/>
          <p:cNvSpPr/>
          <p:nvPr/>
        </p:nvSpPr>
        <p:spPr>
          <a:xfrm>
            <a:off x="727258" y="2441097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50" name="Rechteck"/>
          <p:cNvSpPr/>
          <p:nvPr/>
        </p:nvSpPr>
        <p:spPr>
          <a:xfrm rot="16200000">
            <a:off x="673127" y="1964943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51" name="u01"/>
          <p:cNvSpPr txBox="1"/>
          <p:nvPr/>
        </p:nvSpPr>
        <p:spPr>
          <a:xfrm>
            <a:off x="248754" y="2427463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852" name="Linie"/>
          <p:cNvSpPr/>
          <p:nvPr/>
        </p:nvSpPr>
        <p:spPr>
          <a:xfrm flipH="1">
            <a:off x="605219" y="2391875"/>
            <a:ext cx="3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53" name="R1"/>
          <p:cNvSpPr txBox="1"/>
          <p:nvPr/>
        </p:nvSpPr>
        <p:spPr>
          <a:xfrm>
            <a:off x="242704" y="1902391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854" name="Aufwärtswandler"/>
          <p:cNvSpPr txBox="1"/>
          <p:nvPr/>
        </p:nvSpPr>
        <p:spPr>
          <a:xfrm>
            <a:off x="3053958" y="3061065"/>
            <a:ext cx="109055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sp>
        <p:nvSpPr>
          <p:cNvPr id="855" name="Linie"/>
          <p:cNvSpPr/>
          <p:nvPr/>
        </p:nvSpPr>
        <p:spPr>
          <a:xfrm>
            <a:off x="3488167" y="1678986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56" name="Rechteck"/>
          <p:cNvSpPr/>
          <p:nvPr/>
        </p:nvSpPr>
        <p:spPr>
          <a:xfrm rot="16200000">
            <a:off x="3305207" y="1973979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57" name="Kreis"/>
          <p:cNvSpPr/>
          <p:nvPr/>
        </p:nvSpPr>
        <p:spPr>
          <a:xfrm>
            <a:off x="3335992" y="2459588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58" name="u02"/>
          <p:cNvSpPr txBox="1"/>
          <p:nvPr/>
        </p:nvSpPr>
        <p:spPr>
          <a:xfrm>
            <a:off x="3746832" y="2445954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02</a:t>
            </a:r>
          </a:p>
        </p:txBody>
      </p:sp>
      <p:sp>
        <p:nvSpPr>
          <p:cNvPr id="859" name="Linie"/>
          <p:cNvSpPr/>
          <p:nvPr/>
        </p:nvSpPr>
        <p:spPr>
          <a:xfrm>
            <a:off x="3746832" y="2388978"/>
            <a:ext cx="3" cy="58338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60" name="R1"/>
          <p:cNvSpPr txBox="1"/>
          <p:nvPr/>
        </p:nvSpPr>
        <p:spPr>
          <a:xfrm>
            <a:off x="3466107" y="1902391"/>
            <a:ext cx="65319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2</a:t>
            </a:r>
          </a:p>
        </p:txBody>
      </p:sp>
      <p:sp>
        <p:nvSpPr>
          <p:cNvPr id="861" name="Rechteck"/>
          <p:cNvSpPr/>
          <p:nvPr/>
        </p:nvSpPr>
        <p:spPr>
          <a:xfrm>
            <a:off x="2453635" y="1562978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62" name="R1"/>
          <p:cNvSpPr txBox="1"/>
          <p:nvPr/>
        </p:nvSpPr>
        <p:spPr>
          <a:xfrm>
            <a:off x="2329586" y="1261179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x</a:t>
            </a:r>
          </a:p>
        </p:txBody>
      </p:sp>
      <p:sp>
        <p:nvSpPr>
          <p:cNvPr id="863" name="Linie"/>
          <p:cNvSpPr/>
          <p:nvPr/>
        </p:nvSpPr>
        <p:spPr>
          <a:xfrm>
            <a:off x="4395236" y="1672531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866" name="Gruppieren 70"/>
          <p:cNvGrpSpPr/>
          <p:nvPr/>
        </p:nvGrpSpPr>
        <p:grpSpPr>
          <a:xfrm>
            <a:off x="4239318" y="2196229"/>
            <a:ext cx="311839" cy="308539"/>
            <a:chOff x="0" y="-1"/>
            <a:chExt cx="311837" cy="308537"/>
          </a:xfrm>
        </p:grpSpPr>
        <p:sp>
          <p:nvSpPr>
            <p:cNvPr id="864" name="Kreis"/>
            <p:cNvSpPr/>
            <p:nvPr/>
          </p:nvSpPr>
          <p:spPr>
            <a:xfrm>
              <a:off x="5036" y="-2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865" name="Linie"/>
            <p:cNvSpPr/>
            <p:nvPr/>
          </p:nvSpPr>
          <p:spPr>
            <a:xfrm flipH="1" flipV="1">
              <a:off x="-1" y="154265"/>
              <a:ext cx="311839" cy="86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67" name="Aufwärtswandler"/>
          <p:cNvSpPr txBox="1"/>
          <p:nvPr/>
        </p:nvSpPr>
        <p:spPr>
          <a:xfrm>
            <a:off x="3889494" y="999232"/>
            <a:ext cx="761855" cy="542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Last in</a:t>
            </a:r>
          </a:p>
          <a:p>
            <a:pPr marR="40639" indent="40639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Netz 2</a:t>
            </a:r>
          </a:p>
        </p:txBody>
      </p:sp>
      <p:sp>
        <p:nvSpPr>
          <p:cNvPr id="868" name="Linie"/>
          <p:cNvSpPr/>
          <p:nvPr/>
        </p:nvSpPr>
        <p:spPr>
          <a:xfrm>
            <a:off x="8147032" y="863479"/>
            <a:ext cx="1" cy="79086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69" name="Linie"/>
          <p:cNvSpPr/>
          <p:nvPr/>
        </p:nvSpPr>
        <p:spPr>
          <a:xfrm>
            <a:off x="6419610" y="875210"/>
            <a:ext cx="1" cy="790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0" name="Linie"/>
          <p:cNvSpPr/>
          <p:nvPr/>
        </p:nvSpPr>
        <p:spPr>
          <a:xfrm>
            <a:off x="5940126" y="2991228"/>
            <a:ext cx="353113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1" name="Linie"/>
          <p:cNvSpPr/>
          <p:nvPr/>
        </p:nvSpPr>
        <p:spPr>
          <a:xfrm flipH="1">
            <a:off x="5943682" y="1668143"/>
            <a:ext cx="1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2" name="Linie"/>
          <p:cNvSpPr/>
          <p:nvPr/>
        </p:nvSpPr>
        <p:spPr>
          <a:xfrm>
            <a:off x="9458303" y="1850072"/>
            <a:ext cx="1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3" name="Kreis"/>
          <p:cNvSpPr/>
          <p:nvPr/>
        </p:nvSpPr>
        <p:spPr>
          <a:xfrm rot="10800000">
            <a:off x="8109508" y="29534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74" name="i2"/>
          <p:cNvSpPr txBox="1"/>
          <p:nvPr/>
        </p:nvSpPr>
        <p:spPr>
          <a:xfrm>
            <a:off x="9527916" y="1795279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L</a:t>
            </a:r>
          </a:p>
        </p:txBody>
      </p:sp>
      <p:sp>
        <p:nvSpPr>
          <p:cNvPr id="875" name="u2"/>
          <p:cNvSpPr txBox="1"/>
          <p:nvPr/>
        </p:nvSpPr>
        <p:spPr>
          <a:xfrm>
            <a:off x="7790192" y="2100000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876" name="u1"/>
          <p:cNvSpPr txBox="1"/>
          <p:nvPr/>
        </p:nvSpPr>
        <p:spPr>
          <a:xfrm>
            <a:off x="6088917" y="2100000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877" name="Linie"/>
          <p:cNvSpPr/>
          <p:nvPr/>
        </p:nvSpPr>
        <p:spPr>
          <a:xfrm>
            <a:off x="5945122" y="1666076"/>
            <a:ext cx="352114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78" name="Kreis"/>
          <p:cNvSpPr/>
          <p:nvPr/>
        </p:nvSpPr>
        <p:spPr>
          <a:xfrm rot="10800000">
            <a:off x="8109508" y="162831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79" name="Kreis"/>
          <p:cNvSpPr/>
          <p:nvPr/>
        </p:nvSpPr>
        <p:spPr>
          <a:xfrm rot="10800000">
            <a:off x="6382569" y="29534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80" name="Kreis"/>
          <p:cNvSpPr/>
          <p:nvPr/>
        </p:nvSpPr>
        <p:spPr>
          <a:xfrm rot="10800000">
            <a:off x="6382569" y="162831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81" name="Linie"/>
          <p:cNvSpPr/>
          <p:nvPr/>
        </p:nvSpPr>
        <p:spPr>
          <a:xfrm flipH="1">
            <a:off x="6440111" y="1865772"/>
            <a:ext cx="1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82" name="Linie"/>
          <p:cNvSpPr/>
          <p:nvPr/>
        </p:nvSpPr>
        <p:spPr>
          <a:xfrm flipV="1">
            <a:off x="6091964" y="1666076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83" name="i1"/>
          <p:cNvSpPr txBox="1"/>
          <p:nvPr/>
        </p:nvSpPr>
        <p:spPr>
          <a:xfrm>
            <a:off x="5892198" y="1357101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1</a:t>
            </a:r>
          </a:p>
        </p:txBody>
      </p:sp>
      <p:sp>
        <p:nvSpPr>
          <p:cNvPr id="884" name="Aufwärtswandler"/>
          <p:cNvSpPr txBox="1"/>
          <p:nvPr/>
        </p:nvSpPr>
        <p:spPr>
          <a:xfrm>
            <a:off x="5509314" y="3061065"/>
            <a:ext cx="81425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885" name="Linie"/>
          <p:cNvSpPr/>
          <p:nvPr/>
        </p:nvSpPr>
        <p:spPr>
          <a:xfrm>
            <a:off x="8156324" y="1851715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86" name="Kreis"/>
          <p:cNvSpPr/>
          <p:nvPr/>
        </p:nvSpPr>
        <p:spPr>
          <a:xfrm>
            <a:off x="5790325" y="2441097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87" name="Rechteck"/>
          <p:cNvSpPr/>
          <p:nvPr/>
        </p:nvSpPr>
        <p:spPr>
          <a:xfrm rot="16200000">
            <a:off x="5736194" y="1964943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888" name="u01"/>
          <p:cNvSpPr txBox="1"/>
          <p:nvPr/>
        </p:nvSpPr>
        <p:spPr>
          <a:xfrm>
            <a:off x="5311820" y="2427463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889" name="Linie"/>
          <p:cNvSpPr/>
          <p:nvPr/>
        </p:nvSpPr>
        <p:spPr>
          <a:xfrm flipH="1">
            <a:off x="5668285" y="2391875"/>
            <a:ext cx="3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0" name="Rechteck 75"/>
          <p:cNvSpPr txBox="1"/>
          <p:nvPr/>
        </p:nvSpPr>
        <p:spPr>
          <a:xfrm>
            <a:off x="6581047" y="2171957"/>
            <a:ext cx="657284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UPFC</a:t>
            </a:r>
          </a:p>
        </p:txBody>
      </p:sp>
      <p:sp>
        <p:nvSpPr>
          <p:cNvPr id="891" name="R1"/>
          <p:cNvSpPr txBox="1"/>
          <p:nvPr/>
        </p:nvSpPr>
        <p:spPr>
          <a:xfrm>
            <a:off x="5311820" y="1902391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892" name="Rechteck"/>
          <p:cNvSpPr/>
          <p:nvPr/>
        </p:nvSpPr>
        <p:spPr>
          <a:xfrm>
            <a:off x="6608037" y="1326032"/>
            <a:ext cx="628879" cy="867896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 sz="27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93" name="Aufwärtswandler"/>
          <p:cNvSpPr txBox="1"/>
          <p:nvPr/>
        </p:nvSpPr>
        <p:spPr>
          <a:xfrm>
            <a:off x="8117025" y="3061066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grpSp>
        <p:nvGrpSpPr>
          <p:cNvPr id="900" name="Gruppieren"/>
          <p:cNvGrpSpPr/>
          <p:nvPr/>
        </p:nvGrpSpPr>
        <p:grpSpPr>
          <a:xfrm>
            <a:off x="6689498" y="1377426"/>
            <a:ext cx="465956" cy="765107"/>
            <a:chOff x="0" y="0"/>
            <a:chExt cx="465955" cy="765105"/>
          </a:xfrm>
        </p:grpSpPr>
        <p:grpSp>
          <p:nvGrpSpPr>
            <p:cNvPr id="896" name="Gruppieren 70"/>
            <p:cNvGrpSpPr/>
            <p:nvPr/>
          </p:nvGrpSpPr>
          <p:grpSpPr>
            <a:xfrm>
              <a:off x="75217" y="139178"/>
              <a:ext cx="311839" cy="308539"/>
              <a:chOff x="0" y="-1"/>
              <a:chExt cx="311837" cy="308537"/>
            </a:xfrm>
          </p:grpSpPr>
          <p:sp>
            <p:nvSpPr>
              <p:cNvPr id="894" name="Kreis"/>
              <p:cNvSpPr/>
              <p:nvPr/>
            </p:nvSpPr>
            <p:spPr>
              <a:xfrm>
                <a:off x="5036" y="-2"/>
                <a:ext cx="305231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895" name="Linie"/>
              <p:cNvSpPr/>
              <p:nvPr/>
            </p:nvSpPr>
            <p:spPr>
              <a:xfrm flipH="1" flipV="1">
                <a:off x="-1" y="154265"/>
                <a:ext cx="311839" cy="86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897" name="Linie"/>
            <p:cNvSpPr/>
            <p:nvPr/>
          </p:nvSpPr>
          <p:spPr>
            <a:xfrm flipH="1">
              <a:off x="231136" y="0"/>
              <a:ext cx="1" cy="136606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98" name="Linie"/>
            <p:cNvSpPr/>
            <p:nvPr/>
          </p:nvSpPr>
          <p:spPr>
            <a:xfrm flipH="1" flipV="1">
              <a:off x="-1" y="494780"/>
              <a:ext cx="462274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99" name="u2"/>
            <p:cNvSpPr txBox="1"/>
            <p:nvPr/>
          </p:nvSpPr>
          <p:spPr>
            <a:xfrm>
              <a:off x="72517" y="500853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x</a:t>
              </a:r>
            </a:p>
          </p:txBody>
        </p:sp>
      </p:grpSp>
      <p:sp>
        <p:nvSpPr>
          <p:cNvPr id="901" name="Linie"/>
          <p:cNvSpPr/>
          <p:nvPr/>
        </p:nvSpPr>
        <p:spPr>
          <a:xfrm>
            <a:off x="8551234" y="1678986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2" name="Rechteck"/>
          <p:cNvSpPr/>
          <p:nvPr/>
        </p:nvSpPr>
        <p:spPr>
          <a:xfrm rot="16200000">
            <a:off x="8368273" y="1973979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03" name="Kreis"/>
          <p:cNvSpPr/>
          <p:nvPr/>
        </p:nvSpPr>
        <p:spPr>
          <a:xfrm>
            <a:off x="8399058" y="2459588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04" name="u02"/>
          <p:cNvSpPr txBox="1"/>
          <p:nvPr/>
        </p:nvSpPr>
        <p:spPr>
          <a:xfrm>
            <a:off x="8809898" y="2445954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02</a:t>
            </a:r>
          </a:p>
        </p:txBody>
      </p:sp>
      <p:sp>
        <p:nvSpPr>
          <p:cNvPr id="905" name="Linie"/>
          <p:cNvSpPr/>
          <p:nvPr/>
        </p:nvSpPr>
        <p:spPr>
          <a:xfrm>
            <a:off x="8809899" y="2388978"/>
            <a:ext cx="3" cy="58338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6" name="R1"/>
          <p:cNvSpPr txBox="1"/>
          <p:nvPr/>
        </p:nvSpPr>
        <p:spPr>
          <a:xfrm>
            <a:off x="8529174" y="1902391"/>
            <a:ext cx="65319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2</a:t>
            </a:r>
          </a:p>
        </p:txBody>
      </p:sp>
      <p:sp>
        <p:nvSpPr>
          <p:cNvPr id="907" name="Rechteck"/>
          <p:cNvSpPr/>
          <p:nvPr/>
        </p:nvSpPr>
        <p:spPr>
          <a:xfrm>
            <a:off x="7377002" y="1562978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08" name="R1"/>
          <p:cNvSpPr txBox="1"/>
          <p:nvPr/>
        </p:nvSpPr>
        <p:spPr>
          <a:xfrm>
            <a:off x="7227552" y="1261179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x</a:t>
            </a:r>
          </a:p>
        </p:txBody>
      </p:sp>
      <p:sp>
        <p:nvSpPr>
          <p:cNvPr id="909" name="Linie"/>
          <p:cNvSpPr/>
          <p:nvPr/>
        </p:nvSpPr>
        <p:spPr>
          <a:xfrm>
            <a:off x="9458303" y="1672531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912" name="Gruppieren 70"/>
          <p:cNvGrpSpPr/>
          <p:nvPr/>
        </p:nvGrpSpPr>
        <p:grpSpPr>
          <a:xfrm>
            <a:off x="9302384" y="2196229"/>
            <a:ext cx="311839" cy="308539"/>
            <a:chOff x="0" y="-1"/>
            <a:chExt cx="311837" cy="308537"/>
          </a:xfrm>
        </p:grpSpPr>
        <p:sp>
          <p:nvSpPr>
            <p:cNvPr id="910" name="Kreis"/>
            <p:cNvSpPr/>
            <p:nvPr/>
          </p:nvSpPr>
          <p:spPr>
            <a:xfrm>
              <a:off x="5036" y="-2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11" name="Linie"/>
            <p:cNvSpPr/>
            <p:nvPr/>
          </p:nvSpPr>
          <p:spPr>
            <a:xfrm flipH="1" flipV="1">
              <a:off x="-1" y="154265"/>
              <a:ext cx="311839" cy="86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913" name="Aufwärtswandler"/>
          <p:cNvSpPr txBox="1"/>
          <p:nvPr/>
        </p:nvSpPr>
        <p:spPr>
          <a:xfrm>
            <a:off x="8952561" y="999232"/>
            <a:ext cx="761854" cy="542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Last in</a:t>
            </a:r>
          </a:p>
          <a:p>
            <a:pPr marR="40639" indent="40639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Netz 2</a:t>
            </a:r>
          </a:p>
        </p:txBody>
      </p:sp>
      <p:sp>
        <p:nvSpPr>
          <p:cNvPr id="914" name="Linie"/>
          <p:cNvSpPr/>
          <p:nvPr/>
        </p:nvSpPr>
        <p:spPr>
          <a:xfrm>
            <a:off x="6415022" y="872542"/>
            <a:ext cx="173268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15" name="Rechteck"/>
          <p:cNvSpPr/>
          <p:nvPr/>
        </p:nvSpPr>
        <p:spPr>
          <a:xfrm>
            <a:off x="7092375" y="769443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916" name="R1"/>
          <p:cNvSpPr txBox="1"/>
          <p:nvPr/>
        </p:nvSpPr>
        <p:spPr>
          <a:xfrm>
            <a:off x="6954765" y="490712"/>
            <a:ext cx="65320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y</a:t>
            </a:r>
          </a:p>
        </p:txBody>
      </p:sp>
      <p:sp>
        <p:nvSpPr>
          <p:cNvPr id="917" name="Abgerundetes Rechteck 215"/>
          <p:cNvSpPr/>
          <p:nvPr/>
        </p:nvSpPr>
        <p:spPr>
          <a:xfrm>
            <a:off x="188678" y="478189"/>
            <a:ext cx="4596834" cy="2955815"/>
          </a:xfrm>
          <a:prstGeom prst="roundRect">
            <a:avLst>
              <a:gd name="adj" fmla="val 501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918" name="Linie"/>
          <p:cNvSpPr/>
          <p:nvPr/>
        </p:nvSpPr>
        <p:spPr>
          <a:xfrm flipV="1">
            <a:off x="7731358" y="872541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19" name="Linie"/>
          <p:cNvSpPr/>
          <p:nvPr/>
        </p:nvSpPr>
        <p:spPr>
          <a:xfrm flipV="1">
            <a:off x="7867322" y="1666075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20" name="i1"/>
          <p:cNvSpPr txBox="1"/>
          <p:nvPr/>
        </p:nvSpPr>
        <p:spPr>
          <a:xfrm>
            <a:off x="7630676" y="934069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y</a:t>
            </a:r>
          </a:p>
        </p:txBody>
      </p:sp>
      <p:sp>
        <p:nvSpPr>
          <p:cNvPr id="921" name="i1"/>
          <p:cNvSpPr txBox="1"/>
          <p:nvPr/>
        </p:nvSpPr>
        <p:spPr>
          <a:xfrm>
            <a:off x="7726212" y="1357101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x</a:t>
            </a:r>
          </a:p>
        </p:txBody>
      </p:sp>
      <p:sp>
        <p:nvSpPr>
          <p:cNvPr id="922" name="Linie"/>
          <p:cNvSpPr/>
          <p:nvPr/>
        </p:nvSpPr>
        <p:spPr>
          <a:xfrm flipV="1">
            <a:off x="8342196" y="1666076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23" name="i1"/>
          <p:cNvSpPr txBox="1"/>
          <p:nvPr/>
        </p:nvSpPr>
        <p:spPr>
          <a:xfrm>
            <a:off x="8222812" y="1365351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1063" y="417425"/>
            <a:ext cx="9737874" cy="1848442"/>
          </a:xfrm>
          <a:prstGeom prst="rect">
            <a:avLst/>
          </a:prstGeom>
          <a:ln w="12700">
            <a:miter lim="400000"/>
          </a:ln>
        </p:spPr>
      </p:pic>
      <p:pic>
        <p:nvPicPr>
          <p:cNvPr id="926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3417" y="2453704"/>
            <a:ext cx="9793166" cy="1921445"/>
          </a:xfrm>
          <a:prstGeom prst="rect">
            <a:avLst/>
          </a:prstGeom>
          <a:ln w="12700">
            <a:miter lim="400000"/>
          </a:ln>
        </p:spPr>
      </p:pic>
      <p:sp>
        <p:nvSpPr>
          <p:cNvPr id="927" name="Rechteck 75"/>
          <p:cNvSpPr txBox="1"/>
          <p:nvPr/>
        </p:nvSpPr>
        <p:spPr>
          <a:xfrm>
            <a:off x="587474" y="216076"/>
            <a:ext cx="1629429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Spannungen u</a:t>
            </a:r>
            <a:r>
              <a:rPr baseline="-5999"/>
              <a:t>2(t)</a:t>
            </a:r>
          </a:p>
        </p:txBody>
      </p:sp>
      <p:sp>
        <p:nvSpPr>
          <p:cNvPr id="928" name="Rechteck 75"/>
          <p:cNvSpPr txBox="1"/>
          <p:nvPr/>
        </p:nvSpPr>
        <p:spPr>
          <a:xfrm>
            <a:off x="4249237" y="599752"/>
            <a:ext cx="1038482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Ströme i</a:t>
            </a:r>
            <a:r>
              <a:rPr baseline="-5999" sz="1400"/>
              <a:t>1(t)</a:t>
            </a:r>
          </a:p>
        </p:txBody>
      </p:sp>
      <p:sp>
        <p:nvSpPr>
          <p:cNvPr id="929" name="t [s]"/>
          <p:cNvSpPr txBox="1"/>
          <p:nvPr/>
        </p:nvSpPr>
        <p:spPr>
          <a:xfrm>
            <a:off x="9291883" y="1694154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30" name="t [s]"/>
          <p:cNvSpPr txBox="1"/>
          <p:nvPr/>
        </p:nvSpPr>
        <p:spPr>
          <a:xfrm>
            <a:off x="9361293" y="3775155"/>
            <a:ext cx="53387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931" name="Linie"/>
          <p:cNvSpPr/>
          <p:nvPr/>
        </p:nvSpPr>
        <p:spPr>
          <a:xfrm>
            <a:off x="464498" y="1226692"/>
            <a:ext cx="9352193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2" name="Linie"/>
          <p:cNvSpPr/>
          <p:nvPr/>
        </p:nvSpPr>
        <p:spPr>
          <a:xfrm>
            <a:off x="515298" y="3348117"/>
            <a:ext cx="9352193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3" name="Rechteck 75"/>
          <p:cNvSpPr txBox="1"/>
          <p:nvPr/>
        </p:nvSpPr>
        <p:spPr>
          <a:xfrm>
            <a:off x="5396474" y="2626623"/>
            <a:ext cx="250586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Wirkleistung P</a:t>
            </a:r>
            <a:r>
              <a:rPr baseline="-5999"/>
              <a:t>1</a:t>
            </a:r>
            <a:r>
              <a:t> aus Netz 1</a:t>
            </a:r>
          </a:p>
        </p:txBody>
      </p:sp>
      <p:sp>
        <p:nvSpPr>
          <p:cNvPr id="934" name="Rechteck 75"/>
          <p:cNvSpPr txBox="1"/>
          <p:nvPr/>
        </p:nvSpPr>
        <p:spPr>
          <a:xfrm>
            <a:off x="1899741" y="3601934"/>
            <a:ext cx="2574025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>
                <a:solidFill>
                  <a:schemeClr val="accent6"/>
                </a:solidFill>
              </a:defRPr>
            </a:pPr>
            <a:r>
              <a:t>Blindleistung Q</a:t>
            </a:r>
            <a:r>
              <a:rPr baseline="-5999"/>
              <a:t>1</a:t>
            </a:r>
            <a:r>
              <a:t> aus Netz 1</a:t>
            </a:r>
          </a:p>
        </p:txBody>
      </p:sp>
      <p:sp>
        <p:nvSpPr>
          <p:cNvPr id="935" name="Linie"/>
          <p:cNvSpPr/>
          <p:nvPr/>
        </p:nvSpPr>
        <p:spPr>
          <a:xfrm flipV="1">
            <a:off x="3585142" y="467737"/>
            <a:ext cx="1" cy="376527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6" name="Linie"/>
          <p:cNvSpPr/>
          <p:nvPr/>
        </p:nvSpPr>
        <p:spPr>
          <a:xfrm>
            <a:off x="3585142" y="2581203"/>
            <a:ext cx="1" cy="288823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7" name="Linie"/>
          <p:cNvSpPr/>
          <p:nvPr/>
        </p:nvSpPr>
        <p:spPr>
          <a:xfrm flipV="1">
            <a:off x="8224875" y="467737"/>
            <a:ext cx="1" cy="376527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8" name="Linie"/>
          <p:cNvSpPr/>
          <p:nvPr/>
        </p:nvSpPr>
        <p:spPr>
          <a:xfrm>
            <a:off x="8224875" y="3521003"/>
            <a:ext cx="1" cy="288823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39" name="Linie"/>
          <p:cNvSpPr/>
          <p:nvPr/>
        </p:nvSpPr>
        <p:spPr>
          <a:xfrm>
            <a:off x="524267" y="954256"/>
            <a:ext cx="9232655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40" name="Linie"/>
          <p:cNvSpPr/>
          <p:nvPr/>
        </p:nvSpPr>
        <p:spPr>
          <a:xfrm>
            <a:off x="536967" y="1487656"/>
            <a:ext cx="9232655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591" y="737248"/>
            <a:ext cx="3843972" cy="3598384"/>
          </a:xfrm>
          <a:prstGeom prst="rect">
            <a:avLst/>
          </a:prstGeom>
          <a:ln w="12700">
            <a:miter lim="400000"/>
          </a:ln>
        </p:spPr>
      </p:pic>
      <p:pic>
        <p:nvPicPr>
          <p:cNvPr id="943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90479" y="696959"/>
            <a:ext cx="3687786" cy="3644653"/>
          </a:xfrm>
          <a:prstGeom prst="rect">
            <a:avLst/>
          </a:prstGeom>
          <a:ln w="12700">
            <a:miter lim="400000"/>
          </a:ln>
        </p:spPr>
      </p:pic>
      <p:sp>
        <p:nvSpPr>
          <p:cNvPr id="944" name="Linie"/>
          <p:cNvSpPr/>
          <p:nvPr/>
        </p:nvSpPr>
        <p:spPr>
          <a:xfrm flipH="1" flipV="1">
            <a:off x="5407101" y="24475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45" name="Linie"/>
          <p:cNvSpPr/>
          <p:nvPr/>
        </p:nvSpPr>
        <p:spPr>
          <a:xfrm flipV="1">
            <a:off x="7037515" y="884719"/>
            <a:ext cx="1" cy="3176442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46" name="Ud"/>
          <p:cNvSpPr txBox="1"/>
          <p:nvPr/>
        </p:nvSpPr>
        <p:spPr>
          <a:xfrm>
            <a:off x="8040906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</a:t>
            </a:r>
          </a:p>
        </p:txBody>
      </p:sp>
      <p:sp>
        <p:nvSpPr>
          <p:cNvPr id="947" name="j Uq"/>
          <p:cNvSpPr txBox="1"/>
          <p:nvPr/>
        </p:nvSpPr>
        <p:spPr>
          <a:xfrm>
            <a:off x="5524180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 U</a:t>
            </a:r>
            <a:r>
              <a:rPr baseline="-5999"/>
              <a:t>q</a:t>
            </a:r>
          </a:p>
        </p:txBody>
      </p:sp>
      <p:sp>
        <p:nvSpPr>
          <p:cNvPr id="948" name="Ux"/>
          <p:cNvSpPr txBox="1"/>
          <p:nvPr/>
        </p:nvSpPr>
        <p:spPr>
          <a:xfrm>
            <a:off x="7115357" y="1883259"/>
            <a:ext cx="894879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EA222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 sz="1300"/>
              <a:t>x</a:t>
            </a:r>
          </a:p>
        </p:txBody>
      </p:sp>
      <p:sp>
        <p:nvSpPr>
          <p:cNvPr id="949" name="P"/>
          <p:cNvSpPr txBox="1"/>
          <p:nvPr/>
        </p:nvSpPr>
        <p:spPr>
          <a:xfrm>
            <a:off x="4010772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950" name="j Q"/>
          <p:cNvSpPr txBox="1"/>
          <p:nvPr/>
        </p:nvSpPr>
        <p:spPr>
          <a:xfrm>
            <a:off x="1445372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j Q</a:t>
            </a:r>
          </a:p>
        </p:txBody>
      </p:sp>
      <p:sp>
        <p:nvSpPr>
          <p:cNvPr id="951" name="Watt"/>
          <p:cNvSpPr txBox="1"/>
          <p:nvPr/>
        </p:nvSpPr>
        <p:spPr>
          <a:xfrm>
            <a:off x="3832972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Watt</a:t>
            </a:r>
          </a:p>
        </p:txBody>
      </p:sp>
      <p:sp>
        <p:nvSpPr>
          <p:cNvPr id="952" name="pu"/>
          <p:cNvSpPr txBox="1"/>
          <p:nvPr/>
        </p:nvSpPr>
        <p:spPr>
          <a:xfrm>
            <a:off x="8040906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</a:t>
            </a:r>
          </a:p>
        </p:txBody>
      </p:sp>
      <p:sp>
        <p:nvSpPr>
          <p:cNvPr id="953" name="S = U2 I1*"/>
          <p:cNvSpPr txBox="1"/>
          <p:nvPr/>
        </p:nvSpPr>
        <p:spPr>
          <a:xfrm>
            <a:off x="3572701" y="811890"/>
            <a:ext cx="119715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S</a:t>
            </a:r>
            <a:r>
              <a:t> = </a:t>
            </a:r>
            <a:r>
              <a:rPr u="sng"/>
              <a:t>U</a:t>
            </a:r>
            <a:r>
              <a:rPr baseline="-5999" sz="1500"/>
              <a:t>2</a:t>
            </a:r>
            <a:r>
              <a:t> </a:t>
            </a:r>
            <a:r>
              <a:rPr u="sng"/>
              <a:t>I</a:t>
            </a:r>
            <a:r>
              <a:rPr baseline="-5999"/>
              <a:t>1</a:t>
            </a:r>
            <a:r>
              <a:rPr baseline="31999"/>
              <a:t>*</a:t>
            </a:r>
          </a:p>
        </p:txBody>
      </p:sp>
      <p:sp>
        <p:nvSpPr>
          <p:cNvPr id="954" name="U"/>
          <p:cNvSpPr txBox="1"/>
          <p:nvPr/>
        </p:nvSpPr>
        <p:spPr>
          <a:xfrm>
            <a:off x="8040906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955" name="Linie"/>
          <p:cNvSpPr/>
          <p:nvPr/>
        </p:nvSpPr>
        <p:spPr>
          <a:xfrm flipH="1" flipV="1">
            <a:off x="2710259" y="2133908"/>
            <a:ext cx="61690" cy="112898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56" name="Linie"/>
          <p:cNvSpPr/>
          <p:nvPr/>
        </p:nvSpPr>
        <p:spPr>
          <a:xfrm flipV="1">
            <a:off x="3077979" y="938482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57" name="Linie"/>
          <p:cNvSpPr/>
          <p:nvPr/>
        </p:nvSpPr>
        <p:spPr>
          <a:xfrm>
            <a:off x="1473347" y="2460239"/>
            <a:ext cx="31838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58" name="aus Netz 1"/>
          <p:cNvSpPr txBox="1"/>
          <p:nvPr/>
        </p:nvSpPr>
        <p:spPr>
          <a:xfrm>
            <a:off x="1458617" y="3655842"/>
            <a:ext cx="1319789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aus Netz 1</a:t>
            </a:r>
          </a:p>
        </p:txBody>
      </p:sp>
      <p:sp>
        <p:nvSpPr>
          <p:cNvPr id="959" name="UPFC"/>
          <p:cNvSpPr txBox="1"/>
          <p:nvPr/>
        </p:nvSpPr>
        <p:spPr>
          <a:xfrm>
            <a:off x="5600517" y="3655842"/>
            <a:ext cx="1085803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5">
                    <a:lumOff val="-8078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UPFC</a:t>
            </a:r>
          </a:p>
        </p:txBody>
      </p:sp>
      <p:sp>
        <p:nvSpPr>
          <p:cNvPr id="960" name="Linie"/>
          <p:cNvSpPr/>
          <p:nvPr/>
        </p:nvSpPr>
        <p:spPr>
          <a:xfrm flipV="1">
            <a:off x="7039051" y="2201988"/>
            <a:ext cx="252091" cy="252091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61" name="Linie"/>
          <p:cNvSpPr/>
          <p:nvPr/>
        </p:nvSpPr>
        <p:spPr>
          <a:xfrm>
            <a:off x="3579474" y="1659926"/>
            <a:ext cx="84326" cy="97163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62" name="Linie"/>
          <p:cNvSpPr/>
          <p:nvPr/>
        </p:nvSpPr>
        <p:spPr>
          <a:xfrm flipV="1">
            <a:off x="3877017" y="1073949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63" name="Linie"/>
          <p:cNvSpPr/>
          <p:nvPr/>
        </p:nvSpPr>
        <p:spPr>
          <a:xfrm flipV="1">
            <a:off x="2228142" y="1073949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64" name="Linie"/>
          <p:cNvSpPr/>
          <p:nvPr/>
        </p:nvSpPr>
        <p:spPr>
          <a:xfrm>
            <a:off x="1378644" y="1469639"/>
            <a:ext cx="31838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965" name="Linie"/>
          <p:cNvSpPr/>
          <p:nvPr/>
        </p:nvSpPr>
        <p:spPr>
          <a:xfrm>
            <a:off x="1486047" y="3168997"/>
            <a:ext cx="31838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1140" y="1292984"/>
            <a:ext cx="8557853" cy="503403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72" name="Gruppieren"/>
          <p:cNvGrpSpPr/>
          <p:nvPr/>
        </p:nvGrpSpPr>
        <p:grpSpPr>
          <a:xfrm>
            <a:off x="904642" y="1281847"/>
            <a:ext cx="3783368" cy="1379369"/>
            <a:chOff x="0" y="0"/>
            <a:chExt cx="3783366" cy="1379368"/>
          </a:xfrm>
        </p:grpSpPr>
        <p:pic>
          <p:nvPicPr>
            <p:cNvPr id="968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2124" y="83951"/>
              <a:ext cx="3659119" cy="12114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69" name="Stellgrößen"/>
            <p:cNvSpPr txBox="1"/>
            <p:nvPr/>
          </p:nvSpPr>
          <p:spPr>
            <a:xfrm>
              <a:off x="2161221" y="756632"/>
              <a:ext cx="1521449" cy="3380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4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Stellgrößen</a:t>
              </a:r>
            </a:p>
          </p:txBody>
        </p:sp>
        <p:sp>
          <p:nvSpPr>
            <p:cNvPr id="970" name="Steuerung"/>
            <p:cNvSpPr txBox="1"/>
            <p:nvPr/>
          </p:nvSpPr>
          <p:spPr>
            <a:xfrm>
              <a:off x="30174" y="130607"/>
              <a:ext cx="1237696" cy="3380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Steuerung</a:t>
              </a:r>
            </a:p>
          </p:txBody>
        </p:sp>
        <p:sp>
          <p:nvSpPr>
            <p:cNvPr id="971" name="Abgerundetes Rechteck 215"/>
            <p:cNvSpPr/>
            <p:nvPr/>
          </p:nvSpPr>
          <p:spPr>
            <a:xfrm>
              <a:off x="0" y="0"/>
              <a:ext cx="3783367" cy="1379369"/>
            </a:xfrm>
            <a:prstGeom prst="roundRect">
              <a:avLst>
                <a:gd name="adj" fmla="val 9442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973" name="Beitrag aus Netz 1"/>
          <p:cNvSpPr txBox="1"/>
          <p:nvPr/>
        </p:nvSpPr>
        <p:spPr>
          <a:xfrm>
            <a:off x="5777750" y="6246921"/>
            <a:ext cx="2211131" cy="338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Beitrag aus Netz 1</a:t>
            </a:r>
          </a:p>
        </p:txBody>
      </p:sp>
      <p:sp>
        <p:nvSpPr>
          <p:cNvPr id="974" name="Netz 1"/>
          <p:cNvSpPr txBox="1"/>
          <p:nvPr/>
        </p:nvSpPr>
        <p:spPr>
          <a:xfrm>
            <a:off x="1095683" y="3640998"/>
            <a:ext cx="814429" cy="338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1</a:t>
            </a:r>
          </a:p>
        </p:txBody>
      </p:sp>
      <p:sp>
        <p:nvSpPr>
          <p:cNvPr id="975" name="Netz 2"/>
          <p:cNvSpPr txBox="1"/>
          <p:nvPr/>
        </p:nvSpPr>
        <p:spPr>
          <a:xfrm>
            <a:off x="8207683" y="4851731"/>
            <a:ext cx="814428" cy="338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sp>
        <p:nvSpPr>
          <p:cNvPr id="976" name="Last"/>
          <p:cNvSpPr txBox="1"/>
          <p:nvPr/>
        </p:nvSpPr>
        <p:spPr>
          <a:xfrm>
            <a:off x="8732617" y="1456598"/>
            <a:ext cx="814428" cy="338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</a:t>
            </a:r>
          </a:p>
        </p:txBody>
      </p:sp>
      <p:sp>
        <p:nvSpPr>
          <p:cNvPr id="977" name="Leitung Zx"/>
          <p:cNvSpPr txBox="1"/>
          <p:nvPr/>
        </p:nvSpPr>
        <p:spPr>
          <a:xfrm>
            <a:off x="4623722" y="5749198"/>
            <a:ext cx="1268156" cy="338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Leitung </a:t>
            </a:r>
            <a:r>
              <a:rPr u="sng"/>
              <a:t>Z</a:t>
            </a:r>
            <a:r>
              <a:rPr baseline="-5999" sz="1300"/>
              <a:t>x</a:t>
            </a:r>
          </a:p>
        </p:txBody>
      </p:sp>
      <p:sp>
        <p:nvSpPr>
          <p:cNvPr id="978" name="Leitung Zy"/>
          <p:cNvSpPr txBox="1"/>
          <p:nvPr/>
        </p:nvSpPr>
        <p:spPr>
          <a:xfrm>
            <a:off x="4623722" y="3886531"/>
            <a:ext cx="1268156" cy="338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Leitung </a:t>
            </a:r>
            <a:r>
              <a:rPr u="sng"/>
              <a:t>Z</a:t>
            </a:r>
            <a:r>
              <a:rPr baseline="-5999" sz="1300"/>
              <a:t>y</a:t>
            </a:r>
          </a:p>
        </p:txBody>
      </p:sp>
      <p:sp>
        <p:nvSpPr>
          <p:cNvPr id="979" name="UPFC"/>
          <p:cNvSpPr txBox="1"/>
          <p:nvPr/>
        </p:nvSpPr>
        <p:spPr>
          <a:xfrm>
            <a:off x="2600189" y="5910064"/>
            <a:ext cx="832541" cy="338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UPFC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uppieren"/>
          <p:cNvGrpSpPr/>
          <p:nvPr/>
        </p:nvGrpSpPr>
        <p:grpSpPr>
          <a:xfrm>
            <a:off x="1301024" y="806274"/>
            <a:ext cx="7557952" cy="2750108"/>
            <a:chOff x="0" y="0"/>
            <a:chExt cx="7557950" cy="2750107"/>
          </a:xfrm>
        </p:grpSpPr>
        <p:sp>
          <p:nvSpPr>
            <p:cNvPr id="981" name="Rechteck"/>
            <p:cNvSpPr/>
            <p:nvPr/>
          </p:nvSpPr>
          <p:spPr>
            <a:xfrm>
              <a:off x="1935952" y="432318"/>
              <a:ext cx="586053" cy="753370"/>
            </a:xfrm>
            <a:prstGeom prst="rect">
              <a:avLst/>
            </a:prstGeom>
            <a:solidFill>
              <a:srgbClr val="FFFF00">
                <a:alpha val="19940"/>
              </a:srgbClr>
            </a:solidFill>
            <a:ln w="12700" cap="flat">
              <a:solidFill>
                <a:srgbClr val="F20045">
                  <a:alpha val="1994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27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82" name="Linie"/>
            <p:cNvSpPr/>
            <p:nvPr/>
          </p:nvSpPr>
          <p:spPr>
            <a:xfrm>
              <a:off x="1150045" y="2134154"/>
              <a:ext cx="525786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83" name="Linie"/>
            <p:cNvSpPr/>
            <p:nvPr/>
          </p:nvSpPr>
          <p:spPr>
            <a:xfrm flipH="1">
              <a:off x="1150044" y="811069"/>
              <a:ext cx="1" cy="132102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84" name="Kreis"/>
            <p:cNvSpPr/>
            <p:nvPr/>
          </p:nvSpPr>
          <p:spPr>
            <a:xfrm rot="10800000">
              <a:off x="5957470" y="209639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85" name="Linie"/>
            <p:cNvSpPr/>
            <p:nvPr/>
          </p:nvSpPr>
          <p:spPr>
            <a:xfrm>
              <a:off x="6395502" y="815459"/>
              <a:ext cx="1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86" name="u2"/>
            <p:cNvSpPr txBox="1"/>
            <p:nvPr/>
          </p:nvSpPr>
          <p:spPr>
            <a:xfrm>
              <a:off x="5638155" y="1242926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987" name="u1"/>
            <p:cNvSpPr txBox="1"/>
            <p:nvPr/>
          </p:nvSpPr>
          <p:spPr>
            <a:xfrm>
              <a:off x="1295280" y="1242926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988" name="Linie"/>
            <p:cNvSpPr/>
            <p:nvPr/>
          </p:nvSpPr>
          <p:spPr>
            <a:xfrm>
              <a:off x="1155040" y="809002"/>
              <a:ext cx="524787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89" name="Kreis"/>
            <p:cNvSpPr/>
            <p:nvPr/>
          </p:nvSpPr>
          <p:spPr>
            <a:xfrm rot="10800000">
              <a:off x="5957470" y="771242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90" name="Kreis"/>
            <p:cNvSpPr/>
            <p:nvPr/>
          </p:nvSpPr>
          <p:spPr>
            <a:xfrm rot="10800000">
              <a:off x="1588932" y="2096393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91" name="Kreis"/>
            <p:cNvSpPr/>
            <p:nvPr/>
          </p:nvSpPr>
          <p:spPr>
            <a:xfrm rot="10800000">
              <a:off x="1588932" y="771242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92" name="Linie"/>
            <p:cNvSpPr/>
            <p:nvPr/>
          </p:nvSpPr>
          <p:spPr>
            <a:xfrm flipH="1">
              <a:off x="1646473" y="1008698"/>
              <a:ext cx="2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3" name="Linie"/>
            <p:cNvSpPr/>
            <p:nvPr/>
          </p:nvSpPr>
          <p:spPr>
            <a:xfrm flipV="1">
              <a:off x="5532419" y="809002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4" name="i1"/>
            <p:cNvSpPr txBox="1"/>
            <p:nvPr/>
          </p:nvSpPr>
          <p:spPr>
            <a:xfrm>
              <a:off x="5413035" y="898598"/>
              <a:ext cx="393439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u="sng">
                  <a:solidFill>
                    <a:schemeClr val="accent1">
                      <a:lumOff val="-7647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u="none"/>
              </a:pPr>
              <a:r>
                <a:rPr u="sng"/>
                <a:t>I</a:t>
              </a:r>
            </a:p>
          </p:txBody>
        </p:sp>
        <p:sp>
          <p:nvSpPr>
            <p:cNvPr id="995" name="Aufwärtswandler"/>
            <p:cNvSpPr txBox="1"/>
            <p:nvPr/>
          </p:nvSpPr>
          <p:spPr>
            <a:xfrm>
              <a:off x="724417" y="2262230"/>
              <a:ext cx="814258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 1</a:t>
              </a:r>
            </a:p>
          </p:txBody>
        </p:sp>
        <p:sp>
          <p:nvSpPr>
            <p:cNvPr id="996" name="Linie"/>
            <p:cNvSpPr/>
            <p:nvPr/>
          </p:nvSpPr>
          <p:spPr>
            <a:xfrm>
              <a:off x="6004286" y="994641"/>
              <a:ext cx="2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997" name="Kreis"/>
            <p:cNvSpPr/>
            <p:nvPr/>
          </p:nvSpPr>
          <p:spPr>
            <a:xfrm>
              <a:off x="996687" y="1584023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98" name="Rechteck"/>
            <p:cNvSpPr/>
            <p:nvPr/>
          </p:nvSpPr>
          <p:spPr>
            <a:xfrm rot="16200000">
              <a:off x="6212541" y="1110452"/>
              <a:ext cx="377979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999" name="Kreis"/>
            <p:cNvSpPr/>
            <p:nvPr/>
          </p:nvSpPr>
          <p:spPr>
            <a:xfrm>
              <a:off x="6243325" y="1596061"/>
              <a:ext cx="305232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00" name="u02"/>
            <p:cNvSpPr txBox="1"/>
            <p:nvPr/>
          </p:nvSpPr>
          <p:spPr>
            <a:xfrm>
              <a:off x="6654166" y="1582427"/>
              <a:ext cx="393439" cy="301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30428"/>
                <a:t>02</a:t>
              </a:r>
            </a:p>
          </p:txBody>
        </p:sp>
        <p:sp>
          <p:nvSpPr>
            <p:cNvPr id="1001" name="Linie"/>
            <p:cNvSpPr/>
            <p:nvPr/>
          </p:nvSpPr>
          <p:spPr>
            <a:xfrm>
              <a:off x="6654167" y="1525451"/>
              <a:ext cx="3" cy="5833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02" name="Rechteck"/>
            <p:cNvSpPr/>
            <p:nvPr/>
          </p:nvSpPr>
          <p:spPr>
            <a:xfrm rot="16200000">
              <a:off x="942556" y="1107869"/>
              <a:ext cx="377980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03" name="u01"/>
            <p:cNvSpPr txBox="1"/>
            <p:nvPr/>
          </p:nvSpPr>
          <p:spPr>
            <a:xfrm>
              <a:off x="518183" y="1570389"/>
              <a:ext cx="393439" cy="301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30428"/>
                <a:t>01</a:t>
              </a:r>
            </a:p>
          </p:txBody>
        </p:sp>
        <p:sp>
          <p:nvSpPr>
            <p:cNvPr id="1004" name="Linie"/>
            <p:cNvSpPr/>
            <p:nvPr/>
          </p:nvSpPr>
          <p:spPr>
            <a:xfrm flipH="1">
              <a:off x="874648" y="1534801"/>
              <a:ext cx="3" cy="58338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05" name="Aufwärtswandler"/>
            <p:cNvSpPr txBox="1"/>
            <p:nvPr/>
          </p:nvSpPr>
          <p:spPr>
            <a:xfrm>
              <a:off x="5850228" y="2252018"/>
              <a:ext cx="1090550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 2</a:t>
              </a:r>
            </a:p>
          </p:txBody>
        </p:sp>
        <p:sp>
          <p:nvSpPr>
            <p:cNvPr id="1006" name="Kreis"/>
            <p:cNvSpPr/>
            <p:nvPr/>
          </p:nvSpPr>
          <p:spPr>
            <a:xfrm>
              <a:off x="2076363" y="650778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07" name="Linie"/>
            <p:cNvSpPr/>
            <p:nvPr/>
          </p:nvSpPr>
          <p:spPr>
            <a:xfrm flipV="1">
              <a:off x="2227246" y="649559"/>
              <a:ext cx="1" cy="31184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08" name="Aufwärtswandler"/>
            <p:cNvSpPr txBox="1"/>
            <p:nvPr/>
          </p:nvSpPr>
          <p:spPr>
            <a:xfrm>
              <a:off x="1383457" y="2262231"/>
              <a:ext cx="1691043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Stromquelle</a:t>
              </a:r>
            </a:p>
          </p:txBody>
        </p:sp>
        <p:sp>
          <p:nvSpPr>
            <p:cNvPr id="1009" name="Linie"/>
            <p:cNvSpPr/>
            <p:nvPr/>
          </p:nvSpPr>
          <p:spPr>
            <a:xfrm>
              <a:off x="2227246" y="511600"/>
              <a:ext cx="1" cy="136606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0" name="R1"/>
            <p:cNvSpPr txBox="1"/>
            <p:nvPr/>
          </p:nvSpPr>
          <p:spPr>
            <a:xfrm>
              <a:off x="518716" y="770778"/>
              <a:ext cx="653200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Z</a:t>
              </a:r>
              <a:r>
                <a:rPr baseline="-5998"/>
                <a:t>1</a:t>
              </a:r>
            </a:p>
          </p:txBody>
        </p:sp>
        <p:sp>
          <p:nvSpPr>
            <p:cNvPr id="1011" name="R1"/>
            <p:cNvSpPr txBox="1"/>
            <p:nvPr/>
          </p:nvSpPr>
          <p:spPr>
            <a:xfrm>
              <a:off x="6344377" y="770778"/>
              <a:ext cx="65319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Z</a:t>
              </a:r>
              <a:r>
                <a:rPr baseline="-5998"/>
                <a:t>2</a:t>
              </a:r>
            </a:p>
          </p:txBody>
        </p:sp>
        <p:sp>
          <p:nvSpPr>
            <p:cNvPr id="1012" name="Abgerundetes Rechteck 215"/>
            <p:cNvSpPr/>
            <p:nvPr/>
          </p:nvSpPr>
          <p:spPr>
            <a:xfrm>
              <a:off x="0" y="0"/>
              <a:ext cx="7557951" cy="2750108"/>
            </a:xfrm>
            <a:prstGeom prst="roundRect">
              <a:avLst>
                <a:gd name="adj" fmla="val 5388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013" name="Rechteck 75"/>
            <p:cNvSpPr txBox="1"/>
            <p:nvPr/>
          </p:nvSpPr>
          <p:spPr>
            <a:xfrm>
              <a:off x="3401856" y="24418"/>
              <a:ext cx="612126" cy="350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800"/>
              </a:lvl1pPr>
            </a:lstStyle>
            <a:p>
              <a:pPr/>
              <a:r>
                <a:t>HGÜ</a:t>
              </a:r>
            </a:p>
          </p:txBody>
        </p:sp>
        <p:sp>
          <p:nvSpPr>
            <p:cNvPr id="1014" name="Rechteck"/>
            <p:cNvSpPr/>
            <p:nvPr/>
          </p:nvSpPr>
          <p:spPr>
            <a:xfrm>
              <a:off x="4932096" y="432318"/>
              <a:ext cx="586053" cy="753370"/>
            </a:xfrm>
            <a:prstGeom prst="rect">
              <a:avLst/>
            </a:prstGeom>
            <a:solidFill>
              <a:srgbClr val="FFFF00">
                <a:alpha val="19940"/>
              </a:srgbClr>
            </a:solidFill>
            <a:ln w="12700" cap="flat">
              <a:solidFill>
                <a:srgbClr val="F20045">
                  <a:alpha val="1994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27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15" name="Kreis"/>
            <p:cNvSpPr/>
            <p:nvPr/>
          </p:nvSpPr>
          <p:spPr>
            <a:xfrm>
              <a:off x="5072507" y="650778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16" name="Linie"/>
            <p:cNvSpPr/>
            <p:nvPr/>
          </p:nvSpPr>
          <p:spPr>
            <a:xfrm flipV="1">
              <a:off x="5223390" y="649559"/>
              <a:ext cx="1" cy="31184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7" name="Linie"/>
            <p:cNvSpPr/>
            <p:nvPr/>
          </p:nvSpPr>
          <p:spPr>
            <a:xfrm>
              <a:off x="5223390" y="511600"/>
              <a:ext cx="1" cy="136606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8" name="Linie"/>
            <p:cNvSpPr/>
            <p:nvPr/>
          </p:nvSpPr>
          <p:spPr>
            <a:xfrm>
              <a:off x="2393767" y="814591"/>
              <a:ext cx="2694217" cy="1"/>
            </a:xfrm>
            <a:prstGeom prst="line">
              <a:avLst/>
            </a:prstGeom>
            <a:noFill/>
            <a:ln w="25400" cap="flat">
              <a:solidFill>
                <a:schemeClr val="accent2">
                  <a:lumOff val="-5333"/>
                </a:scheme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19" name="Rechteck"/>
            <p:cNvSpPr/>
            <p:nvPr/>
          </p:nvSpPr>
          <p:spPr>
            <a:xfrm rot="10800000">
              <a:off x="2815775" y="716770"/>
              <a:ext cx="377980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grpSp>
          <p:nvGrpSpPr>
            <p:cNvPr id="1024" name="Gruppieren"/>
            <p:cNvGrpSpPr/>
            <p:nvPr/>
          </p:nvGrpSpPr>
          <p:grpSpPr>
            <a:xfrm>
              <a:off x="3404707" y="667629"/>
              <a:ext cx="549397" cy="225251"/>
              <a:chOff x="-1" y="-1"/>
              <a:chExt cx="549395" cy="225250"/>
            </a:xfrm>
          </p:grpSpPr>
          <p:sp>
            <p:nvSpPr>
              <p:cNvPr id="1020" name="Rechteck"/>
              <p:cNvSpPr/>
              <p:nvPr/>
            </p:nvSpPr>
            <p:spPr>
              <a:xfrm rot="10800000">
                <a:off x="-2" y="-1"/>
                <a:ext cx="549397" cy="22525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21" name="Linie"/>
              <p:cNvSpPr/>
              <p:nvPr/>
            </p:nvSpPr>
            <p:spPr>
              <a:xfrm flipH="1">
                <a:off x="183707" y="56320"/>
                <a:ext cx="181982" cy="125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22" name="Linie"/>
              <p:cNvSpPr/>
              <p:nvPr/>
            </p:nvSpPr>
            <p:spPr>
              <a:xfrm flipH="1">
                <a:off x="1727" y="65281"/>
                <a:ext cx="181982" cy="125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1023" name="Linie"/>
              <p:cNvSpPr/>
              <p:nvPr/>
            </p:nvSpPr>
            <p:spPr>
              <a:xfrm flipH="1">
                <a:off x="365686" y="65281"/>
                <a:ext cx="181982" cy="125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19050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</p:grpSp>
        <p:sp>
          <p:nvSpPr>
            <p:cNvPr id="1025" name="R1"/>
            <p:cNvSpPr txBox="1"/>
            <p:nvPr/>
          </p:nvSpPr>
          <p:spPr>
            <a:xfrm>
              <a:off x="2690864" y="458831"/>
              <a:ext cx="653200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1026" name="R1"/>
            <p:cNvSpPr txBox="1"/>
            <p:nvPr/>
          </p:nvSpPr>
          <p:spPr>
            <a:xfrm>
              <a:off x="3352806" y="458831"/>
              <a:ext cx="653200" cy="264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</a:t>
              </a:r>
            </a:p>
          </p:txBody>
        </p:sp>
        <p:sp>
          <p:nvSpPr>
            <p:cNvPr id="1027" name="Aufwärtswandler"/>
            <p:cNvSpPr txBox="1"/>
            <p:nvPr/>
          </p:nvSpPr>
          <p:spPr>
            <a:xfrm>
              <a:off x="2895354" y="2262231"/>
              <a:ext cx="1691043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Leitung</a:t>
              </a:r>
            </a:p>
          </p:txBody>
        </p:sp>
        <p:sp>
          <p:nvSpPr>
            <p:cNvPr id="1028" name="Aufwärtswandler"/>
            <p:cNvSpPr txBox="1"/>
            <p:nvPr/>
          </p:nvSpPr>
          <p:spPr>
            <a:xfrm>
              <a:off x="4379601" y="2262231"/>
              <a:ext cx="1691043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Stromquelle</a:t>
              </a:r>
            </a:p>
          </p:txBody>
        </p:sp>
        <p:sp>
          <p:nvSpPr>
            <p:cNvPr id="1029" name="Aufwärtswandler"/>
            <p:cNvSpPr txBox="1"/>
            <p:nvPr/>
          </p:nvSpPr>
          <p:spPr>
            <a:xfrm>
              <a:off x="2133376" y="1040436"/>
              <a:ext cx="1691043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i="1"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</a:t>
              </a:r>
            </a:p>
          </p:txBody>
        </p:sp>
        <p:sp>
          <p:nvSpPr>
            <p:cNvPr id="1030" name="Linie"/>
            <p:cNvSpPr/>
            <p:nvPr/>
          </p:nvSpPr>
          <p:spPr>
            <a:xfrm>
              <a:off x="4181267" y="939380"/>
              <a:ext cx="1" cy="490934"/>
            </a:xfrm>
            <a:prstGeom prst="line">
              <a:avLst/>
            </a:prstGeom>
            <a:noFill/>
            <a:ln w="12700" cap="flat">
              <a:solidFill>
                <a:schemeClr val="accent2">
                  <a:lumOff val="-5333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1" name="u2"/>
            <p:cNvSpPr txBox="1"/>
            <p:nvPr/>
          </p:nvSpPr>
          <p:spPr>
            <a:xfrm>
              <a:off x="3656115" y="1030726"/>
              <a:ext cx="507858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 sz="1400">
                  <a:solidFill>
                    <a:schemeClr val="accent2">
                      <a:lumOff val="-5333"/>
                    </a:schemeClr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DC</a:t>
              </a:r>
            </a:p>
          </p:txBody>
        </p:sp>
        <p:sp>
          <p:nvSpPr>
            <p:cNvPr id="1032" name="R1"/>
            <p:cNvSpPr txBox="1"/>
            <p:nvPr/>
          </p:nvSpPr>
          <p:spPr>
            <a:xfrm>
              <a:off x="4440094" y="838123"/>
              <a:ext cx="393439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1033" name="Linie"/>
            <p:cNvSpPr/>
            <p:nvPr/>
          </p:nvSpPr>
          <p:spPr>
            <a:xfrm>
              <a:off x="4457167" y="826746"/>
              <a:ext cx="1" cy="60411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1037" name="Gruppieren"/>
            <p:cNvGrpSpPr/>
            <p:nvPr/>
          </p:nvGrpSpPr>
          <p:grpSpPr>
            <a:xfrm>
              <a:off x="4249853" y="1137777"/>
              <a:ext cx="414628" cy="94139"/>
              <a:chOff x="0" y="0"/>
              <a:chExt cx="414626" cy="94137"/>
            </a:xfrm>
          </p:grpSpPr>
          <p:sp>
            <p:nvSpPr>
              <p:cNvPr id="1034" name="Rechteck"/>
              <p:cNvSpPr/>
              <p:nvPr/>
            </p:nvSpPr>
            <p:spPr>
              <a:xfrm>
                <a:off x="50637" y="-1"/>
                <a:ext cx="356990" cy="9255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101600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1035" name="Linie"/>
              <p:cNvSpPr/>
              <p:nvPr/>
            </p:nvSpPr>
            <p:spPr>
              <a:xfrm flipH="1" flipV="1">
                <a:off x="0" y="9312"/>
                <a:ext cx="414627" cy="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36" name="Linie"/>
              <p:cNvSpPr/>
              <p:nvPr/>
            </p:nvSpPr>
            <p:spPr>
              <a:xfrm flipH="1" flipV="1">
                <a:off x="0" y="94135"/>
                <a:ext cx="414627" cy="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038" name="Linie"/>
            <p:cNvSpPr/>
            <p:nvPr/>
          </p:nvSpPr>
          <p:spPr>
            <a:xfrm>
              <a:off x="4388842" y="1430857"/>
              <a:ext cx="14452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Linie"/>
          <p:cNvSpPr/>
          <p:nvPr/>
        </p:nvSpPr>
        <p:spPr>
          <a:xfrm>
            <a:off x="2451070" y="2940428"/>
            <a:ext cx="525786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42" name="Linie"/>
          <p:cNvSpPr/>
          <p:nvPr/>
        </p:nvSpPr>
        <p:spPr>
          <a:xfrm flipH="1">
            <a:off x="2451069" y="1617343"/>
            <a:ext cx="1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43" name="Kreis"/>
          <p:cNvSpPr/>
          <p:nvPr/>
        </p:nvSpPr>
        <p:spPr>
          <a:xfrm rot="10800000">
            <a:off x="7258495" y="29026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44" name="Linie"/>
          <p:cNvSpPr/>
          <p:nvPr/>
        </p:nvSpPr>
        <p:spPr>
          <a:xfrm>
            <a:off x="7696526" y="1621733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45" name="u2"/>
          <p:cNvSpPr txBox="1"/>
          <p:nvPr/>
        </p:nvSpPr>
        <p:spPr>
          <a:xfrm>
            <a:off x="6939179" y="2049200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1046" name="u1"/>
          <p:cNvSpPr txBox="1"/>
          <p:nvPr/>
        </p:nvSpPr>
        <p:spPr>
          <a:xfrm>
            <a:off x="2596304" y="2049200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1047" name="Linie"/>
          <p:cNvSpPr/>
          <p:nvPr/>
        </p:nvSpPr>
        <p:spPr>
          <a:xfrm>
            <a:off x="2456064" y="1615276"/>
            <a:ext cx="524787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48" name="Kreis"/>
          <p:cNvSpPr/>
          <p:nvPr/>
        </p:nvSpPr>
        <p:spPr>
          <a:xfrm rot="10800000">
            <a:off x="7258495" y="157751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49" name="Kreis"/>
          <p:cNvSpPr/>
          <p:nvPr/>
        </p:nvSpPr>
        <p:spPr>
          <a:xfrm rot="10800000">
            <a:off x="2889957" y="2902667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50" name="Kreis"/>
          <p:cNvSpPr/>
          <p:nvPr/>
        </p:nvSpPr>
        <p:spPr>
          <a:xfrm rot="10800000">
            <a:off x="2889957" y="1577516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51" name="Linie"/>
          <p:cNvSpPr/>
          <p:nvPr/>
        </p:nvSpPr>
        <p:spPr>
          <a:xfrm flipH="1">
            <a:off x="2947498" y="1814972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2" name="Linie"/>
          <p:cNvSpPr/>
          <p:nvPr/>
        </p:nvSpPr>
        <p:spPr>
          <a:xfrm flipV="1">
            <a:off x="6833444" y="1615276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3" name="i1"/>
          <p:cNvSpPr txBox="1"/>
          <p:nvPr/>
        </p:nvSpPr>
        <p:spPr>
          <a:xfrm>
            <a:off x="6714060" y="1704872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u="sng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 u="none"/>
            </a:pPr>
            <a:r>
              <a:rPr u="sng"/>
              <a:t>I</a:t>
            </a:r>
          </a:p>
        </p:txBody>
      </p:sp>
      <p:sp>
        <p:nvSpPr>
          <p:cNvPr id="1054" name="Aufwärtswandler"/>
          <p:cNvSpPr txBox="1"/>
          <p:nvPr/>
        </p:nvSpPr>
        <p:spPr>
          <a:xfrm>
            <a:off x="2025441" y="3068504"/>
            <a:ext cx="81425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1</a:t>
            </a:r>
          </a:p>
        </p:txBody>
      </p:sp>
      <p:sp>
        <p:nvSpPr>
          <p:cNvPr id="1055" name="Linie"/>
          <p:cNvSpPr/>
          <p:nvPr/>
        </p:nvSpPr>
        <p:spPr>
          <a:xfrm>
            <a:off x="7305310" y="1800915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56" name="Kreis"/>
          <p:cNvSpPr/>
          <p:nvPr/>
        </p:nvSpPr>
        <p:spPr>
          <a:xfrm>
            <a:off x="2297712" y="2390297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57" name="Rechteck"/>
          <p:cNvSpPr/>
          <p:nvPr/>
        </p:nvSpPr>
        <p:spPr>
          <a:xfrm rot="16200000">
            <a:off x="7513566" y="1916726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58" name="Kreis"/>
          <p:cNvSpPr/>
          <p:nvPr/>
        </p:nvSpPr>
        <p:spPr>
          <a:xfrm>
            <a:off x="7544350" y="2402335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59" name="u02"/>
          <p:cNvSpPr txBox="1"/>
          <p:nvPr/>
        </p:nvSpPr>
        <p:spPr>
          <a:xfrm>
            <a:off x="7955190" y="2388701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02</a:t>
            </a:r>
          </a:p>
        </p:txBody>
      </p:sp>
      <p:sp>
        <p:nvSpPr>
          <p:cNvPr id="1060" name="Linie"/>
          <p:cNvSpPr/>
          <p:nvPr/>
        </p:nvSpPr>
        <p:spPr>
          <a:xfrm>
            <a:off x="7955192" y="2331725"/>
            <a:ext cx="3" cy="58338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61" name="Rechteck"/>
          <p:cNvSpPr/>
          <p:nvPr/>
        </p:nvSpPr>
        <p:spPr>
          <a:xfrm rot="16200000">
            <a:off x="2243580" y="1914143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062" name="u01"/>
          <p:cNvSpPr txBox="1"/>
          <p:nvPr/>
        </p:nvSpPr>
        <p:spPr>
          <a:xfrm>
            <a:off x="1819208" y="2376663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1063" name="Linie"/>
          <p:cNvSpPr/>
          <p:nvPr/>
        </p:nvSpPr>
        <p:spPr>
          <a:xfrm flipH="1">
            <a:off x="2175673" y="2341075"/>
            <a:ext cx="2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64" name="Aufwärtswandler"/>
          <p:cNvSpPr txBox="1"/>
          <p:nvPr/>
        </p:nvSpPr>
        <p:spPr>
          <a:xfrm>
            <a:off x="7151253" y="3058292"/>
            <a:ext cx="1090550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grpSp>
        <p:nvGrpSpPr>
          <p:cNvPr id="1069" name="Gruppieren"/>
          <p:cNvGrpSpPr/>
          <p:nvPr/>
        </p:nvGrpSpPr>
        <p:grpSpPr>
          <a:xfrm>
            <a:off x="6096683" y="1238592"/>
            <a:ext cx="586054" cy="753370"/>
            <a:chOff x="0" y="0"/>
            <a:chExt cx="586052" cy="753369"/>
          </a:xfrm>
        </p:grpSpPr>
        <p:sp>
          <p:nvSpPr>
            <p:cNvPr id="1065" name="Rechteck"/>
            <p:cNvSpPr/>
            <p:nvPr/>
          </p:nvSpPr>
          <p:spPr>
            <a:xfrm>
              <a:off x="0" y="0"/>
              <a:ext cx="586053" cy="753370"/>
            </a:xfrm>
            <a:prstGeom prst="rect">
              <a:avLst/>
            </a:prstGeom>
            <a:solidFill>
              <a:srgbClr val="FFFF00">
                <a:alpha val="19940"/>
              </a:srgbClr>
            </a:solidFill>
            <a:ln w="12700" cap="flat">
              <a:solidFill>
                <a:srgbClr val="F20045">
                  <a:alpha val="1994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27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66" name="Kreis"/>
            <p:cNvSpPr/>
            <p:nvPr/>
          </p:nvSpPr>
          <p:spPr>
            <a:xfrm>
              <a:off x="140411" y="218460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67" name="Linie"/>
            <p:cNvSpPr/>
            <p:nvPr/>
          </p:nvSpPr>
          <p:spPr>
            <a:xfrm flipV="1">
              <a:off x="291293" y="217240"/>
              <a:ext cx="1" cy="31184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8" name="Linie"/>
            <p:cNvSpPr/>
            <p:nvPr/>
          </p:nvSpPr>
          <p:spPr>
            <a:xfrm flipH="1">
              <a:off x="291293" y="79281"/>
              <a:ext cx="1" cy="136606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070" name="R1"/>
          <p:cNvSpPr txBox="1"/>
          <p:nvPr/>
        </p:nvSpPr>
        <p:spPr>
          <a:xfrm>
            <a:off x="1819741" y="1577052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1071" name="R1"/>
          <p:cNvSpPr txBox="1"/>
          <p:nvPr/>
        </p:nvSpPr>
        <p:spPr>
          <a:xfrm>
            <a:off x="7645401" y="1577052"/>
            <a:ext cx="65319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2</a:t>
            </a:r>
          </a:p>
        </p:txBody>
      </p:sp>
      <p:sp>
        <p:nvSpPr>
          <p:cNvPr id="1072" name="Abgerundetes Rechteck 215"/>
          <p:cNvSpPr/>
          <p:nvPr/>
        </p:nvSpPr>
        <p:spPr>
          <a:xfrm>
            <a:off x="1301024" y="806273"/>
            <a:ext cx="7557952" cy="2750109"/>
          </a:xfrm>
          <a:prstGeom prst="roundRect">
            <a:avLst>
              <a:gd name="adj" fmla="val 5388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073" name="Rechteck 75"/>
          <p:cNvSpPr txBox="1"/>
          <p:nvPr/>
        </p:nvSpPr>
        <p:spPr>
          <a:xfrm>
            <a:off x="5629050" y="830694"/>
            <a:ext cx="1606411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Strom einprägen</a:t>
            </a:r>
          </a:p>
        </p:txBody>
      </p:sp>
      <p:sp>
        <p:nvSpPr>
          <p:cNvPr id="1074" name="Rechteck"/>
          <p:cNvSpPr/>
          <p:nvPr/>
        </p:nvSpPr>
        <p:spPr>
          <a:xfrm rot="10800000">
            <a:off x="4116799" y="1523044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grpSp>
        <p:nvGrpSpPr>
          <p:cNvPr id="1079" name="Gruppieren"/>
          <p:cNvGrpSpPr/>
          <p:nvPr/>
        </p:nvGrpSpPr>
        <p:grpSpPr>
          <a:xfrm>
            <a:off x="4705732" y="1473903"/>
            <a:ext cx="549397" cy="225251"/>
            <a:chOff x="-1" y="-1"/>
            <a:chExt cx="549395" cy="225250"/>
          </a:xfrm>
        </p:grpSpPr>
        <p:sp>
          <p:nvSpPr>
            <p:cNvPr id="1075" name="Rechteck"/>
            <p:cNvSpPr/>
            <p:nvPr/>
          </p:nvSpPr>
          <p:spPr>
            <a:xfrm rot="10800000">
              <a:off x="-2" y="-1"/>
              <a:ext cx="549397" cy="2252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76" name="Linie"/>
            <p:cNvSpPr/>
            <p:nvPr/>
          </p:nvSpPr>
          <p:spPr>
            <a:xfrm flipH="1">
              <a:off x="183707" y="56320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77" name="Linie"/>
            <p:cNvSpPr/>
            <p:nvPr/>
          </p:nvSpPr>
          <p:spPr>
            <a:xfrm flipH="1">
              <a:off x="1727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1078" name="Linie"/>
            <p:cNvSpPr/>
            <p:nvPr/>
          </p:nvSpPr>
          <p:spPr>
            <a:xfrm flipH="1">
              <a:off x="365686" y="65281"/>
              <a:ext cx="181982" cy="125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sp>
        <p:nvSpPr>
          <p:cNvPr id="1080" name="R1"/>
          <p:cNvSpPr txBox="1"/>
          <p:nvPr/>
        </p:nvSpPr>
        <p:spPr>
          <a:xfrm>
            <a:off x="3991889" y="1265105"/>
            <a:ext cx="65320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1081" name="R1"/>
          <p:cNvSpPr txBox="1"/>
          <p:nvPr/>
        </p:nvSpPr>
        <p:spPr>
          <a:xfrm>
            <a:off x="4653831" y="1265105"/>
            <a:ext cx="65320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1082" name="Aufwärtswandler"/>
          <p:cNvSpPr txBox="1"/>
          <p:nvPr/>
        </p:nvSpPr>
        <p:spPr>
          <a:xfrm>
            <a:off x="4196379" y="3068506"/>
            <a:ext cx="1691042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Leitung</a:t>
            </a:r>
          </a:p>
        </p:txBody>
      </p:sp>
      <p:sp>
        <p:nvSpPr>
          <p:cNvPr id="1083" name="Aufwärtswandler"/>
          <p:cNvSpPr txBox="1"/>
          <p:nvPr/>
        </p:nvSpPr>
        <p:spPr>
          <a:xfrm>
            <a:off x="5680626" y="3068506"/>
            <a:ext cx="1691043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Stromquelle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" name="8_3_1_P_Q.PNG" descr="8_3_1_P_Q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267" y="2460546"/>
            <a:ext cx="9793166" cy="1927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6" name="8_3_1_U_I.PNG" descr="8_3_1_U_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943" y="370131"/>
            <a:ext cx="9845814" cy="1865524"/>
          </a:xfrm>
          <a:prstGeom prst="rect">
            <a:avLst/>
          </a:prstGeom>
          <a:ln w="12700">
            <a:miter lim="400000"/>
          </a:ln>
        </p:spPr>
      </p:pic>
      <p:sp>
        <p:nvSpPr>
          <p:cNvPr id="1087" name="Rechteck 75"/>
          <p:cNvSpPr txBox="1"/>
          <p:nvPr/>
        </p:nvSpPr>
        <p:spPr>
          <a:xfrm>
            <a:off x="587474" y="216076"/>
            <a:ext cx="1629429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Spannungen u</a:t>
            </a:r>
            <a:r>
              <a:rPr baseline="-5999"/>
              <a:t>2(t)</a:t>
            </a:r>
          </a:p>
        </p:txBody>
      </p:sp>
      <p:sp>
        <p:nvSpPr>
          <p:cNvPr id="1088" name="Rechteck 75"/>
          <p:cNvSpPr txBox="1"/>
          <p:nvPr/>
        </p:nvSpPr>
        <p:spPr>
          <a:xfrm>
            <a:off x="4249237" y="599752"/>
            <a:ext cx="972559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Ströme i</a:t>
            </a:r>
            <a:r>
              <a:rPr baseline="-5999" sz="1400"/>
              <a:t>(t)</a:t>
            </a:r>
          </a:p>
        </p:txBody>
      </p:sp>
      <p:sp>
        <p:nvSpPr>
          <p:cNvPr id="1089" name="t [s]"/>
          <p:cNvSpPr txBox="1"/>
          <p:nvPr/>
        </p:nvSpPr>
        <p:spPr>
          <a:xfrm>
            <a:off x="9291883" y="1694154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090" name="t [s]"/>
          <p:cNvSpPr txBox="1"/>
          <p:nvPr/>
        </p:nvSpPr>
        <p:spPr>
          <a:xfrm>
            <a:off x="9361293" y="3775155"/>
            <a:ext cx="53387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091" name="Linie"/>
          <p:cNvSpPr/>
          <p:nvPr/>
        </p:nvSpPr>
        <p:spPr>
          <a:xfrm>
            <a:off x="464498" y="1226692"/>
            <a:ext cx="9352193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92" name="Linie"/>
          <p:cNvSpPr/>
          <p:nvPr/>
        </p:nvSpPr>
        <p:spPr>
          <a:xfrm>
            <a:off x="515298" y="3348117"/>
            <a:ext cx="9352193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93" name="Rechteck 75"/>
          <p:cNvSpPr txBox="1"/>
          <p:nvPr/>
        </p:nvSpPr>
        <p:spPr>
          <a:xfrm>
            <a:off x="6505608" y="2568919"/>
            <a:ext cx="2505861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Wirkleistung P</a:t>
            </a:r>
            <a:r>
              <a:rPr baseline="-5999"/>
              <a:t>1</a:t>
            </a:r>
            <a:r>
              <a:t> aus Netz 1</a:t>
            </a:r>
          </a:p>
        </p:txBody>
      </p:sp>
      <p:sp>
        <p:nvSpPr>
          <p:cNvPr id="1094" name="Rechteck 75"/>
          <p:cNvSpPr txBox="1"/>
          <p:nvPr/>
        </p:nvSpPr>
        <p:spPr>
          <a:xfrm>
            <a:off x="2797208" y="3653304"/>
            <a:ext cx="2574024" cy="313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>
                <a:solidFill>
                  <a:schemeClr val="accent6"/>
                </a:solidFill>
              </a:defRPr>
            </a:pPr>
            <a:r>
              <a:t>Blindleistung Q</a:t>
            </a:r>
            <a:r>
              <a:rPr baseline="-5999"/>
              <a:t>1</a:t>
            </a:r>
            <a:r>
              <a:t> aus Netz 1</a:t>
            </a:r>
          </a:p>
        </p:txBody>
      </p:sp>
      <p:sp>
        <p:nvSpPr>
          <p:cNvPr id="1095" name="Linie"/>
          <p:cNvSpPr/>
          <p:nvPr/>
        </p:nvSpPr>
        <p:spPr>
          <a:xfrm flipV="1">
            <a:off x="5468975" y="467737"/>
            <a:ext cx="1" cy="3765278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96" name="Linie"/>
          <p:cNvSpPr/>
          <p:nvPr/>
        </p:nvSpPr>
        <p:spPr>
          <a:xfrm>
            <a:off x="5468975" y="2555803"/>
            <a:ext cx="1" cy="288823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97" name="Linie"/>
          <p:cNvSpPr/>
          <p:nvPr/>
        </p:nvSpPr>
        <p:spPr>
          <a:xfrm flipH="1">
            <a:off x="524442" y="3588737"/>
            <a:ext cx="1" cy="288822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98" name="Linie"/>
          <p:cNvSpPr/>
          <p:nvPr/>
        </p:nvSpPr>
        <p:spPr>
          <a:xfrm>
            <a:off x="524267" y="954256"/>
            <a:ext cx="9232655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099" name="Linie"/>
          <p:cNvSpPr/>
          <p:nvPr/>
        </p:nvSpPr>
        <p:spPr>
          <a:xfrm>
            <a:off x="536967" y="1487656"/>
            <a:ext cx="9232655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Rechteck"/>
          <p:cNvSpPr/>
          <p:nvPr/>
        </p:nvSpPr>
        <p:spPr>
          <a:xfrm>
            <a:off x="2950351" y="1508332"/>
            <a:ext cx="902287" cy="1528572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 sz="27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8" name="Linie"/>
          <p:cNvSpPr/>
          <p:nvPr/>
        </p:nvSpPr>
        <p:spPr>
          <a:xfrm flipV="1">
            <a:off x="1998643" y="2948895"/>
            <a:ext cx="3093760" cy="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9" name="Linie"/>
          <p:cNvSpPr/>
          <p:nvPr/>
        </p:nvSpPr>
        <p:spPr>
          <a:xfrm flipH="1">
            <a:off x="2006241" y="1625810"/>
            <a:ext cx="2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0" name="Linie"/>
          <p:cNvSpPr/>
          <p:nvPr/>
        </p:nvSpPr>
        <p:spPr>
          <a:xfrm flipV="1">
            <a:off x="4856372" y="1623743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1" name="Kreis"/>
          <p:cNvSpPr/>
          <p:nvPr/>
        </p:nvSpPr>
        <p:spPr>
          <a:xfrm rot="10800000">
            <a:off x="4641967" y="29111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22" name="Linie"/>
          <p:cNvSpPr/>
          <p:nvPr/>
        </p:nvSpPr>
        <p:spPr>
          <a:xfrm>
            <a:off x="5079999" y="1630199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3" name="i2"/>
          <p:cNvSpPr txBox="1"/>
          <p:nvPr/>
        </p:nvSpPr>
        <p:spPr>
          <a:xfrm>
            <a:off x="4764709" y="1305417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2</a:t>
            </a:r>
          </a:p>
        </p:txBody>
      </p:sp>
      <p:sp>
        <p:nvSpPr>
          <p:cNvPr id="424" name="u2"/>
          <p:cNvSpPr txBox="1"/>
          <p:nvPr/>
        </p:nvSpPr>
        <p:spPr>
          <a:xfrm>
            <a:off x="4322652" y="20576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425" name="u1"/>
          <p:cNvSpPr txBox="1"/>
          <p:nvPr/>
        </p:nvSpPr>
        <p:spPr>
          <a:xfrm>
            <a:off x="2151477" y="20576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426" name="Linie"/>
          <p:cNvSpPr/>
          <p:nvPr/>
        </p:nvSpPr>
        <p:spPr>
          <a:xfrm flipV="1">
            <a:off x="2004511" y="1623743"/>
            <a:ext cx="3082897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7" name="Kreis"/>
          <p:cNvSpPr/>
          <p:nvPr/>
        </p:nvSpPr>
        <p:spPr>
          <a:xfrm rot="10800000">
            <a:off x="4641967" y="15859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28" name="Kreis"/>
          <p:cNvSpPr/>
          <p:nvPr/>
        </p:nvSpPr>
        <p:spPr>
          <a:xfrm rot="10800000">
            <a:off x="2445129" y="29111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29" name="Kreis"/>
          <p:cNvSpPr/>
          <p:nvPr/>
        </p:nvSpPr>
        <p:spPr>
          <a:xfrm rot="10800000">
            <a:off x="2445129" y="15859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30" name="Linie"/>
          <p:cNvSpPr/>
          <p:nvPr/>
        </p:nvSpPr>
        <p:spPr>
          <a:xfrm flipH="1">
            <a:off x="2502670" y="1823439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1" name="Linie"/>
          <p:cNvSpPr/>
          <p:nvPr/>
        </p:nvSpPr>
        <p:spPr>
          <a:xfrm flipV="1">
            <a:off x="2154523" y="1623742"/>
            <a:ext cx="154672" cy="4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2" name="i1"/>
          <p:cNvSpPr txBox="1"/>
          <p:nvPr/>
        </p:nvSpPr>
        <p:spPr>
          <a:xfrm>
            <a:off x="1954758" y="1314768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1</a:t>
            </a:r>
          </a:p>
        </p:txBody>
      </p:sp>
      <p:sp>
        <p:nvSpPr>
          <p:cNvPr id="433" name="Aufwärtswandler"/>
          <p:cNvSpPr txBox="1"/>
          <p:nvPr/>
        </p:nvSpPr>
        <p:spPr>
          <a:xfrm>
            <a:off x="1536276" y="3066758"/>
            <a:ext cx="81425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1</a:t>
            </a:r>
          </a:p>
        </p:txBody>
      </p:sp>
      <p:sp>
        <p:nvSpPr>
          <p:cNvPr id="434" name="Linie"/>
          <p:cNvSpPr/>
          <p:nvPr/>
        </p:nvSpPr>
        <p:spPr>
          <a:xfrm>
            <a:off x="3481376" y="1623742"/>
            <a:ext cx="2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5" name="Linie"/>
          <p:cNvSpPr/>
          <p:nvPr/>
        </p:nvSpPr>
        <p:spPr>
          <a:xfrm>
            <a:off x="4688783" y="1809382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6" name="Kreis"/>
          <p:cNvSpPr/>
          <p:nvPr/>
        </p:nvSpPr>
        <p:spPr>
          <a:xfrm>
            <a:off x="1852884" y="2398764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37" name="Rechteck"/>
          <p:cNvSpPr/>
          <p:nvPr/>
        </p:nvSpPr>
        <p:spPr>
          <a:xfrm rot="16200000">
            <a:off x="4897038" y="1925192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38" name="Kreis"/>
          <p:cNvSpPr/>
          <p:nvPr/>
        </p:nvSpPr>
        <p:spPr>
          <a:xfrm>
            <a:off x="4927823" y="2410802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39" name="u02"/>
          <p:cNvSpPr txBox="1"/>
          <p:nvPr/>
        </p:nvSpPr>
        <p:spPr>
          <a:xfrm>
            <a:off x="5338663" y="2397168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02</a:t>
            </a:r>
          </a:p>
        </p:txBody>
      </p:sp>
      <p:sp>
        <p:nvSpPr>
          <p:cNvPr id="440" name="Linie"/>
          <p:cNvSpPr/>
          <p:nvPr/>
        </p:nvSpPr>
        <p:spPr>
          <a:xfrm>
            <a:off x="5338664" y="2340191"/>
            <a:ext cx="3" cy="58338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41" name="Rechteck"/>
          <p:cNvSpPr/>
          <p:nvPr/>
        </p:nvSpPr>
        <p:spPr>
          <a:xfrm rot="16200000">
            <a:off x="1798753" y="1922609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42" name="u01"/>
          <p:cNvSpPr txBox="1"/>
          <p:nvPr/>
        </p:nvSpPr>
        <p:spPr>
          <a:xfrm>
            <a:off x="1374380" y="2385129"/>
            <a:ext cx="393439" cy="301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443" name="Linie"/>
          <p:cNvSpPr/>
          <p:nvPr/>
        </p:nvSpPr>
        <p:spPr>
          <a:xfrm flipH="1">
            <a:off x="1730845" y="2349542"/>
            <a:ext cx="3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44" name="Aufwärtswandler"/>
          <p:cNvSpPr txBox="1"/>
          <p:nvPr/>
        </p:nvSpPr>
        <p:spPr>
          <a:xfrm>
            <a:off x="4534725" y="3061168"/>
            <a:ext cx="109055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grpSp>
        <p:nvGrpSpPr>
          <p:cNvPr id="447" name="Gruppieren 70"/>
          <p:cNvGrpSpPr/>
          <p:nvPr/>
        </p:nvGrpSpPr>
        <p:grpSpPr>
          <a:xfrm>
            <a:off x="3325994" y="2156397"/>
            <a:ext cx="311839" cy="308539"/>
            <a:chOff x="0" y="-1"/>
            <a:chExt cx="311837" cy="308537"/>
          </a:xfrm>
        </p:grpSpPr>
        <p:sp>
          <p:nvSpPr>
            <p:cNvPr id="445" name="Kreis"/>
            <p:cNvSpPr/>
            <p:nvPr/>
          </p:nvSpPr>
          <p:spPr>
            <a:xfrm>
              <a:off x="5036" y="-2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446" name="Linie"/>
            <p:cNvSpPr/>
            <p:nvPr/>
          </p:nvSpPr>
          <p:spPr>
            <a:xfrm flipH="1" flipV="1">
              <a:off x="-1" y="154265"/>
              <a:ext cx="311839" cy="86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448" name="Aufwärtswandler"/>
          <p:cNvSpPr txBox="1"/>
          <p:nvPr/>
        </p:nvSpPr>
        <p:spPr>
          <a:xfrm>
            <a:off x="2809290" y="3061168"/>
            <a:ext cx="1344174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Stromquelle</a:t>
            </a:r>
          </a:p>
        </p:txBody>
      </p:sp>
      <p:sp>
        <p:nvSpPr>
          <p:cNvPr id="449" name="Linie"/>
          <p:cNvSpPr/>
          <p:nvPr/>
        </p:nvSpPr>
        <p:spPr>
          <a:xfrm flipH="1" flipV="1">
            <a:off x="3481374" y="1796924"/>
            <a:ext cx="3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50" name="i2"/>
          <p:cNvSpPr txBox="1"/>
          <p:nvPr/>
        </p:nvSpPr>
        <p:spPr>
          <a:xfrm>
            <a:off x="3502877" y="1718198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u="sng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451" name="Linie"/>
          <p:cNvSpPr/>
          <p:nvPr/>
        </p:nvSpPr>
        <p:spPr>
          <a:xfrm>
            <a:off x="3070545" y="2310316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52" name="Rechteck 75"/>
          <p:cNvSpPr txBox="1"/>
          <p:nvPr/>
        </p:nvSpPr>
        <p:spPr>
          <a:xfrm>
            <a:off x="1533345" y="782478"/>
            <a:ext cx="2318007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Strom parallel einprägen</a:t>
            </a:r>
          </a:p>
        </p:txBody>
      </p:sp>
      <p:sp>
        <p:nvSpPr>
          <p:cNvPr id="453" name="R1"/>
          <p:cNvSpPr txBox="1"/>
          <p:nvPr/>
        </p:nvSpPr>
        <p:spPr>
          <a:xfrm>
            <a:off x="1374913" y="1585518"/>
            <a:ext cx="65320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454" name="R1"/>
          <p:cNvSpPr txBox="1"/>
          <p:nvPr/>
        </p:nvSpPr>
        <p:spPr>
          <a:xfrm>
            <a:off x="5028874" y="1585518"/>
            <a:ext cx="65319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2</a:t>
            </a:r>
          </a:p>
        </p:txBody>
      </p:sp>
      <p:sp>
        <p:nvSpPr>
          <p:cNvPr id="455" name="Abgerundetes Rechteck 215"/>
          <p:cNvSpPr/>
          <p:nvPr/>
        </p:nvSpPr>
        <p:spPr>
          <a:xfrm>
            <a:off x="1301024" y="701458"/>
            <a:ext cx="7557952" cy="2750109"/>
          </a:xfrm>
          <a:prstGeom prst="roundRect">
            <a:avLst>
              <a:gd name="adj" fmla="val 5388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456" name="Linie"/>
          <p:cNvSpPr/>
          <p:nvPr/>
        </p:nvSpPr>
        <p:spPr>
          <a:xfrm>
            <a:off x="6543920" y="2969390"/>
            <a:ext cx="53660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57" name="Linie"/>
          <p:cNvSpPr/>
          <p:nvPr/>
        </p:nvSpPr>
        <p:spPr>
          <a:xfrm flipV="1">
            <a:off x="6844493" y="1644238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58" name="Linie"/>
          <p:cNvSpPr/>
          <p:nvPr/>
        </p:nvSpPr>
        <p:spPr>
          <a:xfrm>
            <a:off x="7068120" y="1650695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59" name="i2"/>
          <p:cNvSpPr txBox="1"/>
          <p:nvPr/>
        </p:nvSpPr>
        <p:spPr>
          <a:xfrm>
            <a:off x="6752829" y="1325913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2</a:t>
            </a:r>
          </a:p>
        </p:txBody>
      </p:sp>
      <p:sp>
        <p:nvSpPr>
          <p:cNvPr id="460" name="Linie"/>
          <p:cNvSpPr/>
          <p:nvPr/>
        </p:nvSpPr>
        <p:spPr>
          <a:xfrm>
            <a:off x="6548915" y="1644238"/>
            <a:ext cx="52661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61" name="Rechteck"/>
          <p:cNvSpPr/>
          <p:nvPr/>
        </p:nvSpPr>
        <p:spPr>
          <a:xfrm rot="16200000">
            <a:off x="6885158" y="2212388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62" name="Aufwärtswandler"/>
          <p:cNvSpPr txBox="1"/>
          <p:nvPr/>
        </p:nvSpPr>
        <p:spPr>
          <a:xfrm>
            <a:off x="6493827" y="3066759"/>
            <a:ext cx="205935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 bzw. Einspeisung</a:t>
            </a:r>
          </a:p>
        </p:txBody>
      </p:sp>
      <p:sp>
        <p:nvSpPr>
          <p:cNvPr id="463" name="R1"/>
          <p:cNvSpPr txBox="1"/>
          <p:nvPr/>
        </p:nvSpPr>
        <p:spPr>
          <a:xfrm>
            <a:off x="7204810" y="2183361"/>
            <a:ext cx="862617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P, cosφ</a:t>
            </a:r>
          </a:p>
        </p:txBody>
      </p:sp>
      <p:sp>
        <p:nvSpPr>
          <p:cNvPr id="464" name="Kreis"/>
          <p:cNvSpPr/>
          <p:nvPr/>
        </p:nvSpPr>
        <p:spPr>
          <a:xfrm rot="10800000">
            <a:off x="6536954" y="160288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65" name="Kreis"/>
          <p:cNvSpPr/>
          <p:nvPr/>
        </p:nvSpPr>
        <p:spPr>
          <a:xfrm rot="10800000">
            <a:off x="6536954" y="293162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66" name="Linie"/>
          <p:cNvSpPr/>
          <p:nvPr/>
        </p:nvSpPr>
        <p:spPr>
          <a:xfrm>
            <a:off x="6616990" y="1823439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67" name="u2"/>
          <p:cNvSpPr txBox="1"/>
          <p:nvPr/>
        </p:nvSpPr>
        <p:spPr>
          <a:xfrm>
            <a:off x="6252182" y="2117551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Linie"/>
          <p:cNvSpPr/>
          <p:nvPr/>
        </p:nvSpPr>
        <p:spPr>
          <a:xfrm flipH="1">
            <a:off x="6455147" y="2222415"/>
            <a:ext cx="850107" cy="850106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02" name="U1"/>
          <p:cNvSpPr txBox="1"/>
          <p:nvPr/>
        </p:nvSpPr>
        <p:spPr>
          <a:xfrm>
            <a:off x="7653896" y="1993677"/>
            <a:ext cx="98839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600" u="sng">
                <a:solidFill>
                  <a:schemeClr val="accent4">
                    <a:satOff val="-10819"/>
                    <a:lumOff val="13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x </a:t>
            </a:r>
            <a:r>
              <a:rPr u="none"/>
              <a:t>= </a:t>
            </a:r>
            <a:r>
              <a:rPr i="1"/>
              <a:t>Z</a:t>
            </a:r>
            <a:r>
              <a:rPr baseline="-5999" i="1" u="none"/>
              <a:t>x</a:t>
            </a:r>
            <a:r>
              <a:rPr i="1" u="none"/>
              <a:t> </a:t>
            </a:r>
            <a:r>
              <a:rPr i="1"/>
              <a:t>I</a:t>
            </a:r>
          </a:p>
        </p:txBody>
      </p:sp>
      <p:sp>
        <p:nvSpPr>
          <p:cNvPr id="1103" name="I"/>
          <p:cNvSpPr txBox="1"/>
          <p:nvPr/>
        </p:nvSpPr>
        <p:spPr>
          <a:xfrm>
            <a:off x="6800168" y="3296409"/>
            <a:ext cx="33947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40639" indent="40639" defTabSz="914400">
              <a:spcBef>
                <a:spcPts val="400"/>
              </a:spcBef>
              <a:defRPr sz="16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104" name="φ"/>
          <p:cNvSpPr txBox="1"/>
          <p:nvPr/>
        </p:nvSpPr>
        <p:spPr>
          <a:xfrm>
            <a:off x="5957468" y="2099956"/>
            <a:ext cx="38237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20090" indent="-720725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solidFill>
                  <a:schemeClr val="accent6"/>
                </a:solidFill>
              </a:defRPr>
            </a:pPr>
            <a:r>
              <a:t>φ</a:t>
            </a:r>
            <a:r>
              <a:rPr baseline="-5999"/>
              <a:t>x</a:t>
            </a:r>
          </a:p>
        </p:txBody>
      </p:sp>
      <p:sp>
        <p:nvSpPr>
          <p:cNvPr id="1119" name="Verbindungslinie"/>
          <p:cNvSpPr/>
          <p:nvPr/>
        </p:nvSpPr>
        <p:spPr>
          <a:xfrm>
            <a:off x="6108227" y="2167054"/>
            <a:ext cx="135321" cy="257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658" h="21600" fill="norm" stroke="1" extrusionOk="0">
                <a:moveTo>
                  <a:pt x="17257" y="0"/>
                </a:moveTo>
                <a:cubicBezTo>
                  <a:pt x="21600" y="12486"/>
                  <a:pt x="15848" y="19686"/>
                  <a:pt x="0" y="21600"/>
                </a:cubicBezTo>
              </a:path>
            </a:pathLst>
          </a:custGeom>
          <a:ln w="12700">
            <a:solidFill>
              <a:schemeClr val="accent6">
                <a:lumOff val="-8549"/>
              </a:schemeClr>
            </a:solidFill>
            <a:headEnd type="arrow"/>
          </a:ln>
        </p:spPr>
        <p:txBody>
          <a:bodyPr/>
          <a:lstStyle/>
          <a:p>
            <a:pPr/>
          </a:p>
        </p:txBody>
      </p:sp>
      <p:sp>
        <p:nvSpPr>
          <p:cNvPr id="1106" name="Linie"/>
          <p:cNvSpPr/>
          <p:nvPr/>
        </p:nvSpPr>
        <p:spPr>
          <a:xfrm flipH="1" flipV="1">
            <a:off x="5783902" y="2142681"/>
            <a:ext cx="1405082" cy="1405082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07" name="Linie"/>
          <p:cNvSpPr/>
          <p:nvPr/>
        </p:nvSpPr>
        <p:spPr>
          <a:xfrm flipH="1">
            <a:off x="6591623" y="2172823"/>
            <a:ext cx="761051" cy="761050"/>
          </a:xfrm>
          <a:prstGeom prst="line">
            <a:avLst/>
          </a:prstGeom>
          <a:ln w="12700">
            <a:solidFill>
              <a:srgbClr val="A7A7A7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08" name="jX2 I"/>
          <p:cNvSpPr txBox="1"/>
          <p:nvPr/>
        </p:nvSpPr>
        <p:spPr>
          <a:xfrm>
            <a:off x="6782566" y="2544643"/>
            <a:ext cx="61489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jX </a:t>
            </a:r>
            <a:r>
              <a:rPr u="sng"/>
              <a:t>I</a:t>
            </a:r>
          </a:p>
        </p:txBody>
      </p:sp>
      <p:sp>
        <p:nvSpPr>
          <p:cNvPr id="1109" name="jX2 I"/>
          <p:cNvSpPr txBox="1"/>
          <p:nvPr/>
        </p:nvSpPr>
        <p:spPr>
          <a:xfrm>
            <a:off x="5786559" y="2623065"/>
            <a:ext cx="61489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 </a:t>
            </a:r>
            <a:r>
              <a:rPr u="sng"/>
              <a:t>I</a:t>
            </a:r>
          </a:p>
        </p:txBody>
      </p:sp>
      <p:sp>
        <p:nvSpPr>
          <p:cNvPr id="1110" name="Linie"/>
          <p:cNvSpPr/>
          <p:nvPr/>
        </p:nvSpPr>
        <p:spPr>
          <a:xfrm flipH="1" flipV="1">
            <a:off x="5796316" y="2155453"/>
            <a:ext cx="1588327" cy="1"/>
          </a:xfrm>
          <a:prstGeom prst="line">
            <a:avLst/>
          </a:prstGeom>
          <a:ln w="25400">
            <a:solidFill>
              <a:schemeClr val="accent4">
                <a:satOff val="-10819"/>
                <a:lumOff val="26666"/>
              </a:schemeClr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1" name="Linie"/>
          <p:cNvSpPr/>
          <p:nvPr/>
        </p:nvSpPr>
        <p:spPr>
          <a:xfrm flipH="1" flipV="1">
            <a:off x="5870790" y="2192142"/>
            <a:ext cx="731393" cy="731392"/>
          </a:xfrm>
          <a:prstGeom prst="line">
            <a:avLst/>
          </a:prstGeom>
          <a:ln w="12700">
            <a:solidFill>
              <a:srgbClr val="A7A7A7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2" name="U1"/>
          <p:cNvSpPr txBox="1"/>
          <p:nvPr/>
        </p:nvSpPr>
        <p:spPr>
          <a:xfrm>
            <a:off x="4417050" y="2007884"/>
            <a:ext cx="988393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600" u="sng">
                <a:solidFill>
                  <a:schemeClr val="accent5">
                    <a:satOff val="-30358"/>
                    <a:lumOff val="14901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1 </a:t>
            </a:r>
            <a:r>
              <a:rPr u="none"/>
              <a:t>= </a:t>
            </a:r>
            <a:r>
              <a:rPr i="1"/>
              <a:t>U</a:t>
            </a:r>
            <a:r>
              <a:rPr baseline="-5998" u="none"/>
              <a:t>2</a:t>
            </a:r>
          </a:p>
        </p:txBody>
      </p:sp>
      <p:sp>
        <p:nvSpPr>
          <p:cNvPr id="1113" name="Linie"/>
          <p:cNvSpPr/>
          <p:nvPr/>
        </p:nvSpPr>
        <p:spPr>
          <a:xfrm flipH="1">
            <a:off x="1768475" y="2121945"/>
            <a:ext cx="4019150" cy="1304930"/>
          </a:xfrm>
          <a:prstGeom prst="line">
            <a:avLst/>
          </a:prstGeom>
          <a:ln w="25400">
            <a:solidFill>
              <a:schemeClr val="accent5">
                <a:satOff val="-30358"/>
                <a:lumOff val="14901"/>
              </a:schemeClr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4" name="Kreis"/>
          <p:cNvSpPr/>
          <p:nvPr/>
        </p:nvSpPr>
        <p:spPr>
          <a:xfrm>
            <a:off x="3800315" y="251859"/>
            <a:ext cx="3901580" cy="3901580"/>
          </a:xfrm>
          <a:prstGeom prst="ellipse">
            <a:avLst/>
          </a:prstGeom>
          <a:ln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5" name="Linie"/>
          <p:cNvSpPr/>
          <p:nvPr/>
        </p:nvSpPr>
        <p:spPr>
          <a:xfrm flipV="1">
            <a:off x="5756217" y="594404"/>
            <a:ext cx="1" cy="3922378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6" name="Linie"/>
          <p:cNvSpPr/>
          <p:nvPr/>
        </p:nvSpPr>
        <p:spPr>
          <a:xfrm flipV="1">
            <a:off x="4499182" y="1206142"/>
            <a:ext cx="3965542" cy="1344952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20" name="Verbindungslinie"/>
          <p:cNvSpPr/>
          <p:nvPr/>
        </p:nvSpPr>
        <p:spPr>
          <a:xfrm>
            <a:off x="6331267" y="1898654"/>
            <a:ext cx="277265" cy="693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249" h="21600" fill="norm" stroke="1" extrusionOk="0">
                <a:moveTo>
                  <a:pt x="16264" y="0"/>
                </a:moveTo>
                <a:cubicBezTo>
                  <a:pt x="21600" y="10038"/>
                  <a:pt x="16179" y="17238"/>
                  <a:pt x="0" y="21600"/>
                </a:cubicBezTo>
              </a:path>
            </a:pathLst>
          </a:custGeom>
          <a:ln w="12700">
            <a:solidFill>
              <a:schemeClr val="accent1"/>
            </a:solidFill>
            <a:headEnd type="arrow"/>
          </a:ln>
        </p:spPr>
        <p:txBody>
          <a:bodyPr/>
          <a:lstStyle/>
          <a:p>
            <a:pPr/>
          </a:p>
        </p:txBody>
      </p:sp>
      <p:sp>
        <p:nvSpPr>
          <p:cNvPr id="1118" name="φ"/>
          <p:cNvSpPr txBox="1"/>
          <p:nvPr/>
        </p:nvSpPr>
        <p:spPr>
          <a:xfrm>
            <a:off x="6689012" y="1792876"/>
            <a:ext cx="382378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20090" indent="-720725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solidFill>
                  <a:schemeClr val="accent1"/>
                </a:solidFill>
              </a:defRPr>
            </a:pPr>
            <a:r>
              <a:t>φ</a:t>
            </a:r>
            <a:r>
              <a:rPr baseline="-5999"/>
              <a:t>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2" name="8_3_1_S.PNG" descr="8_3_1_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3191" y="703759"/>
            <a:ext cx="3843972" cy="36399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3" name="8_3_1_I.PNG" descr="8_3_1_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13761" y="696379"/>
            <a:ext cx="3687785" cy="36444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4" name="Linie"/>
          <p:cNvSpPr/>
          <p:nvPr/>
        </p:nvSpPr>
        <p:spPr>
          <a:xfrm flipH="1" flipV="1">
            <a:off x="5407101" y="2447539"/>
            <a:ext cx="3183864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25" name="Linie"/>
          <p:cNvSpPr/>
          <p:nvPr/>
        </p:nvSpPr>
        <p:spPr>
          <a:xfrm flipV="1">
            <a:off x="7037515" y="884719"/>
            <a:ext cx="1" cy="3176442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26" name="Id"/>
          <p:cNvSpPr txBox="1"/>
          <p:nvPr/>
        </p:nvSpPr>
        <p:spPr>
          <a:xfrm>
            <a:off x="8040906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d</a:t>
            </a:r>
          </a:p>
        </p:txBody>
      </p:sp>
      <p:sp>
        <p:nvSpPr>
          <p:cNvPr id="1127" name="j Iq"/>
          <p:cNvSpPr txBox="1"/>
          <p:nvPr/>
        </p:nvSpPr>
        <p:spPr>
          <a:xfrm>
            <a:off x="5524180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 I</a:t>
            </a:r>
            <a:r>
              <a:rPr baseline="-5999"/>
              <a:t>q</a:t>
            </a:r>
          </a:p>
        </p:txBody>
      </p:sp>
      <p:sp>
        <p:nvSpPr>
          <p:cNvPr id="1128" name="P"/>
          <p:cNvSpPr txBox="1"/>
          <p:nvPr/>
        </p:nvSpPr>
        <p:spPr>
          <a:xfrm>
            <a:off x="4010772" y="36482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1129" name="j Q"/>
          <p:cNvSpPr txBox="1"/>
          <p:nvPr/>
        </p:nvSpPr>
        <p:spPr>
          <a:xfrm>
            <a:off x="1445372" y="811890"/>
            <a:ext cx="75908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j Q</a:t>
            </a:r>
          </a:p>
        </p:txBody>
      </p:sp>
      <p:sp>
        <p:nvSpPr>
          <p:cNvPr id="1130" name="Watt"/>
          <p:cNvSpPr txBox="1"/>
          <p:nvPr/>
        </p:nvSpPr>
        <p:spPr>
          <a:xfrm>
            <a:off x="3832972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Watt</a:t>
            </a:r>
          </a:p>
        </p:txBody>
      </p:sp>
      <p:sp>
        <p:nvSpPr>
          <p:cNvPr id="1131" name="pu"/>
          <p:cNvSpPr txBox="1"/>
          <p:nvPr/>
        </p:nvSpPr>
        <p:spPr>
          <a:xfrm>
            <a:off x="8040906" y="4129992"/>
            <a:ext cx="759082" cy="274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pu</a:t>
            </a:r>
          </a:p>
        </p:txBody>
      </p:sp>
      <p:sp>
        <p:nvSpPr>
          <p:cNvPr id="1132" name="S = U2 I*"/>
          <p:cNvSpPr txBox="1"/>
          <p:nvPr/>
        </p:nvSpPr>
        <p:spPr>
          <a:xfrm>
            <a:off x="3572701" y="811890"/>
            <a:ext cx="119715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S</a:t>
            </a:r>
            <a:r>
              <a:t> = </a:t>
            </a:r>
            <a:r>
              <a:rPr u="sng"/>
              <a:t>U</a:t>
            </a:r>
            <a:r>
              <a:rPr baseline="-5999" sz="1500"/>
              <a:t>2</a:t>
            </a:r>
            <a:r>
              <a:t> </a:t>
            </a:r>
            <a:r>
              <a:rPr u="sng"/>
              <a:t>I</a:t>
            </a:r>
            <a:r>
              <a:rPr baseline="31999"/>
              <a:t>*</a:t>
            </a:r>
          </a:p>
        </p:txBody>
      </p:sp>
      <p:sp>
        <p:nvSpPr>
          <p:cNvPr id="1133" name="I"/>
          <p:cNvSpPr txBox="1"/>
          <p:nvPr/>
        </p:nvSpPr>
        <p:spPr>
          <a:xfrm>
            <a:off x="8040906" y="905023"/>
            <a:ext cx="75908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 u="sng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134" name="Linie"/>
          <p:cNvSpPr/>
          <p:nvPr/>
        </p:nvSpPr>
        <p:spPr>
          <a:xfrm flipV="1">
            <a:off x="3077979" y="938482"/>
            <a:ext cx="1" cy="317644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35" name="Linie"/>
          <p:cNvSpPr/>
          <p:nvPr/>
        </p:nvSpPr>
        <p:spPr>
          <a:xfrm>
            <a:off x="1473347" y="2460239"/>
            <a:ext cx="3183865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36" name="aus Netz 1"/>
          <p:cNvSpPr txBox="1"/>
          <p:nvPr/>
        </p:nvSpPr>
        <p:spPr>
          <a:xfrm>
            <a:off x="1458617" y="3655842"/>
            <a:ext cx="1319789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aus Netz 1</a:t>
            </a:r>
          </a:p>
        </p:txBody>
      </p:sp>
      <p:sp>
        <p:nvSpPr>
          <p:cNvPr id="1137" name="HGÜ"/>
          <p:cNvSpPr txBox="1"/>
          <p:nvPr/>
        </p:nvSpPr>
        <p:spPr>
          <a:xfrm>
            <a:off x="5600517" y="3655842"/>
            <a:ext cx="1085803" cy="45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HGÜ</a:t>
            </a:r>
          </a:p>
        </p:txBody>
      </p:sp>
      <p:sp>
        <p:nvSpPr>
          <p:cNvPr id="1138" name="Linie"/>
          <p:cNvSpPr/>
          <p:nvPr/>
        </p:nvSpPr>
        <p:spPr>
          <a:xfrm>
            <a:off x="7039051" y="2454078"/>
            <a:ext cx="448144" cy="448144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tailEnd type="arrow"/>
          </a:ln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4171" y="379600"/>
            <a:ext cx="1843734" cy="829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7316" y="1398125"/>
            <a:ext cx="2146511" cy="1540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2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10566" y="345314"/>
            <a:ext cx="5078036" cy="3212803"/>
          </a:xfrm>
          <a:prstGeom prst="rect">
            <a:avLst/>
          </a:prstGeom>
          <a:ln w="12700">
            <a:miter lim="400000"/>
          </a:ln>
        </p:spPr>
      </p:pic>
      <p:sp>
        <p:nvSpPr>
          <p:cNvPr id="1143" name="Umrichter 2"/>
          <p:cNvSpPr txBox="1"/>
          <p:nvPr/>
        </p:nvSpPr>
        <p:spPr>
          <a:xfrm>
            <a:off x="4505189" y="465998"/>
            <a:ext cx="1323740" cy="338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2</a:t>
            </a:r>
          </a:p>
        </p:txBody>
      </p:sp>
      <p:sp>
        <p:nvSpPr>
          <p:cNvPr id="1144" name="Netz 2"/>
          <p:cNvSpPr txBox="1"/>
          <p:nvPr/>
        </p:nvSpPr>
        <p:spPr>
          <a:xfrm>
            <a:off x="7409256" y="1782713"/>
            <a:ext cx="1323740" cy="338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sp>
        <p:nvSpPr>
          <p:cNvPr id="1145" name="Rechteck"/>
          <p:cNvSpPr txBox="1"/>
          <p:nvPr/>
        </p:nvSpPr>
        <p:spPr>
          <a:xfrm>
            <a:off x="6740389" y="385713"/>
            <a:ext cx="698067" cy="338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146" name="Ansteuerung"/>
          <p:cNvSpPr txBox="1"/>
          <p:nvPr/>
        </p:nvSpPr>
        <p:spPr>
          <a:xfrm>
            <a:off x="1378702" y="2929798"/>
            <a:ext cx="1594673" cy="338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Ansteuerung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0078" y="979417"/>
            <a:ext cx="6150184" cy="2011433"/>
          </a:xfrm>
          <a:prstGeom prst="rect">
            <a:avLst/>
          </a:prstGeom>
          <a:ln w="12700">
            <a:miter lim="400000"/>
          </a:ln>
        </p:spPr>
      </p:pic>
      <p:sp>
        <p:nvSpPr>
          <p:cNvPr id="1149" name="Stellgröße IDC1"/>
          <p:cNvSpPr txBox="1"/>
          <p:nvPr/>
        </p:nvSpPr>
        <p:spPr>
          <a:xfrm>
            <a:off x="1542046" y="1133180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Stellgröße I</a:t>
            </a:r>
            <a:r>
              <a:rPr baseline="-5999"/>
              <a:t>DC1</a:t>
            </a:r>
          </a:p>
        </p:txBody>
      </p:sp>
      <p:sp>
        <p:nvSpPr>
          <p:cNvPr id="1150" name="Linie"/>
          <p:cNvSpPr/>
          <p:nvPr/>
        </p:nvSpPr>
        <p:spPr>
          <a:xfrm>
            <a:off x="2407560" y="1490781"/>
            <a:ext cx="1" cy="31339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51" name="Führungsgröße UDC"/>
          <p:cNvSpPr txBox="1"/>
          <p:nvPr/>
        </p:nvSpPr>
        <p:spPr>
          <a:xfrm>
            <a:off x="1982747" y="417988"/>
            <a:ext cx="2109582" cy="5947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Führungsgröße U</a:t>
            </a:r>
            <a:r>
              <a:rPr baseline="-5999"/>
              <a:t>DC</a:t>
            </a:r>
          </a:p>
        </p:txBody>
      </p:sp>
      <p:sp>
        <p:nvSpPr>
          <p:cNvPr id="1152" name="Linie"/>
          <p:cNvSpPr/>
          <p:nvPr/>
        </p:nvSpPr>
        <p:spPr>
          <a:xfrm>
            <a:off x="3402492" y="720019"/>
            <a:ext cx="295305" cy="694008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53" name="Pfeil"/>
          <p:cNvSpPr/>
          <p:nvPr/>
        </p:nvSpPr>
        <p:spPr>
          <a:xfrm>
            <a:off x="1100666" y="1869539"/>
            <a:ext cx="729950" cy="231189"/>
          </a:xfrm>
          <a:prstGeom prst="rightArrow">
            <a:avLst>
              <a:gd name="adj1" fmla="val 53720"/>
              <a:gd name="adj2" fmla="val 123910"/>
            </a:avLst>
          </a:prstGeom>
          <a:solidFill>
            <a:srgbClr val="FF2600"/>
          </a:solidFill>
          <a:ln w="254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4" name="Pfeil"/>
          <p:cNvSpPr/>
          <p:nvPr/>
        </p:nvSpPr>
        <p:spPr>
          <a:xfrm>
            <a:off x="8479724" y="1869539"/>
            <a:ext cx="729950" cy="231189"/>
          </a:xfrm>
          <a:prstGeom prst="rightArrow">
            <a:avLst>
              <a:gd name="adj1" fmla="val 53720"/>
              <a:gd name="adj2" fmla="val 123910"/>
            </a:avLst>
          </a:prstGeom>
          <a:solidFill>
            <a:srgbClr val="FF2600"/>
          </a:solidFill>
          <a:ln w="254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5" name="Linie"/>
          <p:cNvSpPr/>
          <p:nvPr/>
        </p:nvSpPr>
        <p:spPr>
          <a:xfrm>
            <a:off x="5820171" y="767093"/>
            <a:ext cx="1" cy="594782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56" name="Störgröße P2"/>
          <p:cNvSpPr txBox="1"/>
          <p:nvPr/>
        </p:nvSpPr>
        <p:spPr>
          <a:xfrm>
            <a:off x="4765380" y="417978"/>
            <a:ext cx="2109582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Störgröße P</a:t>
            </a:r>
            <a:r>
              <a:rPr baseline="-5999"/>
              <a:t>2</a:t>
            </a:r>
          </a:p>
        </p:txBody>
      </p:sp>
      <p:sp>
        <p:nvSpPr>
          <p:cNvPr id="1157" name="Strom IDC2"/>
          <p:cNvSpPr txBox="1"/>
          <p:nvPr/>
        </p:nvSpPr>
        <p:spPr>
          <a:xfrm>
            <a:off x="6509514" y="1133180"/>
            <a:ext cx="2109581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Strom I</a:t>
            </a:r>
            <a:r>
              <a:rPr baseline="-5999"/>
              <a:t>DC2</a:t>
            </a:r>
          </a:p>
        </p:txBody>
      </p:sp>
      <p:sp>
        <p:nvSpPr>
          <p:cNvPr id="1158" name="Linie"/>
          <p:cNvSpPr/>
          <p:nvPr/>
        </p:nvSpPr>
        <p:spPr>
          <a:xfrm>
            <a:off x="7225637" y="1452496"/>
            <a:ext cx="1" cy="31339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159" name="Aufwärtswandler"/>
          <p:cNvSpPr txBox="1"/>
          <p:nvPr/>
        </p:nvSpPr>
        <p:spPr>
          <a:xfrm>
            <a:off x="366541" y="1809803"/>
            <a:ext cx="814258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1</a:t>
            </a:r>
          </a:p>
        </p:txBody>
      </p:sp>
      <p:sp>
        <p:nvSpPr>
          <p:cNvPr id="1160" name="Aufwärtswandler"/>
          <p:cNvSpPr txBox="1"/>
          <p:nvPr/>
        </p:nvSpPr>
        <p:spPr>
          <a:xfrm>
            <a:off x="9129541" y="1809803"/>
            <a:ext cx="814258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2</a:t>
            </a:r>
          </a:p>
        </p:txBody>
      </p:sp>
      <p:sp>
        <p:nvSpPr>
          <p:cNvPr id="1161" name="DC-Zwischenkreis mit Leitung"/>
          <p:cNvSpPr txBox="1"/>
          <p:nvPr/>
        </p:nvSpPr>
        <p:spPr>
          <a:xfrm>
            <a:off x="3376659" y="2684264"/>
            <a:ext cx="3557022" cy="338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DC-Zwischenkreis mit Leitung</a:t>
            </a:r>
          </a:p>
        </p:txBody>
      </p:sp>
      <p:sp>
        <p:nvSpPr>
          <p:cNvPr id="1162" name="Aufwärtswandler"/>
          <p:cNvSpPr txBox="1"/>
          <p:nvPr/>
        </p:nvSpPr>
        <p:spPr>
          <a:xfrm>
            <a:off x="4185008" y="2080737"/>
            <a:ext cx="814258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v</a:t>
            </a:r>
          </a:p>
        </p:txBody>
      </p:sp>
      <p:sp>
        <p:nvSpPr>
          <p:cNvPr id="1163" name="Linie"/>
          <p:cNvSpPr/>
          <p:nvPr/>
        </p:nvSpPr>
        <p:spPr>
          <a:xfrm flipV="1">
            <a:off x="6134983" y="2135885"/>
            <a:ext cx="1" cy="353835"/>
          </a:xfrm>
          <a:prstGeom prst="line">
            <a:avLst/>
          </a:prstGeom>
          <a:ln w="12700">
            <a:solidFill>
              <a:schemeClr val="accent1">
                <a:lumOff val="-7647"/>
              </a:schemeClr>
            </a:solidFill>
            <a:miter lim="400000"/>
            <a:headEnd type="arrow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64" name="UDC"/>
          <p:cNvSpPr txBox="1"/>
          <p:nvPr/>
        </p:nvSpPr>
        <p:spPr>
          <a:xfrm>
            <a:off x="5571499" y="2149439"/>
            <a:ext cx="497344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U</a:t>
            </a:r>
            <a:r>
              <a:rPr baseline="-5999"/>
              <a:t>DC</a:t>
            </a:r>
          </a:p>
        </p:txBody>
      </p:sp>
      <p:sp>
        <p:nvSpPr>
          <p:cNvPr id="1165" name="(Messwert)"/>
          <p:cNvSpPr txBox="1"/>
          <p:nvPr/>
        </p:nvSpPr>
        <p:spPr>
          <a:xfrm>
            <a:off x="2195688" y="682446"/>
            <a:ext cx="1158670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(Messwert)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6" name="Gruppieren"/>
          <p:cNvGrpSpPr/>
          <p:nvPr/>
        </p:nvGrpSpPr>
        <p:grpSpPr>
          <a:xfrm>
            <a:off x="2212622" y="663258"/>
            <a:ext cx="5734756" cy="2060151"/>
            <a:chOff x="0" y="0"/>
            <a:chExt cx="5734755" cy="2060149"/>
          </a:xfrm>
        </p:grpSpPr>
        <p:pic>
          <p:nvPicPr>
            <p:cNvPr id="1167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39543" y="564335"/>
              <a:ext cx="4520264" cy="13145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68" name="Sollwert UDC"/>
            <p:cNvSpPr txBox="1"/>
            <p:nvPr/>
          </p:nvSpPr>
          <p:spPr>
            <a:xfrm>
              <a:off x="175814" y="1064901"/>
              <a:ext cx="1322811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Sollwert U</a:t>
              </a:r>
              <a:r>
                <a:rPr baseline="-5999"/>
                <a:t>DC</a:t>
              </a:r>
            </a:p>
          </p:txBody>
        </p:sp>
        <p:sp>
          <p:nvSpPr>
            <p:cNvPr id="1169" name="Istwert"/>
            <p:cNvSpPr txBox="1"/>
            <p:nvPr/>
          </p:nvSpPr>
          <p:spPr>
            <a:xfrm>
              <a:off x="0" y="1419758"/>
              <a:ext cx="1034778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1170" name="Stellgröße IDC1"/>
            <p:cNvSpPr txBox="1"/>
            <p:nvPr/>
          </p:nvSpPr>
          <p:spPr>
            <a:xfrm>
              <a:off x="4003727" y="224388"/>
              <a:ext cx="1731029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I</a:t>
              </a:r>
              <a:r>
                <a:rPr baseline="-5999"/>
                <a:t>DC1</a:t>
              </a:r>
            </a:p>
          </p:txBody>
        </p:sp>
        <p:sp>
          <p:nvSpPr>
            <p:cNvPr id="1171" name="Rechteck"/>
            <p:cNvSpPr/>
            <p:nvPr/>
          </p:nvSpPr>
          <p:spPr>
            <a:xfrm>
              <a:off x="1891235" y="551272"/>
              <a:ext cx="1239484" cy="495160"/>
            </a:xfrm>
            <a:prstGeom prst="rect">
              <a:avLst/>
            </a:prstGeom>
            <a:solidFill>
              <a:schemeClr val="accent3">
                <a:lumOff val="25000"/>
                <a:alpha val="20639"/>
              </a:schemeClr>
            </a:solidFill>
            <a:ln w="12700" cap="flat">
              <a:solidFill>
                <a:srgbClr val="FF9300">
                  <a:alpha val="20639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72" name="Vorsteuerung IDC1"/>
            <p:cNvSpPr txBox="1"/>
            <p:nvPr/>
          </p:nvSpPr>
          <p:spPr>
            <a:xfrm>
              <a:off x="1448908" y="210187"/>
              <a:ext cx="1937110" cy="3417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Vorsteuerung I</a:t>
              </a:r>
              <a:r>
                <a:rPr baseline="-5999"/>
                <a:t>DC1</a:t>
              </a:r>
            </a:p>
          </p:txBody>
        </p:sp>
        <p:sp>
          <p:nvSpPr>
            <p:cNvPr id="1173" name="DC-Regler"/>
            <p:cNvSpPr txBox="1"/>
            <p:nvPr/>
          </p:nvSpPr>
          <p:spPr>
            <a:xfrm>
              <a:off x="3678522" y="1384172"/>
              <a:ext cx="1408189" cy="3845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8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DC-Regler</a:t>
              </a:r>
            </a:p>
          </p:txBody>
        </p:sp>
        <p:sp>
          <p:nvSpPr>
            <p:cNvPr id="1174" name="Linie"/>
            <p:cNvSpPr/>
            <p:nvPr/>
          </p:nvSpPr>
          <p:spPr>
            <a:xfrm>
              <a:off x="5001888" y="569289"/>
              <a:ext cx="1" cy="382926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175" name="Abgerundetes Rechteck 215"/>
            <p:cNvSpPr/>
            <p:nvPr/>
          </p:nvSpPr>
          <p:spPr>
            <a:xfrm>
              <a:off x="141323" y="0"/>
              <a:ext cx="5490210" cy="2060150"/>
            </a:xfrm>
            <a:prstGeom prst="roundRect">
              <a:avLst>
                <a:gd name="adj" fmla="val 7193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0" name="Gruppieren"/>
          <p:cNvGrpSpPr/>
          <p:nvPr/>
        </p:nvGrpSpPr>
        <p:grpSpPr>
          <a:xfrm>
            <a:off x="678067" y="460719"/>
            <a:ext cx="8803866" cy="4234522"/>
            <a:chOff x="0" y="0"/>
            <a:chExt cx="8803865" cy="4234521"/>
          </a:xfrm>
        </p:grpSpPr>
        <p:pic>
          <p:nvPicPr>
            <p:cNvPr id="1178" name="8_3_2_U_I_dc.PNG" descr="8_3_2_U_I_dc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8925" y="2031321"/>
              <a:ext cx="8673944" cy="2203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79" name="8_3_2_P_Q.PNG" descr="8_3_2_P_Q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35546"/>
              <a:ext cx="8720994" cy="17275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80" name="Rechteck 75"/>
            <p:cNvSpPr txBox="1"/>
            <p:nvPr/>
          </p:nvSpPr>
          <p:spPr>
            <a:xfrm>
              <a:off x="6083296" y="2358389"/>
              <a:ext cx="2720570" cy="5419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 defTabSz="914400">
                <a:defRPr sz="1600">
                  <a:solidFill>
                    <a:schemeClr val="accent5"/>
                  </a:solidFill>
                </a:defRPr>
              </a:pPr>
              <a:r>
                <a:t>Zwischenkreisspannung U</a:t>
              </a:r>
              <a:r>
                <a:rPr baseline="-5999"/>
                <a:t>DC</a:t>
              </a:r>
              <a:endParaRPr baseline="-5999"/>
            </a:p>
            <a:p>
              <a:pPr algn="ctr" defTabSz="914400">
                <a:defRPr sz="1600">
                  <a:solidFill>
                    <a:schemeClr val="accent5"/>
                  </a:solidFill>
                </a:defRPr>
              </a:pPr>
              <a:r>
                <a:t>(geregelt)</a:t>
              </a:r>
              <a:r>
                <a:rPr baseline="-5999"/>
                <a:t> </a:t>
              </a:r>
            </a:p>
          </p:txBody>
        </p:sp>
        <p:sp>
          <p:nvSpPr>
            <p:cNvPr id="1181" name="t [s]"/>
            <p:cNvSpPr txBox="1"/>
            <p:nvPr/>
          </p:nvSpPr>
          <p:spPr>
            <a:xfrm>
              <a:off x="7329845" y="3734318"/>
              <a:ext cx="469723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1182" name="t [s]"/>
            <p:cNvSpPr txBox="1"/>
            <p:nvPr/>
          </p:nvSpPr>
          <p:spPr>
            <a:xfrm>
              <a:off x="8119035" y="1778880"/>
              <a:ext cx="533876" cy="3073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1183" name="Linie"/>
            <p:cNvSpPr/>
            <p:nvPr/>
          </p:nvSpPr>
          <p:spPr>
            <a:xfrm>
              <a:off x="301740" y="948531"/>
              <a:ext cx="8333605" cy="1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184" name="Rechteck 75"/>
            <p:cNvSpPr txBox="1"/>
            <p:nvPr/>
          </p:nvSpPr>
          <p:spPr>
            <a:xfrm>
              <a:off x="4958550" y="0"/>
              <a:ext cx="2618871" cy="3133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defTabSz="914400">
                <a:defRPr sz="1600"/>
              </a:pPr>
              <a:r>
                <a:t>Wirkleistung P</a:t>
              </a:r>
              <a:r>
                <a:rPr baseline="-5999"/>
                <a:t>2</a:t>
              </a:r>
              <a:r>
                <a:t> nach Netz 2</a:t>
              </a:r>
            </a:p>
          </p:txBody>
        </p:sp>
        <p:sp>
          <p:nvSpPr>
            <p:cNvPr id="1185" name="Rechteck 75"/>
            <p:cNvSpPr txBox="1"/>
            <p:nvPr/>
          </p:nvSpPr>
          <p:spPr>
            <a:xfrm>
              <a:off x="1262850" y="635000"/>
              <a:ext cx="2687034" cy="3133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defTabSz="914400">
                <a:defRPr sz="1600">
                  <a:solidFill>
                    <a:schemeClr val="accent6"/>
                  </a:solidFill>
                </a:defRPr>
              </a:pPr>
              <a:r>
                <a:t>Blindleistung Q</a:t>
              </a:r>
              <a:r>
                <a:rPr baseline="-5999"/>
                <a:t>2</a:t>
              </a:r>
              <a:r>
                <a:t> nach Netz 2</a:t>
              </a:r>
            </a:p>
          </p:txBody>
        </p:sp>
        <p:sp>
          <p:nvSpPr>
            <p:cNvPr id="1186" name="Linie"/>
            <p:cNvSpPr/>
            <p:nvPr/>
          </p:nvSpPr>
          <p:spPr>
            <a:xfrm flipV="1">
              <a:off x="4671217" y="311817"/>
              <a:ext cx="1" cy="3836126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187" name="Linie"/>
            <p:cNvSpPr/>
            <p:nvPr/>
          </p:nvSpPr>
          <p:spPr>
            <a:xfrm>
              <a:off x="4671217" y="12284"/>
              <a:ext cx="1" cy="288822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188" name="Linie"/>
            <p:cNvSpPr/>
            <p:nvPr/>
          </p:nvSpPr>
          <p:spPr>
            <a:xfrm>
              <a:off x="219094" y="3400414"/>
              <a:ext cx="8333605" cy="1"/>
            </a:xfrm>
            <a:prstGeom prst="line">
              <a:avLst/>
            </a:prstGeom>
            <a:noFill/>
            <a:ln w="9525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1189" name="Rechteck 75"/>
            <p:cNvSpPr txBox="1"/>
            <p:nvPr/>
          </p:nvSpPr>
          <p:spPr>
            <a:xfrm>
              <a:off x="1109559" y="2717992"/>
              <a:ext cx="2358587" cy="541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 defTabSz="914400">
                <a:defRPr sz="1600"/>
              </a:pPr>
              <a:r>
                <a:t>Zwischenkreisstrom I</a:t>
              </a:r>
              <a:r>
                <a:rPr baseline="-5999"/>
                <a:t>DC1 </a:t>
              </a:r>
              <a:endParaRPr baseline="-5999"/>
            </a:p>
            <a:p>
              <a:pPr algn="ctr" defTabSz="914400">
                <a:defRPr sz="1600"/>
              </a:pPr>
              <a:r>
                <a:t>aus Netz 1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Rechteck"/>
          <p:cNvSpPr/>
          <p:nvPr/>
        </p:nvSpPr>
        <p:spPr>
          <a:xfrm>
            <a:off x="5188724" y="1445834"/>
            <a:ext cx="799852" cy="1528572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 sz="27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93" name="Linie"/>
          <p:cNvSpPr/>
          <p:nvPr/>
        </p:nvSpPr>
        <p:spPr>
          <a:xfrm>
            <a:off x="2367399" y="2863170"/>
            <a:ext cx="161555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4" name="Linie"/>
          <p:cNvSpPr/>
          <p:nvPr/>
        </p:nvSpPr>
        <p:spPr>
          <a:xfrm>
            <a:off x="2381080" y="1538232"/>
            <a:ext cx="161555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5" name="Rechteck"/>
          <p:cNvSpPr/>
          <p:nvPr/>
        </p:nvSpPr>
        <p:spPr>
          <a:xfrm>
            <a:off x="3480149" y="1445834"/>
            <a:ext cx="799852" cy="1528572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 sz="27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96" name="Linie"/>
          <p:cNvSpPr/>
          <p:nvPr/>
        </p:nvSpPr>
        <p:spPr>
          <a:xfrm>
            <a:off x="5616053" y="2872695"/>
            <a:ext cx="162554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7" name="Linie"/>
          <p:cNvSpPr/>
          <p:nvPr/>
        </p:nvSpPr>
        <p:spPr>
          <a:xfrm flipH="1">
            <a:off x="2377437" y="1549610"/>
            <a:ext cx="2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8" name="Linie"/>
          <p:cNvSpPr/>
          <p:nvPr/>
        </p:nvSpPr>
        <p:spPr>
          <a:xfrm flipV="1">
            <a:off x="7005568" y="1547543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9" name="Kreis"/>
          <p:cNvSpPr/>
          <p:nvPr/>
        </p:nvSpPr>
        <p:spPr>
          <a:xfrm rot="10800000">
            <a:off x="6791163" y="28349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00" name="i2"/>
          <p:cNvSpPr txBox="1"/>
          <p:nvPr/>
        </p:nvSpPr>
        <p:spPr>
          <a:xfrm>
            <a:off x="6913906" y="1229218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2</a:t>
            </a:r>
          </a:p>
        </p:txBody>
      </p:sp>
      <p:sp>
        <p:nvSpPr>
          <p:cNvPr id="1201" name="u2"/>
          <p:cNvSpPr txBox="1"/>
          <p:nvPr/>
        </p:nvSpPr>
        <p:spPr>
          <a:xfrm>
            <a:off x="6471848" y="19814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1202" name="u1"/>
          <p:cNvSpPr txBox="1"/>
          <p:nvPr/>
        </p:nvSpPr>
        <p:spPr>
          <a:xfrm>
            <a:off x="2522673" y="19814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1203" name="Linie"/>
          <p:cNvSpPr/>
          <p:nvPr/>
        </p:nvSpPr>
        <p:spPr>
          <a:xfrm>
            <a:off x="5621047" y="1547542"/>
            <a:ext cx="161555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04" name="Kreis"/>
          <p:cNvSpPr/>
          <p:nvPr/>
        </p:nvSpPr>
        <p:spPr>
          <a:xfrm rot="10800000">
            <a:off x="6791163" y="15097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05" name="Kreis"/>
          <p:cNvSpPr/>
          <p:nvPr/>
        </p:nvSpPr>
        <p:spPr>
          <a:xfrm rot="10800000">
            <a:off x="2816325" y="28222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06" name="Kreis"/>
          <p:cNvSpPr/>
          <p:nvPr/>
        </p:nvSpPr>
        <p:spPr>
          <a:xfrm rot="10800000">
            <a:off x="2816325" y="15097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07" name="Linie"/>
          <p:cNvSpPr/>
          <p:nvPr/>
        </p:nvSpPr>
        <p:spPr>
          <a:xfrm flipH="1">
            <a:off x="2873866" y="1747239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08" name="i1"/>
          <p:cNvSpPr txBox="1"/>
          <p:nvPr/>
        </p:nvSpPr>
        <p:spPr>
          <a:xfrm>
            <a:off x="3608131" y="1675574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1</a:t>
            </a:r>
          </a:p>
        </p:txBody>
      </p:sp>
      <p:sp>
        <p:nvSpPr>
          <p:cNvPr id="1209" name="Aufwärtswandler"/>
          <p:cNvSpPr txBox="1"/>
          <p:nvPr/>
        </p:nvSpPr>
        <p:spPr>
          <a:xfrm>
            <a:off x="1951810" y="2995637"/>
            <a:ext cx="81425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1210" name="Linie"/>
          <p:cNvSpPr/>
          <p:nvPr/>
        </p:nvSpPr>
        <p:spPr>
          <a:xfrm>
            <a:off x="5630573" y="1547542"/>
            <a:ext cx="1" cy="132818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11" name="Linie"/>
          <p:cNvSpPr/>
          <p:nvPr/>
        </p:nvSpPr>
        <p:spPr>
          <a:xfrm>
            <a:off x="6837979" y="1733181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12" name="Kreis"/>
          <p:cNvSpPr/>
          <p:nvPr/>
        </p:nvSpPr>
        <p:spPr>
          <a:xfrm>
            <a:off x="2224080" y="2322564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13" name="Rechteck"/>
          <p:cNvSpPr/>
          <p:nvPr/>
        </p:nvSpPr>
        <p:spPr>
          <a:xfrm rot="16200000">
            <a:off x="2169949" y="1846410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14" name="u01"/>
          <p:cNvSpPr txBox="1"/>
          <p:nvPr/>
        </p:nvSpPr>
        <p:spPr>
          <a:xfrm>
            <a:off x="1745576" y="2308930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1215" name="Linie"/>
          <p:cNvSpPr/>
          <p:nvPr/>
        </p:nvSpPr>
        <p:spPr>
          <a:xfrm flipH="1">
            <a:off x="2102041" y="2273342"/>
            <a:ext cx="3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16" name="Kreis"/>
          <p:cNvSpPr/>
          <p:nvPr/>
        </p:nvSpPr>
        <p:spPr>
          <a:xfrm>
            <a:off x="5480226" y="2080198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17" name="Linie"/>
          <p:cNvSpPr/>
          <p:nvPr/>
        </p:nvSpPr>
        <p:spPr>
          <a:xfrm flipV="1">
            <a:off x="5631109" y="2078978"/>
            <a:ext cx="1" cy="31184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18" name="Linie"/>
          <p:cNvSpPr/>
          <p:nvPr/>
        </p:nvSpPr>
        <p:spPr>
          <a:xfrm>
            <a:off x="5227389" y="2234116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19" name="R1"/>
          <p:cNvSpPr txBox="1"/>
          <p:nvPr/>
        </p:nvSpPr>
        <p:spPr>
          <a:xfrm>
            <a:off x="1746109" y="1509318"/>
            <a:ext cx="65320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1220" name="Abgerundetes Rechteck 215"/>
          <p:cNvSpPr/>
          <p:nvPr/>
        </p:nvSpPr>
        <p:spPr>
          <a:xfrm>
            <a:off x="1553649" y="769056"/>
            <a:ext cx="7052702" cy="2767490"/>
          </a:xfrm>
          <a:prstGeom prst="roundRect">
            <a:avLst>
              <a:gd name="adj" fmla="val 5354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221" name="Linie"/>
          <p:cNvSpPr/>
          <p:nvPr/>
        </p:nvSpPr>
        <p:spPr>
          <a:xfrm>
            <a:off x="7232370" y="1546023"/>
            <a:ext cx="1" cy="132819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22" name="Rechteck"/>
          <p:cNvSpPr/>
          <p:nvPr/>
        </p:nvSpPr>
        <p:spPr>
          <a:xfrm rot="16200000">
            <a:off x="7039030" y="2100502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23" name="Aufwärtswandler"/>
          <p:cNvSpPr txBox="1"/>
          <p:nvPr/>
        </p:nvSpPr>
        <p:spPr>
          <a:xfrm>
            <a:off x="7439987" y="2310994"/>
            <a:ext cx="1185091" cy="54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Last bzw. </a:t>
            </a:r>
          </a:p>
          <a:p>
            <a:pPr marR="40639" indent="40639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Einspeisung</a:t>
            </a:r>
          </a:p>
        </p:txBody>
      </p:sp>
      <p:sp>
        <p:nvSpPr>
          <p:cNvPr id="1224" name="R1"/>
          <p:cNvSpPr txBox="1"/>
          <p:nvPr/>
        </p:nvSpPr>
        <p:spPr>
          <a:xfrm>
            <a:off x="7362137" y="2020675"/>
            <a:ext cx="862616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P, cosφ</a:t>
            </a:r>
          </a:p>
        </p:txBody>
      </p:sp>
      <p:grpSp>
        <p:nvGrpSpPr>
          <p:cNvPr id="1227" name="Gruppierung 218"/>
          <p:cNvGrpSpPr/>
          <p:nvPr/>
        </p:nvGrpSpPr>
        <p:grpSpPr>
          <a:xfrm>
            <a:off x="3097185" y="1427627"/>
            <a:ext cx="155984" cy="182011"/>
            <a:chOff x="0" y="0"/>
            <a:chExt cx="155982" cy="182009"/>
          </a:xfrm>
        </p:grpSpPr>
        <p:sp>
          <p:nvSpPr>
            <p:cNvPr id="1225" name="Rechteck 188"/>
            <p:cNvSpPr/>
            <p:nvPr/>
          </p:nvSpPr>
          <p:spPr>
            <a:xfrm rot="5400000">
              <a:off x="54533" y="80559"/>
              <a:ext cx="73784" cy="12911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226" name="Gerader Verbinder 300"/>
            <p:cNvSpPr/>
            <p:nvPr/>
          </p:nvSpPr>
          <p:spPr>
            <a:xfrm flipV="1">
              <a:off x="-1" y="0"/>
              <a:ext cx="148022" cy="111164"/>
            </a:xfrm>
            <a:prstGeom prst="line">
              <a:avLst/>
            </a:prstGeom>
            <a:noFill/>
            <a:ln w="12700" cap="flat">
              <a:solidFill>
                <a:srgbClr val="004B9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228" name="Oval 223"/>
          <p:cNvSpPr/>
          <p:nvPr/>
        </p:nvSpPr>
        <p:spPr>
          <a:xfrm flipH="1">
            <a:off x="3076015" y="1512832"/>
            <a:ext cx="50803" cy="50803"/>
          </a:xfrm>
          <a:prstGeom prst="ellipse">
            <a:avLst/>
          </a:prstGeom>
          <a:solidFill>
            <a:srgbClr val="006AB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229" name="Oval 225"/>
          <p:cNvSpPr/>
          <p:nvPr/>
        </p:nvSpPr>
        <p:spPr>
          <a:xfrm flipH="1">
            <a:off x="3225077" y="1519888"/>
            <a:ext cx="50803" cy="50803"/>
          </a:xfrm>
          <a:prstGeom prst="ellipse">
            <a:avLst/>
          </a:prstGeom>
          <a:solidFill>
            <a:srgbClr val="006AB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230" name="Oval 227"/>
          <p:cNvSpPr/>
          <p:nvPr/>
        </p:nvSpPr>
        <p:spPr>
          <a:xfrm flipH="1">
            <a:off x="3219803" y="1411359"/>
            <a:ext cx="50803" cy="50803"/>
          </a:xfrm>
          <a:prstGeom prst="ellipse">
            <a:avLst/>
          </a:prstGeom>
          <a:solidFill>
            <a:srgbClr val="006AB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234" name="Nach rechts gekrümmter Pfeil 236"/>
          <p:cNvGrpSpPr/>
          <p:nvPr/>
        </p:nvGrpSpPr>
        <p:grpSpPr>
          <a:xfrm flipH="1" rot="8820000">
            <a:off x="3039480" y="1381626"/>
            <a:ext cx="197158" cy="331836"/>
            <a:chOff x="0" y="0"/>
            <a:chExt cx="197157" cy="331835"/>
          </a:xfrm>
        </p:grpSpPr>
        <p:sp>
          <p:nvSpPr>
            <p:cNvPr id="1231" name="Form"/>
            <p:cNvSpPr/>
            <p:nvPr/>
          </p:nvSpPr>
          <p:spPr>
            <a:xfrm flipH="1" rot="20753146">
              <a:off x="35992" y="10572"/>
              <a:ext cx="125174" cy="31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" y="9316"/>
                  </a:moveTo>
                  <a:cubicBezTo>
                    <a:pt x="2" y="13565"/>
                    <a:pt x="6302" y="17275"/>
                    <a:pt x="15319" y="18337"/>
                  </a:cubicBezTo>
                  <a:lnTo>
                    <a:pt x="15319" y="17249"/>
                  </a:lnTo>
                  <a:lnTo>
                    <a:pt x="20425" y="19720"/>
                  </a:lnTo>
                  <a:lnTo>
                    <a:pt x="15319" y="21600"/>
                  </a:lnTo>
                  <a:lnTo>
                    <a:pt x="15319" y="20512"/>
                  </a:lnTo>
                  <a:cubicBezTo>
                    <a:pt x="6302" y="19450"/>
                    <a:pt x="2" y="15740"/>
                    <a:pt x="2" y="11492"/>
                  </a:cubicBezTo>
                  <a:close/>
                  <a:moveTo>
                    <a:pt x="20425" y="2175"/>
                  </a:moveTo>
                  <a:cubicBezTo>
                    <a:pt x="10068" y="2175"/>
                    <a:pt x="1351" y="5712"/>
                    <a:pt x="142" y="10404"/>
                  </a:cubicBezTo>
                  <a:cubicBezTo>
                    <a:pt x="-1175" y="5294"/>
                    <a:pt x="6839" y="664"/>
                    <a:pt x="18041" y="64"/>
                  </a:cubicBezTo>
                  <a:cubicBezTo>
                    <a:pt x="18832" y="21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232" name="Form"/>
            <p:cNvSpPr/>
            <p:nvPr/>
          </p:nvSpPr>
          <p:spPr>
            <a:xfrm flipH="1" rot="20753146">
              <a:off x="16357" y="13003"/>
              <a:ext cx="125173" cy="149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0425" y="4516"/>
                  </a:moveTo>
                  <a:cubicBezTo>
                    <a:pt x="10068" y="4516"/>
                    <a:pt x="1351" y="11858"/>
                    <a:pt x="142" y="21600"/>
                  </a:cubicBezTo>
                  <a:cubicBezTo>
                    <a:pt x="-1175" y="10991"/>
                    <a:pt x="6839" y="1379"/>
                    <a:pt x="18041" y="132"/>
                  </a:cubicBezTo>
                  <a:cubicBezTo>
                    <a:pt x="18832" y="44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1233" name="Linie"/>
            <p:cNvSpPr/>
            <p:nvPr/>
          </p:nvSpPr>
          <p:spPr>
            <a:xfrm flipH="1" rot="20753146">
              <a:off x="35993" y="10574"/>
              <a:ext cx="125164" cy="31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316"/>
                  </a:moveTo>
                  <a:cubicBezTo>
                    <a:pt x="0" y="13565"/>
                    <a:pt x="6663" y="17275"/>
                    <a:pt x="16200" y="18337"/>
                  </a:cubicBezTo>
                  <a:lnTo>
                    <a:pt x="16200" y="17249"/>
                  </a:lnTo>
                  <a:lnTo>
                    <a:pt x="21600" y="19720"/>
                  </a:lnTo>
                  <a:lnTo>
                    <a:pt x="16200" y="21600"/>
                  </a:lnTo>
                  <a:lnTo>
                    <a:pt x="16200" y="20512"/>
                  </a:lnTo>
                  <a:cubicBezTo>
                    <a:pt x="6663" y="19450"/>
                    <a:pt x="0" y="15740"/>
                    <a:pt x="0" y="11492"/>
                  </a:cubicBezTo>
                  <a:lnTo>
                    <a:pt x="0" y="9316"/>
                  </a:lnTo>
                  <a:cubicBezTo>
                    <a:pt x="0" y="4171"/>
                    <a:pt x="9671" y="0"/>
                    <a:pt x="21600" y="0"/>
                  </a:cubicBezTo>
                  <a:lnTo>
                    <a:pt x="21600" y="2175"/>
                  </a:lnTo>
                  <a:cubicBezTo>
                    <a:pt x="10646" y="2175"/>
                    <a:pt x="1427" y="5712"/>
                    <a:pt x="148" y="10404"/>
                  </a:cubicBezTo>
                </a:path>
              </a:pathLst>
            </a:custGeom>
            <a:noFill/>
            <a:ln w="12700" cap="flat">
              <a:solidFill>
                <a:srgbClr val="DC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1235" name="Rechteck 75"/>
          <p:cNvSpPr txBox="1"/>
          <p:nvPr/>
        </p:nvSpPr>
        <p:spPr>
          <a:xfrm>
            <a:off x="3517579" y="913047"/>
            <a:ext cx="2568844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800"/>
            </a:lvl1pPr>
          </a:lstStyle>
          <a:p>
            <a:pPr/>
            <a:r>
              <a:t>Netzbildender Umrichter</a:t>
            </a:r>
          </a:p>
        </p:txBody>
      </p:sp>
      <p:sp>
        <p:nvSpPr>
          <p:cNvPr id="1236" name="Aufwärtswandler"/>
          <p:cNvSpPr txBox="1"/>
          <p:nvPr/>
        </p:nvSpPr>
        <p:spPr>
          <a:xfrm>
            <a:off x="4321298" y="1720724"/>
            <a:ext cx="862617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i="1" sz="1400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</a:t>
            </a:r>
          </a:p>
        </p:txBody>
      </p:sp>
      <p:sp>
        <p:nvSpPr>
          <p:cNvPr id="1237" name="Linie"/>
          <p:cNvSpPr/>
          <p:nvPr/>
        </p:nvSpPr>
        <p:spPr>
          <a:xfrm>
            <a:off x="3972620" y="1544516"/>
            <a:ext cx="1" cy="132818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38" name="Kreis"/>
          <p:cNvSpPr/>
          <p:nvPr/>
        </p:nvSpPr>
        <p:spPr>
          <a:xfrm>
            <a:off x="3822273" y="2077172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1239" name="Linie"/>
          <p:cNvSpPr/>
          <p:nvPr/>
        </p:nvSpPr>
        <p:spPr>
          <a:xfrm>
            <a:off x="3817236" y="2231872"/>
            <a:ext cx="31184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40" name="Linie"/>
          <p:cNvSpPr/>
          <p:nvPr/>
        </p:nvSpPr>
        <p:spPr>
          <a:xfrm flipH="1">
            <a:off x="3972617" y="1717698"/>
            <a:ext cx="3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41" name="Linie"/>
          <p:cNvSpPr/>
          <p:nvPr/>
        </p:nvSpPr>
        <p:spPr>
          <a:xfrm>
            <a:off x="3569436" y="2231090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42" name="Aufwärtswandler"/>
          <p:cNvSpPr txBox="1"/>
          <p:nvPr/>
        </p:nvSpPr>
        <p:spPr>
          <a:xfrm>
            <a:off x="5144363" y="2982091"/>
            <a:ext cx="1931172" cy="502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/>
            <a:r>
              <a:t>Spannungsquelle ggf. mit Energiespeicher</a:t>
            </a:r>
          </a:p>
        </p:txBody>
      </p:sp>
      <p:sp>
        <p:nvSpPr>
          <p:cNvPr id="1243" name="Aufwärtswandler"/>
          <p:cNvSpPr txBox="1"/>
          <p:nvPr/>
        </p:nvSpPr>
        <p:spPr>
          <a:xfrm>
            <a:off x="3232530" y="2990558"/>
            <a:ext cx="1144641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1400"/>
            </a:lvl1pPr>
          </a:lstStyle>
          <a:p>
            <a:pPr/>
            <a:r>
              <a:t>Stromquelle</a:t>
            </a:r>
          </a:p>
        </p:txBody>
      </p:sp>
      <p:sp>
        <p:nvSpPr>
          <p:cNvPr id="1244" name="Doppelpfeil"/>
          <p:cNvSpPr/>
          <p:nvPr/>
        </p:nvSpPr>
        <p:spPr>
          <a:xfrm>
            <a:off x="4386633" y="2131572"/>
            <a:ext cx="731947" cy="231190"/>
          </a:xfrm>
          <a:prstGeom prst="leftRightArrow">
            <a:avLst>
              <a:gd name="adj1" fmla="val 60234"/>
              <a:gd name="adj2" fmla="val 116575"/>
            </a:avLst>
          </a:prstGeom>
          <a:solidFill>
            <a:srgbClr val="FF2600"/>
          </a:solidFill>
          <a:ln w="254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45" name="Aufwärtswandler"/>
          <p:cNvSpPr txBox="1"/>
          <p:nvPr/>
        </p:nvSpPr>
        <p:spPr>
          <a:xfrm>
            <a:off x="4345477" y="2407075"/>
            <a:ext cx="814258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7" name="8_U1.PNG" descr="8_U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153" y="717976"/>
            <a:ext cx="4910159" cy="1772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8" name="8_U2.PNG" descr="8_U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56311" y="730676"/>
            <a:ext cx="4860361" cy="1772837"/>
          </a:xfrm>
          <a:prstGeom prst="rect">
            <a:avLst/>
          </a:prstGeom>
          <a:ln w="12700">
            <a:miter lim="400000"/>
          </a:ln>
        </p:spPr>
      </p:pic>
      <p:sp>
        <p:nvSpPr>
          <p:cNvPr id="1249" name="t [s]"/>
          <p:cNvSpPr txBox="1"/>
          <p:nvPr/>
        </p:nvSpPr>
        <p:spPr>
          <a:xfrm>
            <a:off x="4473022" y="2024354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250" name="Rechteck 75"/>
          <p:cNvSpPr txBox="1"/>
          <p:nvPr/>
        </p:nvSpPr>
        <p:spPr>
          <a:xfrm>
            <a:off x="535577" y="512446"/>
            <a:ext cx="691415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Netz 1</a:t>
            </a:r>
          </a:p>
        </p:txBody>
      </p:sp>
      <p:sp>
        <p:nvSpPr>
          <p:cNvPr id="1251" name="Linie"/>
          <p:cNvSpPr/>
          <p:nvPr/>
        </p:nvSpPr>
        <p:spPr>
          <a:xfrm>
            <a:off x="276903" y="154362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52" name="Linie"/>
          <p:cNvSpPr/>
          <p:nvPr/>
        </p:nvSpPr>
        <p:spPr>
          <a:xfrm>
            <a:off x="5323707" y="1540395"/>
            <a:ext cx="4480717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53" name="t [s]"/>
          <p:cNvSpPr txBox="1"/>
          <p:nvPr/>
        </p:nvSpPr>
        <p:spPr>
          <a:xfrm>
            <a:off x="9351498" y="1989671"/>
            <a:ext cx="53387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254" name="Rechteck 75"/>
          <p:cNvSpPr txBox="1"/>
          <p:nvPr/>
        </p:nvSpPr>
        <p:spPr>
          <a:xfrm>
            <a:off x="5373230" y="512446"/>
            <a:ext cx="2283777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Netz 2: umrichtergeführt</a:t>
            </a:r>
          </a:p>
        </p:txBody>
      </p:sp>
      <p:sp>
        <p:nvSpPr>
          <p:cNvPr id="1255" name="Rechteck 75"/>
          <p:cNvSpPr txBox="1"/>
          <p:nvPr/>
        </p:nvSpPr>
        <p:spPr>
          <a:xfrm>
            <a:off x="5953942" y="1386933"/>
            <a:ext cx="1334948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 (Last)</a:t>
            </a:r>
          </a:p>
        </p:txBody>
      </p:sp>
      <p:sp>
        <p:nvSpPr>
          <p:cNvPr id="1256" name="Rechteck 75"/>
          <p:cNvSpPr txBox="1"/>
          <p:nvPr/>
        </p:nvSpPr>
        <p:spPr>
          <a:xfrm>
            <a:off x="2959244" y="1383700"/>
            <a:ext cx="1831439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>
                <a:solidFill>
                  <a:schemeClr val="accent6">
                    <a:lumOff val="-8549"/>
                  </a:schemeClr>
                </a:solidFill>
              </a:defRPr>
            </a:lvl1pPr>
          </a:lstStyle>
          <a:p>
            <a:pPr/>
            <a:r>
              <a:t>Ströme (Umrichter)</a:t>
            </a:r>
          </a:p>
        </p:txBody>
      </p:sp>
      <p:sp>
        <p:nvSpPr>
          <p:cNvPr id="1257" name="Rechteck 75"/>
          <p:cNvSpPr txBox="1"/>
          <p:nvPr/>
        </p:nvSpPr>
        <p:spPr>
          <a:xfrm>
            <a:off x="5437546" y="1900858"/>
            <a:ext cx="1693359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>
                <a:solidFill>
                  <a:schemeClr val="accent6">
                    <a:lumOff val="-8549"/>
                  </a:schemeClr>
                </a:solidFill>
              </a:defRPr>
            </a:pPr>
            <a:r>
              <a:t>Spannungen u</a:t>
            </a:r>
            <a:r>
              <a:rPr baseline="-5999"/>
              <a:t>2</a:t>
            </a:r>
            <a:r>
              <a:t>(t)</a:t>
            </a:r>
          </a:p>
        </p:txBody>
      </p:sp>
      <p:sp>
        <p:nvSpPr>
          <p:cNvPr id="1258" name="Linie"/>
          <p:cNvSpPr/>
          <p:nvPr/>
        </p:nvSpPr>
        <p:spPr>
          <a:xfrm flipV="1">
            <a:off x="7560398" y="1998954"/>
            <a:ext cx="1" cy="288822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59" name="Linie"/>
          <p:cNvSpPr/>
          <p:nvPr/>
        </p:nvSpPr>
        <p:spPr>
          <a:xfrm flipV="1">
            <a:off x="2687265" y="808808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60" name="Linie"/>
          <p:cNvSpPr/>
          <p:nvPr/>
        </p:nvSpPr>
        <p:spPr>
          <a:xfrm flipV="1">
            <a:off x="7556158" y="846908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61" name="Linie"/>
          <p:cNvSpPr/>
          <p:nvPr/>
        </p:nvSpPr>
        <p:spPr>
          <a:xfrm>
            <a:off x="5298307" y="1227474"/>
            <a:ext cx="4531517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62" name="Linie"/>
          <p:cNvSpPr/>
          <p:nvPr/>
        </p:nvSpPr>
        <p:spPr>
          <a:xfrm>
            <a:off x="5311007" y="1862474"/>
            <a:ext cx="4490304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63" name="Linie"/>
          <p:cNvSpPr/>
          <p:nvPr/>
        </p:nvSpPr>
        <p:spPr>
          <a:xfrm>
            <a:off x="434207" y="1227474"/>
            <a:ext cx="4531517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64" name="Rechteck 75"/>
          <p:cNvSpPr txBox="1"/>
          <p:nvPr/>
        </p:nvSpPr>
        <p:spPr>
          <a:xfrm>
            <a:off x="535346" y="1900858"/>
            <a:ext cx="1693359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defRPr sz="1600"/>
            </a:pPr>
            <a:r>
              <a:t>Spannungen u</a:t>
            </a:r>
            <a:r>
              <a:rPr baseline="-5999"/>
              <a:t>1</a:t>
            </a:r>
            <a:r>
              <a:t>(t)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02299" y="709420"/>
            <a:ext cx="3849387" cy="15911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7" name="8_PQ.PNG" descr="8_PQ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576" y="666329"/>
            <a:ext cx="5044552" cy="1862759"/>
          </a:xfrm>
          <a:prstGeom prst="rect">
            <a:avLst/>
          </a:prstGeom>
          <a:ln w="12700">
            <a:miter lim="400000"/>
          </a:ln>
        </p:spPr>
      </p:pic>
      <p:sp>
        <p:nvSpPr>
          <p:cNvPr id="1268" name="t [s]"/>
          <p:cNvSpPr txBox="1"/>
          <p:nvPr/>
        </p:nvSpPr>
        <p:spPr>
          <a:xfrm>
            <a:off x="4473022" y="2024354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1269" name="Rechteck 75"/>
          <p:cNvSpPr txBox="1"/>
          <p:nvPr/>
        </p:nvSpPr>
        <p:spPr>
          <a:xfrm>
            <a:off x="764177" y="450715"/>
            <a:ext cx="1210726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Wirkleistung</a:t>
            </a:r>
          </a:p>
        </p:txBody>
      </p:sp>
      <p:sp>
        <p:nvSpPr>
          <p:cNvPr id="1270" name="Linie"/>
          <p:cNvSpPr/>
          <p:nvPr/>
        </p:nvSpPr>
        <p:spPr>
          <a:xfrm>
            <a:off x="276903" y="154362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71" name="Linie"/>
          <p:cNvSpPr/>
          <p:nvPr/>
        </p:nvSpPr>
        <p:spPr>
          <a:xfrm>
            <a:off x="2639332" y="551947"/>
            <a:ext cx="1" cy="288822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72" name="Linie"/>
          <p:cNvSpPr/>
          <p:nvPr/>
        </p:nvSpPr>
        <p:spPr>
          <a:xfrm flipV="1">
            <a:off x="2639332" y="770209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73" name="P2"/>
          <p:cNvSpPr txBox="1"/>
          <p:nvPr/>
        </p:nvSpPr>
        <p:spPr>
          <a:xfrm>
            <a:off x="428689" y="749512"/>
            <a:ext cx="469722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2</a:t>
            </a:r>
          </a:p>
        </p:txBody>
      </p:sp>
      <p:sp>
        <p:nvSpPr>
          <p:cNvPr id="1274" name="Istwert Ud1"/>
          <p:cNvSpPr txBox="1"/>
          <p:nvPr/>
        </p:nvSpPr>
        <p:spPr>
          <a:xfrm>
            <a:off x="5372239" y="2012069"/>
            <a:ext cx="141987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Istwert U</a:t>
            </a:r>
            <a:r>
              <a:rPr baseline="-5999"/>
              <a:t>d1</a:t>
            </a:r>
          </a:p>
        </p:txBody>
      </p:sp>
      <p:sp>
        <p:nvSpPr>
          <p:cNvPr id="1275" name="Stellgröße Iq"/>
          <p:cNvSpPr txBox="1"/>
          <p:nvPr/>
        </p:nvSpPr>
        <p:spPr>
          <a:xfrm>
            <a:off x="7927297" y="2278603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Stellgröße I</a:t>
            </a:r>
            <a:r>
              <a:rPr baseline="-5999"/>
              <a:t>q</a:t>
            </a:r>
          </a:p>
        </p:txBody>
      </p:sp>
      <p:sp>
        <p:nvSpPr>
          <p:cNvPr id="1276" name="Abgerundetes Rechteck 215"/>
          <p:cNvSpPr/>
          <p:nvPr/>
        </p:nvSpPr>
        <p:spPr>
          <a:xfrm>
            <a:off x="5483753" y="377650"/>
            <a:ext cx="4126603" cy="2254714"/>
          </a:xfrm>
          <a:prstGeom prst="roundRect">
            <a:avLst>
              <a:gd name="adj" fmla="val 6572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277" name="Stellgröße Id"/>
          <p:cNvSpPr txBox="1"/>
          <p:nvPr/>
        </p:nvSpPr>
        <p:spPr>
          <a:xfrm>
            <a:off x="7824257" y="525461"/>
            <a:ext cx="1937110" cy="341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Stellgröße I</a:t>
            </a:r>
            <a:r>
              <a:rPr baseline="-5999"/>
              <a:t>d</a:t>
            </a:r>
          </a:p>
        </p:txBody>
      </p:sp>
      <p:sp>
        <p:nvSpPr>
          <p:cNvPr id="1278" name="Rechteck 75"/>
          <p:cNvSpPr txBox="1"/>
          <p:nvPr/>
        </p:nvSpPr>
        <p:spPr>
          <a:xfrm>
            <a:off x="3702292" y="1071245"/>
            <a:ext cx="1256366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>
                <a:solidFill>
                  <a:schemeClr val="accent6"/>
                </a:solidFill>
              </a:defRPr>
            </a:lvl1pPr>
          </a:lstStyle>
          <a:p>
            <a:pPr/>
            <a:r>
              <a:t>Blindleistung</a:t>
            </a:r>
          </a:p>
        </p:txBody>
      </p:sp>
      <p:sp>
        <p:nvSpPr>
          <p:cNvPr id="1279" name="P1"/>
          <p:cNvSpPr txBox="1"/>
          <p:nvPr/>
        </p:nvSpPr>
        <p:spPr>
          <a:xfrm>
            <a:off x="953622" y="1071245"/>
            <a:ext cx="469723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1</a:t>
            </a:r>
          </a:p>
        </p:txBody>
      </p:sp>
      <p:sp>
        <p:nvSpPr>
          <p:cNvPr id="1280" name="Q2"/>
          <p:cNvSpPr txBox="1"/>
          <p:nvPr/>
        </p:nvSpPr>
        <p:spPr>
          <a:xfrm>
            <a:off x="3074295" y="1071245"/>
            <a:ext cx="469723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6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Q</a:t>
            </a:r>
            <a:r>
              <a:rPr baseline="-5999"/>
              <a:t>2</a:t>
            </a:r>
          </a:p>
        </p:txBody>
      </p:sp>
      <p:sp>
        <p:nvSpPr>
          <p:cNvPr id="1281" name="Q1=0"/>
          <p:cNvSpPr txBox="1"/>
          <p:nvPr/>
        </p:nvSpPr>
        <p:spPr>
          <a:xfrm>
            <a:off x="3057659" y="1578877"/>
            <a:ext cx="740061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Q</a:t>
            </a:r>
            <a:r>
              <a:rPr baseline="-5999"/>
              <a:t>1</a:t>
            </a:r>
            <a:r>
              <a:t>=0</a:t>
            </a:r>
          </a:p>
        </p:txBody>
      </p:sp>
      <p:sp>
        <p:nvSpPr>
          <p:cNvPr id="1282" name="Leistung P = P2"/>
          <p:cNvSpPr txBox="1"/>
          <p:nvPr/>
        </p:nvSpPr>
        <p:spPr>
          <a:xfrm>
            <a:off x="5391771" y="525461"/>
            <a:ext cx="1937110" cy="341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Leistung P = P</a:t>
            </a:r>
            <a:r>
              <a:rPr baseline="-5999"/>
              <a:t>2</a:t>
            </a:r>
          </a:p>
        </p:txBody>
      </p:sp>
      <p:sp>
        <p:nvSpPr>
          <p:cNvPr id="1283" name="Linie"/>
          <p:cNvSpPr/>
          <p:nvPr/>
        </p:nvSpPr>
        <p:spPr>
          <a:xfrm>
            <a:off x="5889628" y="834057"/>
            <a:ext cx="1" cy="31339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84" name="Linie"/>
          <p:cNvSpPr/>
          <p:nvPr/>
        </p:nvSpPr>
        <p:spPr>
          <a:xfrm>
            <a:off x="9318960" y="918724"/>
            <a:ext cx="1" cy="31339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21421" y="1181563"/>
            <a:ext cx="7176788" cy="36613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7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69329" y="4669918"/>
            <a:ext cx="5351685" cy="1661658"/>
          </a:xfrm>
          <a:prstGeom prst="rect">
            <a:avLst/>
          </a:prstGeom>
          <a:ln w="12700">
            <a:miter lim="400000"/>
          </a:ln>
        </p:spPr>
      </p:pic>
      <p:sp>
        <p:nvSpPr>
          <p:cNvPr id="1288" name="Pfeil"/>
          <p:cNvSpPr/>
          <p:nvPr/>
        </p:nvSpPr>
        <p:spPr>
          <a:xfrm>
            <a:off x="8327325" y="3529006"/>
            <a:ext cx="729949" cy="231189"/>
          </a:xfrm>
          <a:prstGeom prst="rightArrow">
            <a:avLst>
              <a:gd name="adj1" fmla="val 53720"/>
              <a:gd name="adj2" fmla="val 123910"/>
            </a:avLst>
          </a:prstGeom>
          <a:solidFill>
            <a:srgbClr val="FF2600"/>
          </a:solidFill>
          <a:ln w="254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89" name="Aufwärtswandler"/>
          <p:cNvSpPr txBox="1"/>
          <p:nvPr/>
        </p:nvSpPr>
        <p:spPr>
          <a:xfrm>
            <a:off x="8960207" y="3469270"/>
            <a:ext cx="814258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2</a:t>
            </a:r>
          </a:p>
        </p:txBody>
      </p:sp>
      <p:sp>
        <p:nvSpPr>
          <p:cNvPr id="1290" name="Laststrom Ixd"/>
          <p:cNvSpPr txBox="1"/>
          <p:nvPr/>
        </p:nvSpPr>
        <p:spPr>
          <a:xfrm>
            <a:off x="7798375" y="639696"/>
            <a:ext cx="2109582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Laststrom I</a:t>
            </a:r>
            <a:r>
              <a:rPr baseline="-5999"/>
              <a:t>xd</a:t>
            </a:r>
          </a:p>
        </p:txBody>
      </p:sp>
      <p:sp>
        <p:nvSpPr>
          <p:cNvPr id="1291" name="Linie"/>
          <p:cNvSpPr/>
          <p:nvPr/>
        </p:nvSpPr>
        <p:spPr>
          <a:xfrm>
            <a:off x="8537971" y="961429"/>
            <a:ext cx="1" cy="313392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292" name="Netz 2 = Umrichter 2"/>
          <p:cNvSpPr txBox="1"/>
          <p:nvPr/>
        </p:nvSpPr>
        <p:spPr>
          <a:xfrm>
            <a:off x="5823791" y="904623"/>
            <a:ext cx="2337394" cy="427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 = Umrichter 2</a:t>
            </a:r>
          </a:p>
        </p:txBody>
      </p:sp>
      <p:sp>
        <p:nvSpPr>
          <p:cNvPr id="1293" name="Netz 1"/>
          <p:cNvSpPr txBox="1"/>
          <p:nvPr/>
        </p:nvSpPr>
        <p:spPr>
          <a:xfrm>
            <a:off x="3665143" y="949123"/>
            <a:ext cx="1360222" cy="338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1</a:t>
            </a:r>
          </a:p>
        </p:txBody>
      </p:sp>
      <p:sp>
        <p:nvSpPr>
          <p:cNvPr id="1294" name="Rechteck"/>
          <p:cNvSpPr/>
          <p:nvPr/>
        </p:nvSpPr>
        <p:spPr>
          <a:xfrm>
            <a:off x="6045596" y="1292390"/>
            <a:ext cx="948432" cy="18623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95" name="Rechteck"/>
          <p:cNvSpPr/>
          <p:nvPr/>
        </p:nvSpPr>
        <p:spPr>
          <a:xfrm>
            <a:off x="2464196" y="841453"/>
            <a:ext cx="948432" cy="55334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96" name="Umrichter 1"/>
          <p:cNvSpPr txBox="1"/>
          <p:nvPr/>
        </p:nvSpPr>
        <p:spPr>
          <a:xfrm>
            <a:off x="2273137" y="949123"/>
            <a:ext cx="1507628" cy="338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Umrichter 1</a:t>
            </a:r>
          </a:p>
        </p:txBody>
      </p:sp>
      <p:sp>
        <p:nvSpPr>
          <p:cNvPr id="1297" name="Pfeil"/>
          <p:cNvSpPr/>
          <p:nvPr/>
        </p:nvSpPr>
        <p:spPr>
          <a:xfrm>
            <a:off x="1041758" y="2208205"/>
            <a:ext cx="729949" cy="231190"/>
          </a:xfrm>
          <a:prstGeom prst="rightArrow">
            <a:avLst>
              <a:gd name="adj1" fmla="val 53720"/>
              <a:gd name="adj2" fmla="val 123910"/>
            </a:avLst>
          </a:prstGeom>
          <a:solidFill>
            <a:srgbClr val="FF2600"/>
          </a:solidFill>
          <a:ln w="254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98" name="Aufwärtswandler"/>
          <p:cNvSpPr txBox="1"/>
          <p:nvPr/>
        </p:nvSpPr>
        <p:spPr>
          <a:xfrm>
            <a:off x="400049" y="2148470"/>
            <a:ext cx="755350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1</a:t>
            </a:r>
          </a:p>
        </p:txBody>
      </p:sp>
      <p:sp>
        <p:nvSpPr>
          <p:cNvPr id="1299" name="Strom I1d"/>
          <p:cNvSpPr txBox="1"/>
          <p:nvPr/>
        </p:nvSpPr>
        <p:spPr>
          <a:xfrm>
            <a:off x="799690" y="1499001"/>
            <a:ext cx="1251438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Strom I</a:t>
            </a:r>
            <a:r>
              <a:rPr baseline="-5999"/>
              <a:t>1d</a:t>
            </a:r>
          </a:p>
        </p:txBody>
      </p:sp>
      <p:sp>
        <p:nvSpPr>
          <p:cNvPr id="1300" name="Linie"/>
          <p:cNvSpPr/>
          <p:nvPr/>
        </p:nvSpPr>
        <p:spPr>
          <a:xfrm>
            <a:off x="2044037" y="1655696"/>
            <a:ext cx="272844" cy="1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01" name="Pfeil"/>
          <p:cNvSpPr/>
          <p:nvPr/>
        </p:nvSpPr>
        <p:spPr>
          <a:xfrm>
            <a:off x="7023458" y="5385152"/>
            <a:ext cx="729949" cy="231190"/>
          </a:xfrm>
          <a:prstGeom prst="rightArrow">
            <a:avLst>
              <a:gd name="adj1" fmla="val 53720"/>
              <a:gd name="adj2" fmla="val 123910"/>
            </a:avLst>
          </a:prstGeom>
          <a:solidFill>
            <a:srgbClr val="FF2600"/>
          </a:solidFill>
          <a:ln w="254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02" name="Aufwärtswandler"/>
          <p:cNvSpPr txBox="1"/>
          <p:nvPr/>
        </p:nvSpPr>
        <p:spPr>
          <a:xfrm>
            <a:off x="7787574" y="5325417"/>
            <a:ext cx="1129642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2dc </a:t>
            </a:r>
            <a:r>
              <a:t>= P</a:t>
            </a:r>
            <a:r>
              <a:rPr baseline="-5999"/>
              <a:t>2</a:t>
            </a:r>
          </a:p>
        </p:txBody>
      </p:sp>
      <p:sp>
        <p:nvSpPr>
          <p:cNvPr id="1303" name="Aufwärtswandler"/>
          <p:cNvSpPr txBox="1"/>
          <p:nvPr/>
        </p:nvSpPr>
        <p:spPr>
          <a:xfrm>
            <a:off x="7563208" y="5664084"/>
            <a:ext cx="1360222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=&gt; I</a:t>
            </a:r>
            <a:r>
              <a:rPr baseline="-5999"/>
              <a:t>2dc</a:t>
            </a:r>
          </a:p>
        </p:txBody>
      </p:sp>
      <p:sp>
        <p:nvSpPr>
          <p:cNvPr id="1304" name="Aufwärtswandler"/>
          <p:cNvSpPr txBox="1"/>
          <p:nvPr/>
        </p:nvSpPr>
        <p:spPr>
          <a:xfrm>
            <a:off x="430526" y="3591842"/>
            <a:ext cx="1168499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=&gt; I</a:t>
            </a:r>
            <a:r>
              <a:rPr baseline="-5999"/>
              <a:t>1d</a:t>
            </a:r>
          </a:p>
        </p:txBody>
      </p:sp>
      <p:sp>
        <p:nvSpPr>
          <p:cNvPr id="1305" name="Rechteck"/>
          <p:cNvSpPr/>
          <p:nvPr/>
        </p:nvSpPr>
        <p:spPr>
          <a:xfrm>
            <a:off x="1402245" y="4430902"/>
            <a:ext cx="2805377" cy="2565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06" name="Pfeil"/>
          <p:cNvSpPr/>
          <p:nvPr/>
        </p:nvSpPr>
        <p:spPr>
          <a:xfrm>
            <a:off x="1771829" y="4966842"/>
            <a:ext cx="729949" cy="231190"/>
          </a:xfrm>
          <a:prstGeom prst="rightArrow">
            <a:avLst>
              <a:gd name="adj1" fmla="val 53720"/>
              <a:gd name="adj2" fmla="val 123910"/>
            </a:avLst>
          </a:prstGeom>
          <a:solidFill>
            <a:srgbClr val="FF2600"/>
          </a:solidFill>
          <a:ln w="2540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07" name="Aufwärtswandler"/>
          <p:cNvSpPr txBox="1"/>
          <p:nvPr/>
        </p:nvSpPr>
        <p:spPr>
          <a:xfrm>
            <a:off x="595393" y="4907107"/>
            <a:ext cx="1129641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>
                <a:solidFill>
                  <a:schemeClr val="accent1">
                    <a:lumOff val="-7647"/>
                  </a:schemeClr>
                </a:solidFill>
              </a:rPr>
              <a:t>=&gt;</a:t>
            </a:r>
            <a:r>
              <a:t>  P</a:t>
            </a:r>
            <a:r>
              <a:rPr baseline="-5999"/>
              <a:t>1dc</a:t>
            </a:r>
          </a:p>
        </p:txBody>
      </p:sp>
      <p:sp>
        <p:nvSpPr>
          <p:cNvPr id="1308" name="Rechteck"/>
          <p:cNvSpPr/>
          <p:nvPr/>
        </p:nvSpPr>
        <p:spPr>
          <a:xfrm>
            <a:off x="1450185" y="4624492"/>
            <a:ext cx="1251439" cy="2565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09" name="Aufwärtswandler"/>
          <p:cNvSpPr txBox="1"/>
          <p:nvPr/>
        </p:nvSpPr>
        <p:spPr>
          <a:xfrm>
            <a:off x="421672" y="4505021"/>
            <a:ext cx="2007474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/>
              <a:t>1dc</a:t>
            </a:r>
            <a:r>
              <a:t>(U</a:t>
            </a:r>
            <a:r>
              <a:rPr baseline="-5999"/>
              <a:t>dc</a:t>
            </a:r>
            <a:r>
              <a:t>) = I</a:t>
            </a:r>
            <a:r>
              <a:rPr baseline="-5999"/>
              <a:t>2dc</a:t>
            </a:r>
          </a:p>
        </p:txBody>
      </p:sp>
      <p:sp>
        <p:nvSpPr>
          <p:cNvPr id="1310" name="DC-Zwischenkreis"/>
          <p:cNvSpPr txBox="1"/>
          <p:nvPr/>
        </p:nvSpPr>
        <p:spPr>
          <a:xfrm>
            <a:off x="2987457" y="6137023"/>
            <a:ext cx="2337395" cy="427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DC-Zwischenkreis</a:t>
            </a:r>
          </a:p>
        </p:txBody>
      </p:sp>
      <p:sp>
        <p:nvSpPr>
          <p:cNvPr id="1311" name="Aufwärtswandler"/>
          <p:cNvSpPr txBox="1"/>
          <p:nvPr/>
        </p:nvSpPr>
        <p:spPr>
          <a:xfrm>
            <a:off x="376998" y="2627863"/>
            <a:ext cx="1360222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1 </a:t>
            </a:r>
            <a:r>
              <a:t>= P</a:t>
            </a:r>
            <a:r>
              <a:rPr baseline="-5999"/>
              <a:t>dc</a:t>
            </a:r>
          </a:p>
        </p:txBody>
      </p:sp>
      <p:sp>
        <p:nvSpPr>
          <p:cNvPr id="1312" name="Aufwärtswandler"/>
          <p:cNvSpPr txBox="1"/>
          <p:nvPr/>
        </p:nvSpPr>
        <p:spPr>
          <a:xfrm>
            <a:off x="419331" y="3209819"/>
            <a:ext cx="1224756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8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P</a:t>
            </a:r>
            <a:r>
              <a:rPr baseline="-5999"/>
              <a:t>1 </a:t>
            </a:r>
            <a:r>
              <a:t>= P</a:t>
            </a:r>
            <a:r>
              <a:rPr baseline="-5999"/>
              <a:t>2</a:t>
            </a:r>
          </a:p>
        </p:txBody>
      </p:sp>
      <p:sp>
        <p:nvSpPr>
          <p:cNvPr id="1313" name="Aufwärtswandler"/>
          <p:cNvSpPr txBox="1"/>
          <p:nvPr/>
        </p:nvSpPr>
        <p:spPr>
          <a:xfrm>
            <a:off x="364298" y="2932112"/>
            <a:ext cx="1360222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oder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Rechteck"/>
          <p:cNvSpPr/>
          <p:nvPr/>
        </p:nvSpPr>
        <p:spPr>
          <a:xfrm>
            <a:off x="3049615" y="1499451"/>
            <a:ext cx="974541" cy="1528572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 sz="27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0" name="Linie"/>
          <p:cNvSpPr/>
          <p:nvPr/>
        </p:nvSpPr>
        <p:spPr>
          <a:xfrm flipV="1">
            <a:off x="1998643" y="2948895"/>
            <a:ext cx="3093760" cy="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71" name="Linie"/>
          <p:cNvSpPr/>
          <p:nvPr/>
        </p:nvSpPr>
        <p:spPr>
          <a:xfrm flipH="1">
            <a:off x="2006241" y="1625810"/>
            <a:ext cx="2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72" name="Linie"/>
          <p:cNvSpPr/>
          <p:nvPr/>
        </p:nvSpPr>
        <p:spPr>
          <a:xfrm flipV="1">
            <a:off x="4856372" y="1623743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73" name="Kreis"/>
          <p:cNvSpPr/>
          <p:nvPr/>
        </p:nvSpPr>
        <p:spPr>
          <a:xfrm rot="10800000">
            <a:off x="4641967" y="29111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74" name="Linie"/>
          <p:cNvSpPr/>
          <p:nvPr/>
        </p:nvSpPr>
        <p:spPr>
          <a:xfrm>
            <a:off x="5079999" y="1630199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75" name="i2"/>
          <p:cNvSpPr txBox="1"/>
          <p:nvPr/>
        </p:nvSpPr>
        <p:spPr>
          <a:xfrm>
            <a:off x="4764709" y="1305417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2</a:t>
            </a:r>
          </a:p>
        </p:txBody>
      </p:sp>
      <p:sp>
        <p:nvSpPr>
          <p:cNvPr id="476" name="u2"/>
          <p:cNvSpPr txBox="1"/>
          <p:nvPr/>
        </p:nvSpPr>
        <p:spPr>
          <a:xfrm>
            <a:off x="4322652" y="20576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477" name="u1"/>
          <p:cNvSpPr txBox="1"/>
          <p:nvPr/>
        </p:nvSpPr>
        <p:spPr>
          <a:xfrm>
            <a:off x="2151477" y="20576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478" name="Linie"/>
          <p:cNvSpPr/>
          <p:nvPr/>
        </p:nvSpPr>
        <p:spPr>
          <a:xfrm flipV="1">
            <a:off x="2004511" y="1623743"/>
            <a:ext cx="3082897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79" name="Kreis"/>
          <p:cNvSpPr/>
          <p:nvPr/>
        </p:nvSpPr>
        <p:spPr>
          <a:xfrm rot="10800000">
            <a:off x="4641967" y="15859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80" name="Kreis"/>
          <p:cNvSpPr/>
          <p:nvPr/>
        </p:nvSpPr>
        <p:spPr>
          <a:xfrm rot="10800000">
            <a:off x="2445129" y="29111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81" name="Kreis"/>
          <p:cNvSpPr/>
          <p:nvPr/>
        </p:nvSpPr>
        <p:spPr>
          <a:xfrm rot="10800000">
            <a:off x="2445129" y="15859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82" name="Linie"/>
          <p:cNvSpPr/>
          <p:nvPr/>
        </p:nvSpPr>
        <p:spPr>
          <a:xfrm flipH="1">
            <a:off x="2502670" y="1823439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83" name="Linie"/>
          <p:cNvSpPr/>
          <p:nvPr/>
        </p:nvSpPr>
        <p:spPr>
          <a:xfrm flipV="1">
            <a:off x="2154523" y="1623742"/>
            <a:ext cx="154672" cy="4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84" name="i1"/>
          <p:cNvSpPr txBox="1"/>
          <p:nvPr/>
        </p:nvSpPr>
        <p:spPr>
          <a:xfrm>
            <a:off x="1954758" y="1314768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1</a:t>
            </a:r>
          </a:p>
        </p:txBody>
      </p:sp>
      <p:sp>
        <p:nvSpPr>
          <p:cNvPr id="485" name="Aufwärtswandler"/>
          <p:cNvSpPr txBox="1"/>
          <p:nvPr/>
        </p:nvSpPr>
        <p:spPr>
          <a:xfrm>
            <a:off x="1536276" y="3066758"/>
            <a:ext cx="81425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1</a:t>
            </a:r>
          </a:p>
        </p:txBody>
      </p:sp>
      <p:sp>
        <p:nvSpPr>
          <p:cNvPr id="486" name="Linie"/>
          <p:cNvSpPr/>
          <p:nvPr/>
        </p:nvSpPr>
        <p:spPr>
          <a:xfrm>
            <a:off x="3481376" y="1623742"/>
            <a:ext cx="2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87" name="Linie"/>
          <p:cNvSpPr/>
          <p:nvPr/>
        </p:nvSpPr>
        <p:spPr>
          <a:xfrm>
            <a:off x="4688783" y="1809382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88" name="Kreis"/>
          <p:cNvSpPr/>
          <p:nvPr/>
        </p:nvSpPr>
        <p:spPr>
          <a:xfrm>
            <a:off x="1852884" y="2398764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89" name="Rechteck"/>
          <p:cNvSpPr/>
          <p:nvPr/>
        </p:nvSpPr>
        <p:spPr>
          <a:xfrm rot="16200000">
            <a:off x="4897038" y="1925192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90" name="Kreis"/>
          <p:cNvSpPr/>
          <p:nvPr/>
        </p:nvSpPr>
        <p:spPr>
          <a:xfrm>
            <a:off x="4927823" y="2410802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91" name="u02"/>
          <p:cNvSpPr txBox="1"/>
          <p:nvPr/>
        </p:nvSpPr>
        <p:spPr>
          <a:xfrm>
            <a:off x="5338663" y="2397168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02</a:t>
            </a:r>
          </a:p>
        </p:txBody>
      </p:sp>
      <p:sp>
        <p:nvSpPr>
          <p:cNvPr id="492" name="Linie"/>
          <p:cNvSpPr/>
          <p:nvPr/>
        </p:nvSpPr>
        <p:spPr>
          <a:xfrm>
            <a:off x="5338664" y="2340191"/>
            <a:ext cx="3" cy="58338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3" name="Rechteck"/>
          <p:cNvSpPr/>
          <p:nvPr/>
        </p:nvSpPr>
        <p:spPr>
          <a:xfrm rot="16200000">
            <a:off x="1798753" y="1922609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94" name="u01"/>
          <p:cNvSpPr txBox="1"/>
          <p:nvPr/>
        </p:nvSpPr>
        <p:spPr>
          <a:xfrm>
            <a:off x="1374380" y="2385129"/>
            <a:ext cx="393439" cy="301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495" name="Linie"/>
          <p:cNvSpPr/>
          <p:nvPr/>
        </p:nvSpPr>
        <p:spPr>
          <a:xfrm flipH="1">
            <a:off x="1730845" y="2349542"/>
            <a:ext cx="3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6" name="Aufwärtswandler"/>
          <p:cNvSpPr txBox="1"/>
          <p:nvPr/>
        </p:nvSpPr>
        <p:spPr>
          <a:xfrm>
            <a:off x="4534725" y="3061168"/>
            <a:ext cx="109055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sp>
        <p:nvSpPr>
          <p:cNvPr id="497" name="Kreis"/>
          <p:cNvSpPr/>
          <p:nvPr/>
        </p:nvSpPr>
        <p:spPr>
          <a:xfrm>
            <a:off x="3331030" y="2156398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498" name="Linie"/>
          <p:cNvSpPr/>
          <p:nvPr/>
        </p:nvSpPr>
        <p:spPr>
          <a:xfrm flipV="1">
            <a:off x="3481913" y="2155178"/>
            <a:ext cx="1" cy="31184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9" name="Aufwärtswandler"/>
          <p:cNvSpPr txBox="1"/>
          <p:nvPr/>
        </p:nvSpPr>
        <p:spPr>
          <a:xfrm>
            <a:off x="2742316" y="3070518"/>
            <a:ext cx="160641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Spannungsquelle</a:t>
            </a:r>
          </a:p>
        </p:txBody>
      </p:sp>
      <p:sp>
        <p:nvSpPr>
          <p:cNvPr id="500" name="Linie"/>
          <p:cNvSpPr/>
          <p:nvPr/>
        </p:nvSpPr>
        <p:spPr>
          <a:xfrm flipH="1" flipV="1">
            <a:off x="3481374" y="1796924"/>
            <a:ext cx="3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1" name="Linie"/>
          <p:cNvSpPr/>
          <p:nvPr/>
        </p:nvSpPr>
        <p:spPr>
          <a:xfrm>
            <a:off x="3070545" y="2310316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2" name="Rechteck 75"/>
          <p:cNvSpPr txBox="1"/>
          <p:nvPr/>
        </p:nvSpPr>
        <p:spPr>
          <a:xfrm>
            <a:off x="1533345" y="782478"/>
            <a:ext cx="2702678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 parallel einprägen</a:t>
            </a:r>
          </a:p>
        </p:txBody>
      </p:sp>
      <p:sp>
        <p:nvSpPr>
          <p:cNvPr id="503" name="R1"/>
          <p:cNvSpPr txBox="1"/>
          <p:nvPr/>
        </p:nvSpPr>
        <p:spPr>
          <a:xfrm>
            <a:off x="1374913" y="1585518"/>
            <a:ext cx="65320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504" name="R1"/>
          <p:cNvSpPr txBox="1"/>
          <p:nvPr/>
        </p:nvSpPr>
        <p:spPr>
          <a:xfrm>
            <a:off x="5028874" y="1585518"/>
            <a:ext cx="65319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2</a:t>
            </a:r>
          </a:p>
        </p:txBody>
      </p:sp>
      <p:sp>
        <p:nvSpPr>
          <p:cNvPr id="505" name="Abgerundetes Rechteck 215"/>
          <p:cNvSpPr/>
          <p:nvPr/>
        </p:nvSpPr>
        <p:spPr>
          <a:xfrm>
            <a:off x="1301024" y="701458"/>
            <a:ext cx="7557952" cy="2750109"/>
          </a:xfrm>
          <a:prstGeom prst="roundRect">
            <a:avLst>
              <a:gd name="adj" fmla="val 5388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06" name="Linie"/>
          <p:cNvSpPr/>
          <p:nvPr/>
        </p:nvSpPr>
        <p:spPr>
          <a:xfrm>
            <a:off x="6543920" y="2969390"/>
            <a:ext cx="53660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7" name="Linie"/>
          <p:cNvSpPr/>
          <p:nvPr/>
        </p:nvSpPr>
        <p:spPr>
          <a:xfrm flipV="1">
            <a:off x="6844493" y="1644238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8" name="Linie"/>
          <p:cNvSpPr/>
          <p:nvPr/>
        </p:nvSpPr>
        <p:spPr>
          <a:xfrm>
            <a:off x="7068120" y="1650695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09" name="i2"/>
          <p:cNvSpPr txBox="1"/>
          <p:nvPr/>
        </p:nvSpPr>
        <p:spPr>
          <a:xfrm>
            <a:off x="6752829" y="1325913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2</a:t>
            </a:r>
          </a:p>
        </p:txBody>
      </p:sp>
      <p:sp>
        <p:nvSpPr>
          <p:cNvPr id="510" name="Linie"/>
          <p:cNvSpPr/>
          <p:nvPr/>
        </p:nvSpPr>
        <p:spPr>
          <a:xfrm>
            <a:off x="6548915" y="1644238"/>
            <a:ext cx="52661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1" name="Rechteck"/>
          <p:cNvSpPr/>
          <p:nvPr/>
        </p:nvSpPr>
        <p:spPr>
          <a:xfrm rot="16200000">
            <a:off x="6885158" y="2212388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2" name="Aufwärtswandler"/>
          <p:cNvSpPr txBox="1"/>
          <p:nvPr/>
        </p:nvSpPr>
        <p:spPr>
          <a:xfrm>
            <a:off x="6493827" y="3066759"/>
            <a:ext cx="205935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 bzw. Einspeisung</a:t>
            </a:r>
          </a:p>
        </p:txBody>
      </p:sp>
      <p:sp>
        <p:nvSpPr>
          <p:cNvPr id="513" name="R1"/>
          <p:cNvSpPr txBox="1"/>
          <p:nvPr/>
        </p:nvSpPr>
        <p:spPr>
          <a:xfrm>
            <a:off x="7204810" y="2183361"/>
            <a:ext cx="862617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P, cosφ</a:t>
            </a:r>
          </a:p>
        </p:txBody>
      </p:sp>
      <p:sp>
        <p:nvSpPr>
          <p:cNvPr id="514" name="Kreis"/>
          <p:cNvSpPr/>
          <p:nvPr/>
        </p:nvSpPr>
        <p:spPr>
          <a:xfrm rot="10800000">
            <a:off x="6536954" y="160288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5" name="Kreis"/>
          <p:cNvSpPr/>
          <p:nvPr/>
        </p:nvSpPr>
        <p:spPr>
          <a:xfrm rot="10800000">
            <a:off x="6536954" y="293162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16" name="Linie"/>
          <p:cNvSpPr/>
          <p:nvPr/>
        </p:nvSpPr>
        <p:spPr>
          <a:xfrm>
            <a:off x="6616990" y="1823439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7" name="u2"/>
          <p:cNvSpPr txBox="1"/>
          <p:nvPr/>
        </p:nvSpPr>
        <p:spPr>
          <a:xfrm>
            <a:off x="6252182" y="2117551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518" name="Linie"/>
          <p:cNvSpPr/>
          <p:nvPr/>
        </p:nvSpPr>
        <p:spPr>
          <a:xfrm>
            <a:off x="3751440" y="1827194"/>
            <a:ext cx="3" cy="880596"/>
          </a:xfrm>
          <a:prstGeom prst="line">
            <a:avLst/>
          </a:prstGeom>
          <a:ln w="12700">
            <a:solidFill>
              <a:schemeClr val="accent5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9" name="u2"/>
          <p:cNvSpPr txBox="1"/>
          <p:nvPr/>
        </p:nvSpPr>
        <p:spPr>
          <a:xfrm>
            <a:off x="3723999" y="2160073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u="sng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 u="none"/>
            </a:pPr>
            <a:r>
              <a:rPr u="sng"/>
              <a:t>U</a:t>
            </a:r>
          </a:p>
        </p:txBody>
      </p:sp>
      <p:grpSp>
        <p:nvGrpSpPr>
          <p:cNvPr id="522" name="Gruppierung 218"/>
          <p:cNvGrpSpPr/>
          <p:nvPr/>
        </p:nvGrpSpPr>
        <p:grpSpPr>
          <a:xfrm>
            <a:off x="2725989" y="1503827"/>
            <a:ext cx="155984" cy="182011"/>
            <a:chOff x="0" y="0"/>
            <a:chExt cx="155982" cy="182009"/>
          </a:xfrm>
        </p:grpSpPr>
        <p:sp>
          <p:nvSpPr>
            <p:cNvPr id="520" name="Rechteck 188"/>
            <p:cNvSpPr/>
            <p:nvPr/>
          </p:nvSpPr>
          <p:spPr>
            <a:xfrm rot="5400000">
              <a:off x="54533" y="80559"/>
              <a:ext cx="73784" cy="12911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21" name="Gerader Verbinder 300"/>
            <p:cNvSpPr/>
            <p:nvPr/>
          </p:nvSpPr>
          <p:spPr>
            <a:xfrm flipV="1">
              <a:off x="-1" y="0"/>
              <a:ext cx="148022" cy="111164"/>
            </a:xfrm>
            <a:prstGeom prst="line">
              <a:avLst/>
            </a:prstGeom>
            <a:noFill/>
            <a:ln w="12700" cap="flat">
              <a:solidFill>
                <a:srgbClr val="004B93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523" name="Oval 223"/>
          <p:cNvSpPr/>
          <p:nvPr/>
        </p:nvSpPr>
        <p:spPr>
          <a:xfrm flipH="1">
            <a:off x="2704819" y="1589031"/>
            <a:ext cx="50803" cy="50803"/>
          </a:xfrm>
          <a:prstGeom prst="ellipse">
            <a:avLst/>
          </a:prstGeom>
          <a:solidFill>
            <a:srgbClr val="006AB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24" name="Oval 225"/>
          <p:cNvSpPr/>
          <p:nvPr/>
        </p:nvSpPr>
        <p:spPr>
          <a:xfrm flipH="1">
            <a:off x="2853881" y="1596088"/>
            <a:ext cx="50803" cy="50803"/>
          </a:xfrm>
          <a:prstGeom prst="ellipse">
            <a:avLst/>
          </a:prstGeom>
          <a:solidFill>
            <a:srgbClr val="006AB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525" name="Oval 227"/>
          <p:cNvSpPr/>
          <p:nvPr/>
        </p:nvSpPr>
        <p:spPr>
          <a:xfrm flipH="1">
            <a:off x="2848606" y="1487559"/>
            <a:ext cx="50803" cy="50803"/>
          </a:xfrm>
          <a:prstGeom prst="ellipse">
            <a:avLst/>
          </a:prstGeom>
          <a:solidFill>
            <a:srgbClr val="006AB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1016000">
              <a:defRPr sz="2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529" name="Nach rechts gekrümmter Pfeil 236"/>
          <p:cNvGrpSpPr/>
          <p:nvPr/>
        </p:nvGrpSpPr>
        <p:grpSpPr>
          <a:xfrm flipH="1" rot="8820000">
            <a:off x="2668283" y="1457826"/>
            <a:ext cx="197159" cy="331836"/>
            <a:chOff x="0" y="0"/>
            <a:chExt cx="197157" cy="331835"/>
          </a:xfrm>
        </p:grpSpPr>
        <p:sp>
          <p:nvSpPr>
            <p:cNvPr id="526" name="Form"/>
            <p:cNvSpPr/>
            <p:nvPr/>
          </p:nvSpPr>
          <p:spPr>
            <a:xfrm flipH="1" rot="20753146">
              <a:off x="35992" y="10572"/>
              <a:ext cx="125174" cy="31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" y="9316"/>
                  </a:moveTo>
                  <a:cubicBezTo>
                    <a:pt x="2" y="13565"/>
                    <a:pt x="6302" y="17275"/>
                    <a:pt x="15319" y="18337"/>
                  </a:cubicBezTo>
                  <a:lnTo>
                    <a:pt x="15319" y="17249"/>
                  </a:lnTo>
                  <a:lnTo>
                    <a:pt x="20425" y="19720"/>
                  </a:lnTo>
                  <a:lnTo>
                    <a:pt x="15319" y="21600"/>
                  </a:lnTo>
                  <a:lnTo>
                    <a:pt x="15319" y="20512"/>
                  </a:lnTo>
                  <a:cubicBezTo>
                    <a:pt x="6302" y="19450"/>
                    <a:pt x="2" y="15740"/>
                    <a:pt x="2" y="11492"/>
                  </a:cubicBezTo>
                  <a:close/>
                  <a:moveTo>
                    <a:pt x="20425" y="2175"/>
                  </a:moveTo>
                  <a:cubicBezTo>
                    <a:pt x="10068" y="2175"/>
                    <a:pt x="1351" y="5712"/>
                    <a:pt x="142" y="10404"/>
                  </a:cubicBezTo>
                  <a:cubicBezTo>
                    <a:pt x="-1175" y="5294"/>
                    <a:pt x="6839" y="664"/>
                    <a:pt x="18041" y="64"/>
                  </a:cubicBezTo>
                  <a:cubicBezTo>
                    <a:pt x="18832" y="21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27" name="Form"/>
            <p:cNvSpPr/>
            <p:nvPr/>
          </p:nvSpPr>
          <p:spPr>
            <a:xfrm flipH="1" rot="20753146">
              <a:off x="16357" y="13003"/>
              <a:ext cx="125173" cy="149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600" fill="norm" stroke="1" extrusionOk="0">
                  <a:moveTo>
                    <a:pt x="20425" y="4516"/>
                  </a:moveTo>
                  <a:cubicBezTo>
                    <a:pt x="10068" y="4516"/>
                    <a:pt x="1351" y="11858"/>
                    <a:pt x="142" y="21600"/>
                  </a:cubicBezTo>
                  <a:cubicBezTo>
                    <a:pt x="-1175" y="10991"/>
                    <a:pt x="6839" y="1379"/>
                    <a:pt x="18041" y="132"/>
                  </a:cubicBezTo>
                  <a:cubicBezTo>
                    <a:pt x="18832" y="44"/>
                    <a:pt x="19628" y="0"/>
                    <a:pt x="20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28" name="Linie"/>
            <p:cNvSpPr/>
            <p:nvPr/>
          </p:nvSpPr>
          <p:spPr>
            <a:xfrm flipH="1" rot="20753146">
              <a:off x="35993" y="10574"/>
              <a:ext cx="125164" cy="31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316"/>
                  </a:moveTo>
                  <a:cubicBezTo>
                    <a:pt x="0" y="13565"/>
                    <a:pt x="6663" y="17275"/>
                    <a:pt x="16200" y="18337"/>
                  </a:cubicBezTo>
                  <a:lnTo>
                    <a:pt x="16200" y="17249"/>
                  </a:lnTo>
                  <a:lnTo>
                    <a:pt x="21600" y="19720"/>
                  </a:lnTo>
                  <a:lnTo>
                    <a:pt x="16200" y="21600"/>
                  </a:lnTo>
                  <a:lnTo>
                    <a:pt x="16200" y="20512"/>
                  </a:lnTo>
                  <a:cubicBezTo>
                    <a:pt x="6663" y="19450"/>
                    <a:pt x="0" y="15740"/>
                    <a:pt x="0" y="11492"/>
                  </a:cubicBezTo>
                  <a:lnTo>
                    <a:pt x="0" y="9316"/>
                  </a:lnTo>
                  <a:cubicBezTo>
                    <a:pt x="0" y="4171"/>
                    <a:pt x="9671" y="0"/>
                    <a:pt x="21600" y="0"/>
                  </a:cubicBezTo>
                  <a:lnTo>
                    <a:pt x="21600" y="2175"/>
                  </a:lnTo>
                  <a:cubicBezTo>
                    <a:pt x="10646" y="2175"/>
                    <a:pt x="1427" y="5712"/>
                    <a:pt x="148" y="10404"/>
                  </a:cubicBezTo>
                </a:path>
              </a:pathLst>
            </a:custGeom>
            <a:noFill/>
            <a:ln w="12700" cap="flat">
              <a:solidFill>
                <a:srgbClr val="DC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1016000">
                <a:defRPr sz="20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  <p:sp>
        <p:nvSpPr>
          <p:cNvPr id="530" name="i1"/>
          <p:cNvSpPr txBox="1"/>
          <p:nvPr/>
        </p:nvSpPr>
        <p:spPr>
          <a:xfrm>
            <a:off x="3128882" y="1742131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 u="none"/>
            </a:pPr>
            <a:r>
              <a:rPr u="sng"/>
              <a:t>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05347" y="1209219"/>
            <a:ext cx="4511972" cy="1284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6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52165" y="1227593"/>
            <a:ext cx="4520264" cy="1314524"/>
          </a:xfrm>
          <a:prstGeom prst="rect">
            <a:avLst/>
          </a:prstGeom>
          <a:ln w="12700">
            <a:miter lim="400000"/>
          </a:ln>
        </p:spPr>
      </p:pic>
      <p:sp>
        <p:nvSpPr>
          <p:cNvPr id="1317" name="Sollwert UDC"/>
          <p:cNvSpPr txBox="1"/>
          <p:nvPr/>
        </p:nvSpPr>
        <p:spPr>
          <a:xfrm>
            <a:off x="2388436" y="1728159"/>
            <a:ext cx="1322811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Sollwert U</a:t>
            </a:r>
            <a:r>
              <a:rPr baseline="-5999"/>
              <a:t>DC</a:t>
            </a:r>
          </a:p>
        </p:txBody>
      </p:sp>
      <p:sp>
        <p:nvSpPr>
          <p:cNvPr id="1318" name="Istwert"/>
          <p:cNvSpPr txBox="1"/>
          <p:nvPr/>
        </p:nvSpPr>
        <p:spPr>
          <a:xfrm>
            <a:off x="2212622" y="2083017"/>
            <a:ext cx="1034778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Istwert</a:t>
            </a:r>
          </a:p>
        </p:txBody>
      </p:sp>
      <p:sp>
        <p:nvSpPr>
          <p:cNvPr id="1319" name="Stellgröße IDC1"/>
          <p:cNvSpPr txBox="1"/>
          <p:nvPr/>
        </p:nvSpPr>
        <p:spPr>
          <a:xfrm>
            <a:off x="6216349" y="887647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Stellgröße I</a:t>
            </a:r>
            <a:r>
              <a:rPr baseline="-5999"/>
              <a:t>DC1</a:t>
            </a:r>
          </a:p>
        </p:txBody>
      </p:sp>
      <p:sp>
        <p:nvSpPr>
          <p:cNvPr id="1320" name="Rechteck"/>
          <p:cNvSpPr/>
          <p:nvPr/>
        </p:nvSpPr>
        <p:spPr>
          <a:xfrm>
            <a:off x="4103858" y="1214531"/>
            <a:ext cx="1239483" cy="495160"/>
          </a:xfrm>
          <a:prstGeom prst="rect">
            <a:avLst/>
          </a:prstGeom>
          <a:solidFill>
            <a:schemeClr val="accent3">
              <a:lumOff val="25000"/>
              <a:alpha val="20639"/>
            </a:schemeClr>
          </a:solidFill>
          <a:ln w="12700">
            <a:solidFill>
              <a:srgbClr val="FF9300">
                <a:alpha val="20639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21" name="Vorsteuerung IDC1"/>
          <p:cNvSpPr txBox="1"/>
          <p:nvPr/>
        </p:nvSpPr>
        <p:spPr>
          <a:xfrm>
            <a:off x="3661530" y="873445"/>
            <a:ext cx="1937110" cy="341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Vorsteuerung I</a:t>
            </a:r>
            <a:r>
              <a:rPr baseline="-5999"/>
              <a:t>DC1</a:t>
            </a:r>
          </a:p>
        </p:txBody>
      </p:sp>
      <p:sp>
        <p:nvSpPr>
          <p:cNvPr id="1322" name="DC-Regler"/>
          <p:cNvSpPr txBox="1"/>
          <p:nvPr/>
        </p:nvSpPr>
        <p:spPr>
          <a:xfrm>
            <a:off x="5726706" y="2041742"/>
            <a:ext cx="2042494" cy="60244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DC-Regler</a:t>
            </a:r>
          </a:p>
        </p:txBody>
      </p:sp>
      <p:sp>
        <p:nvSpPr>
          <p:cNvPr id="1323" name="Linie"/>
          <p:cNvSpPr/>
          <p:nvPr/>
        </p:nvSpPr>
        <p:spPr>
          <a:xfrm>
            <a:off x="7214510" y="1232548"/>
            <a:ext cx="1" cy="382925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24" name="Abgerundetes Rechteck 215"/>
          <p:cNvSpPr/>
          <p:nvPr/>
        </p:nvSpPr>
        <p:spPr>
          <a:xfrm>
            <a:off x="2353945" y="663258"/>
            <a:ext cx="5490210" cy="2060151"/>
          </a:xfrm>
          <a:prstGeom prst="roundRect">
            <a:avLst>
              <a:gd name="adj" fmla="val 7193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0" name="Gruppieren"/>
          <p:cNvGrpSpPr/>
          <p:nvPr/>
        </p:nvGrpSpPr>
        <p:grpSpPr>
          <a:xfrm>
            <a:off x="1301024" y="701458"/>
            <a:ext cx="7557952" cy="2750109"/>
            <a:chOff x="0" y="0"/>
            <a:chExt cx="7557950" cy="2750107"/>
          </a:xfrm>
        </p:grpSpPr>
        <p:sp>
          <p:nvSpPr>
            <p:cNvPr id="532" name="Rechteck"/>
            <p:cNvSpPr/>
            <p:nvPr/>
          </p:nvSpPr>
          <p:spPr>
            <a:xfrm>
              <a:off x="1728148" y="545601"/>
              <a:ext cx="1164272" cy="867896"/>
            </a:xfrm>
            <a:prstGeom prst="rect">
              <a:avLst/>
            </a:prstGeom>
            <a:solidFill>
              <a:srgbClr val="FFFF00">
                <a:alpha val="19940"/>
              </a:srgbClr>
            </a:solidFill>
            <a:ln w="12700" cap="flat">
              <a:solidFill>
                <a:srgbClr val="F20045">
                  <a:alpha val="1994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27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33" name="Linie"/>
            <p:cNvSpPr/>
            <p:nvPr/>
          </p:nvSpPr>
          <p:spPr>
            <a:xfrm flipV="1">
              <a:off x="697618" y="2247436"/>
              <a:ext cx="3093760" cy="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4" name="Linie"/>
            <p:cNvSpPr/>
            <p:nvPr/>
          </p:nvSpPr>
          <p:spPr>
            <a:xfrm flipH="1">
              <a:off x="705216" y="924351"/>
              <a:ext cx="2" cy="132102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5" name="Kreis"/>
            <p:cNvSpPr/>
            <p:nvPr/>
          </p:nvSpPr>
          <p:spPr>
            <a:xfrm rot="10800000">
              <a:off x="3340942" y="220967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36" name="Linie"/>
            <p:cNvSpPr/>
            <p:nvPr/>
          </p:nvSpPr>
          <p:spPr>
            <a:xfrm>
              <a:off x="3778974" y="928741"/>
              <a:ext cx="2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37" name="u2"/>
            <p:cNvSpPr txBox="1"/>
            <p:nvPr/>
          </p:nvSpPr>
          <p:spPr>
            <a:xfrm>
              <a:off x="3021627" y="1356208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538" name="u1"/>
            <p:cNvSpPr txBox="1"/>
            <p:nvPr/>
          </p:nvSpPr>
          <p:spPr>
            <a:xfrm>
              <a:off x="850452" y="1356208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1</a:t>
              </a:r>
            </a:p>
          </p:txBody>
        </p:sp>
        <p:sp>
          <p:nvSpPr>
            <p:cNvPr id="539" name="Linie"/>
            <p:cNvSpPr/>
            <p:nvPr/>
          </p:nvSpPr>
          <p:spPr>
            <a:xfrm flipV="1">
              <a:off x="703486" y="922284"/>
              <a:ext cx="3082897" cy="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0" name="Kreis"/>
            <p:cNvSpPr/>
            <p:nvPr/>
          </p:nvSpPr>
          <p:spPr>
            <a:xfrm rot="10800000">
              <a:off x="3340942" y="884524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41" name="Kreis"/>
            <p:cNvSpPr/>
            <p:nvPr/>
          </p:nvSpPr>
          <p:spPr>
            <a:xfrm rot="10800000">
              <a:off x="1144104" y="2209675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42" name="Kreis"/>
            <p:cNvSpPr/>
            <p:nvPr/>
          </p:nvSpPr>
          <p:spPr>
            <a:xfrm rot="10800000">
              <a:off x="1144104" y="884524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43" name="Linie"/>
            <p:cNvSpPr/>
            <p:nvPr/>
          </p:nvSpPr>
          <p:spPr>
            <a:xfrm flipH="1">
              <a:off x="1201645" y="1121980"/>
              <a:ext cx="2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4" name="Linie"/>
            <p:cNvSpPr/>
            <p:nvPr/>
          </p:nvSpPr>
          <p:spPr>
            <a:xfrm flipV="1">
              <a:off x="1429991" y="921474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5" name="i1"/>
            <p:cNvSpPr txBox="1"/>
            <p:nvPr/>
          </p:nvSpPr>
          <p:spPr>
            <a:xfrm>
              <a:off x="1240602" y="624455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u="none"/>
              </a:pPr>
              <a:r>
                <a:rPr u="sng"/>
                <a:t>I</a:t>
              </a:r>
            </a:p>
          </p:txBody>
        </p:sp>
        <p:sp>
          <p:nvSpPr>
            <p:cNvPr id="546" name="Aufwärtswandler"/>
            <p:cNvSpPr txBox="1"/>
            <p:nvPr/>
          </p:nvSpPr>
          <p:spPr>
            <a:xfrm>
              <a:off x="235251" y="2365299"/>
              <a:ext cx="814258" cy="288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 1</a:t>
              </a:r>
            </a:p>
          </p:txBody>
        </p:sp>
        <p:sp>
          <p:nvSpPr>
            <p:cNvPr id="547" name="Linie"/>
            <p:cNvSpPr/>
            <p:nvPr/>
          </p:nvSpPr>
          <p:spPr>
            <a:xfrm>
              <a:off x="3387758" y="1107923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8" name="Kreis"/>
            <p:cNvSpPr/>
            <p:nvPr/>
          </p:nvSpPr>
          <p:spPr>
            <a:xfrm>
              <a:off x="551859" y="1697305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49" name="Rechteck"/>
            <p:cNvSpPr/>
            <p:nvPr/>
          </p:nvSpPr>
          <p:spPr>
            <a:xfrm rot="16200000">
              <a:off x="3596013" y="1223734"/>
              <a:ext cx="377979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50" name="Kreis"/>
            <p:cNvSpPr/>
            <p:nvPr/>
          </p:nvSpPr>
          <p:spPr>
            <a:xfrm>
              <a:off x="3626798" y="1709343"/>
              <a:ext cx="305231" cy="308537"/>
            </a:xfrm>
            <a:prstGeom prst="ellips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51" name="u02"/>
            <p:cNvSpPr txBox="1"/>
            <p:nvPr/>
          </p:nvSpPr>
          <p:spPr>
            <a:xfrm>
              <a:off x="4037638" y="1695709"/>
              <a:ext cx="393439" cy="3014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30428"/>
                <a:t>02</a:t>
              </a:r>
            </a:p>
          </p:txBody>
        </p:sp>
        <p:sp>
          <p:nvSpPr>
            <p:cNvPr id="552" name="Linie"/>
            <p:cNvSpPr/>
            <p:nvPr/>
          </p:nvSpPr>
          <p:spPr>
            <a:xfrm>
              <a:off x="4037639" y="1638733"/>
              <a:ext cx="3" cy="5833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3" name="Rechteck"/>
            <p:cNvSpPr/>
            <p:nvPr/>
          </p:nvSpPr>
          <p:spPr>
            <a:xfrm rot="16200000">
              <a:off x="497728" y="1221151"/>
              <a:ext cx="377980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54" name="u01"/>
            <p:cNvSpPr txBox="1"/>
            <p:nvPr/>
          </p:nvSpPr>
          <p:spPr>
            <a:xfrm>
              <a:off x="73355" y="1683671"/>
              <a:ext cx="393439" cy="3014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30428"/>
                <a:t>01</a:t>
              </a:r>
            </a:p>
          </p:txBody>
        </p:sp>
        <p:sp>
          <p:nvSpPr>
            <p:cNvPr id="555" name="Linie"/>
            <p:cNvSpPr/>
            <p:nvPr/>
          </p:nvSpPr>
          <p:spPr>
            <a:xfrm flipH="1">
              <a:off x="429820" y="1648083"/>
              <a:ext cx="3" cy="58338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6" name="Aufwärtswandler"/>
            <p:cNvSpPr txBox="1"/>
            <p:nvPr/>
          </p:nvSpPr>
          <p:spPr>
            <a:xfrm>
              <a:off x="3233700" y="2359710"/>
              <a:ext cx="1090550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 2</a:t>
              </a:r>
            </a:p>
          </p:txBody>
        </p:sp>
        <p:grpSp>
          <p:nvGrpSpPr>
            <p:cNvPr id="559" name="Gruppieren 70"/>
            <p:cNvGrpSpPr/>
            <p:nvPr/>
          </p:nvGrpSpPr>
          <p:grpSpPr>
            <a:xfrm>
              <a:off x="2159899" y="764061"/>
              <a:ext cx="311839" cy="308539"/>
              <a:chOff x="0" y="-1"/>
              <a:chExt cx="311837" cy="308537"/>
            </a:xfrm>
          </p:grpSpPr>
          <p:sp>
            <p:nvSpPr>
              <p:cNvPr id="557" name="Kreis"/>
              <p:cNvSpPr/>
              <p:nvPr/>
            </p:nvSpPr>
            <p:spPr>
              <a:xfrm>
                <a:off x="5036" y="-2"/>
                <a:ext cx="305231" cy="30853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36574" defTabSz="822960">
                  <a:spcBef>
                    <a:spcPts val="300"/>
                  </a:spcBef>
                  <a:defRPr sz="16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558" name="Linie"/>
              <p:cNvSpPr/>
              <p:nvPr/>
            </p:nvSpPr>
            <p:spPr>
              <a:xfrm flipH="1" flipV="1">
                <a:off x="-1" y="154265"/>
                <a:ext cx="311839" cy="86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60" name="Aufwärtswandler"/>
            <p:cNvSpPr txBox="1"/>
            <p:nvPr/>
          </p:nvSpPr>
          <p:spPr>
            <a:xfrm>
              <a:off x="1470298" y="2371792"/>
              <a:ext cx="1691042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Spannungsquelle</a:t>
              </a:r>
            </a:p>
          </p:txBody>
        </p:sp>
        <p:sp>
          <p:nvSpPr>
            <p:cNvPr id="561" name="Linie"/>
            <p:cNvSpPr/>
            <p:nvPr/>
          </p:nvSpPr>
          <p:spPr>
            <a:xfrm>
              <a:off x="2315818" y="624882"/>
              <a:ext cx="1" cy="136606"/>
            </a:xfrm>
            <a:prstGeom prst="line">
              <a:avLst/>
            </a:prstGeom>
            <a:noFill/>
            <a:ln w="12700" cap="flat">
              <a:solidFill>
                <a:srgbClr val="FC0107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2" name="Rechteck 75"/>
            <p:cNvSpPr txBox="1"/>
            <p:nvPr/>
          </p:nvSpPr>
          <p:spPr>
            <a:xfrm>
              <a:off x="232320" y="81019"/>
              <a:ext cx="2578258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Spannung seriell einprägen</a:t>
              </a:r>
            </a:p>
          </p:txBody>
        </p:sp>
        <p:sp>
          <p:nvSpPr>
            <p:cNvPr id="563" name="R1"/>
            <p:cNvSpPr txBox="1"/>
            <p:nvPr/>
          </p:nvSpPr>
          <p:spPr>
            <a:xfrm>
              <a:off x="73888" y="884060"/>
              <a:ext cx="653200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Z</a:t>
              </a:r>
              <a:r>
                <a:rPr baseline="-5998"/>
                <a:t>1</a:t>
              </a:r>
            </a:p>
          </p:txBody>
        </p:sp>
        <p:sp>
          <p:nvSpPr>
            <p:cNvPr id="564" name="R1"/>
            <p:cNvSpPr txBox="1"/>
            <p:nvPr/>
          </p:nvSpPr>
          <p:spPr>
            <a:xfrm>
              <a:off x="3727849" y="884060"/>
              <a:ext cx="65319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Z</a:t>
              </a:r>
              <a:r>
                <a:rPr baseline="-5998"/>
                <a:t>2</a:t>
              </a:r>
            </a:p>
          </p:txBody>
        </p:sp>
        <p:sp>
          <p:nvSpPr>
            <p:cNvPr id="565" name="Abgerundetes Rechteck 215"/>
            <p:cNvSpPr/>
            <p:nvPr/>
          </p:nvSpPr>
          <p:spPr>
            <a:xfrm>
              <a:off x="0" y="0"/>
              <a:ext cx="7557951" cy="2750108"/>
            </a:xfrm>
            <a:prstGeom prst="roundRect">
              <a:avLst>
                <a:gd name="adj" fmla="val 5388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566" name="Linie"/>
            <p:cNvSpPr/>
            <p:nvPr/>
          </p:nvSpPr>
          <p:spPr>
            <a:xfrm>
              <a:off x="5242895" y="2267932"/>
              <a:ext cx="53660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7" name="Linie"/>
            <p:cNvSpPr/>
            <p:nvPr/>
          </p:nvSpPr>
          <p:spPr>
            <a:xfrm flipV="1">
              <a:off x="5543468" y="942780"/>
              <a:ext cx="154672" cy="3"/>
            </a:xfrm>
            <a:prstGeom prst="line">
              <a:avLst/>
            </a:prstGeom>
            <a:noFill/>
            <a:ln w="25400" cap="flat">
              <a:solidFill>
                <a:srgbClr val="004B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8" name="Linie"/>
            <p:cNvSpPr/>
            <p:nvPr/>
          </p:nvSpPr>
          <p:spPr>
            <a:xfrm>
              <a:off x="5767095" y="949237"/>
              <a:ext cx="2" cy="131224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69" name="i2"/>
            <p:cNvSpPr txBox="1"/>
            <p:nvPr/>
          </p:nvSpPr>
          <p:spPr>
            <a:xfrm>
              <a:off x="5451804" y="624455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 u="sng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u="none"/>
              </a:pPr>
              <a:r>
                <a:rPr u="sng"/>
                <a:t>I</a:t>
              </a:r>
            </a:p>
          </p:txBody>
        </p:sp>
        <p:sp>
          <p:nvSpPr>
            <p:cNvPr id="570" name="Linie"/>
            <p:cNvSpPr/>
            <p:nvPr/>
          </p:nvSpPr>
          <p:spPr>
            <a:xfrm>
              <a:off x="5247890" y="942780"/>
              <a:ext cx="52661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71" name="Rechteck"/>
            <p:cNvSpPr/>
            <p:nvPr/>
          </p:nvSpPr>
          <p:spPr>
            <a:xfrm rot="16200000">
              <a:off x="5584133" y="1510930"/>
              <a:ext cx="377979" cy="20619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2" name="Aufwärtswandler"/>
            <p:cNvSpPr txBox="1"/>
            <p:nvPr/>
          </p:nvSpPr>
          <p:spPr>
            <a:xfrm>
              <a:off x="5192802" y="2365301"/>
              <a:ext cx="2059354" cy="28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 bzw. Einspeisung</a:t>
              </a:r>
            </a:p>
          </p:txBody>
        </p:sp>
        <p:sp>
          <p:nvSpPr>
            <p:cNvPr id="573" name="R1"/>
            <p:cNvSpPr txBox="1"/>
            <p:nvPr/>
          </p:nvSpPr>
          <p:spPr>
            <a:xfrm>
              <a:off x="5903785" y="1481903"/>
              <a:ext cx="862617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algn="ctr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P, cosφ</a:t>
              </a:r>
            </a:p>
          </p:txBody>
        </p:sp>
        <p:sp>
          <p:nvSpPr>
            <p:cNvPr id="574" name="Kreis"/>
            <p:cNvSpPr/>
            <p:nvPr/>
          </p:nvSpPr>
          <p:spPr>
            <a:xfrm rot="10800000">
              <a:off x="5235929" y="901422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5" name="Kreis"/>
            <p:cNvSpPr/>
            <p:nvPr/>
          </p:nvSpPr>
          <p:spPr>
            <a:xfrm rot="10800000">
              <a:off x="5235929" y="2230171"/>
              <a:ext cx="75049" cy="755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576" name="Linie"/>
            <p:cNvSpPr/>
            <p:nvPr/>
          </p:nvSpPr>
          <p:spPr>
            <a:xfrm>
              <a:off x="5315965" y="1121980"/>
              <a:ext cx="3" cy="8805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77" name="u2"/>
            <p:cNvSpPr txBox="1"/>
            <p:nvPr/>
          </p:nvSpPr>
          <p:spPr>
            <a:xfrm>
              <a:off x="4951157" y="1416093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marR="36574" indent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  <a:r>
                <a:rPr u="sng"/>
                <a:t>U</a:t>
              </a:r>
              <a:r>
                <a:rPr baseline="-5999"/>
                <a:t>2</a:t>
              </a:r>
            </a:p>
          </p:txBody>
        </p:sp>
        <p:sp>
          <p:nvSpPr>
            <p:cNvPr id="578" name="Linie"/>
            <p:cNvSpPr/>
            <p:nvPr/>
          </p:nvSpPr>
          <p:spPr>
            <a:xfrm flipH="1" flipV="1">
              <a:off x="1857286" y="1119662"/>
              <a:ext cx="880596" cy="1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79" name="u2"/>
            <p:cNvSpPr txBox="1"/>
            <p:nvPr/>
          </p:nvSpPr>
          <p:spPr>
            <a:xfrm>
              <a:off x="2157199" y="1125736"/>
              <a:ext cx="393439" cy="264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R="36574" indent="36574" defTabSz="822960">
                <a:spcBef>
                  <a:spcPts val="300"/>
                </a:spcBef>
                <a:defRPr u="sng">
                  <a:solidFill>
                    <a:schemeClr val="accent5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u="none"/>
              </a:pPr>
              <a:r>
                <a:rPr u="sng"/>
                <a:t>U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Rechteck"/>
          <p:cNvSpPr/>
          <p:nvPr/>
        </p:nvSpPr>
        <p:spPr>
          <a:xfrm>
            <a:off x="3029173" y="1247059"/>
            <a:ext cx="1164272" cy="753370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 sz="27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3" name="Linie"/>
          <p:cNvSpPr/>
          <p:nvPr/>
        </p:nvSpPr>
        <p:spPr>
          <a:xfrm flipV="1">
            <a:off x="1998643" y="2948895"/>
            <a:ext cx="3093760" cy="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4" name="Linie"/>
          <p:cNvSpPr/>
          <p:nvPr/>
        </p:nvSpPr>
        <p:spPr>
          <a:xfrm flipH="1">
            <a:off x="2006241" y="1625810"/>
            <a:ext cx="2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5" name="Kreis"/>
          <p:cNvSpPr/>
          <p:nvPr/>
        </p:nvSpPr>
        <p:spPr>
          <a:xfrm rot="10800000">
            <a:off x="4641967" y="29111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86" name="Linie"/>
          <p:cNvSpPr/>
          <p:nvPr/>
        </p:nvSpPr>
        <p:spPr>
          <a:xfrm>
            <a:off x="5079999" y="1630199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87" name="u2"/>
          <p:cNvSpPr txBox="1"/>
          <p:nvPr/>
        </p:nvSpPr>
        <p:spPr>
          <a:xfrm>
            <a:off x="4322652" y="20576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588" name="u1"/>
          <p:cNvSpPr txBox="1"/>
          <p:nvPr/>
        </p:nvSpPr>
        <p:spPr>
          <a:xfrm>
            <a:off x="2151477" y="205766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589" name="Linie"/>
          <p:cNvSpPr/>
          <p:nvPr/>
        </p:nvSpPr>
        <p:spPr>
          <a:xfrm flipV="1">
            <a:off x="2004511" y="1623743"/>
            <a:ext cx="3082897" cy="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0" name="Kreis"/>
          <p:cNvSpPr/>
          <p:nvPr/>
        </p:nvSpPr>
        <p:spPr>
          <a:xfrm rot="10800000">
            <a:off x="4641967" y="15859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1" name="Kreis"/>
          <p:cNvSpPr/>
          <p:nvPr/>
        </p:nvSpPr>
        <p:spPr>
          <a:xfrm rot="10800000">
            <a:off x="2445129" y="291113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2" name="Kreis"/>
          <p:cNvSpPr/>
          <p:nvPr/>
        </p:nvSpPr>
        <p:spPr>
          <a:xfrm rot="10800000">
            <a:off x="2445129" y="1585983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3" name="Linie"/>
          <p:cNvSpPr/>
          <p:nvPr/>
        </p:nvSpPr>
        <p:spPr>
          <a:xfrm flipH="1">
            <a:off x="2502670" y="1823439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4" name="Linie"/>
          <p:cNvSpPr/>
          <p:nvPr/>
        </p:nvSpPr>
        <p:spPr>
          <a:xfrm flipV="1">
            <a:off x="3899416" y="1623742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5" name="i1"/>
          <p:cNvSpPr txBox="1"/>
          <p:nvPr/>
        </p:nvSpPr>
        <p:spPr>
          <a:xfrm>
            <a:off x="3739750" y="1660347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u="sng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 u="none"/>
            </a:pPr>
            <a:r>
              <a:rPr u="sng"/>
              <a:t>I</a:t>
            </a:r>
          </a:p>
        </p:txBody>
      </p:sp>
      <p:sp>
        <p:nvSpPr>
          <p:cNvPr id="596" name="Aufwärtswandler"/>
          <p:cNvSpPr txBox="1"/>
          <p:nvPr/>
        </p:nvSpPr>
        <p:spPr>
          <a:xfrm>
            <a:off x="1536276" y="3066758"/>
            <a:ext cx="814258" cy="28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1</a:t>
            </a:r>
          </a:p>
        </p:txBody>
      </p:sp>
      <p:sp>
        <p:nvSpPr>
          <p:cNvPr id="597" name="Linie"/>
          <p:cNvSpPr/>
          <p:nvPr/>
        </p:nvSpPr>
        <p:spPr>
          <a:xfrm>
            <a:off x="4688783" y="1809382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98" name="Kreis"/>
          <p:cNvSpPr/>
          <p:nvPr/>
        </p:nvSpPr>
        <p:spPr>
          <a:xfrm>
            <a:off x="1852884" y="2398764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599" name="Rechteck"/>
          <p:cNvSpPr/>
          <p:nvPr/>
        </p:nvSpPr>
        <p:spPr>
          <a:xfrm rot="16200000">
            <a:off x="4897038" y="1925192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00" name="Kreis"/>
          <p:cNvSpPr/>
          <p:nvPr/>
        </p:nvSpPr>
        <p:spPr>
          <a:xfrm>
            <a:off x="4927823" y="2410802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01" name="u02"/>
          <p:cNvSpPr txBox="1"/>
          <p:nvPr/>
        </p:nvSpPr>
        <p:spPr>
          <a:xfrm>
            <a:off x="5338663" y="2397168"/>
            <a:ext cx="393439" cy="30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02</a:t>
            </a:r>
          </a:p>
        </p:txBody>
      </p:sp>
      <p:sp>
        <p:nvSpPr>
          <p:cNvPr id="602" name="Linie"/>
          <p:cNvSpPr/>
          <p:nvPr/>
        </p:nvSpPr>
        <p:spPr>
          <a:xfrm>
            <a:off x="5338664" y="2340191"/>
            <a:ext cx="3" cy="58338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03" name="Rechteck"/>
          <p:cNvSpPr/>
          <p:nvPr/>
        </p:nvSpPr>
        <p:spPr>
          <a:xfrm rot="16200000">
            <a:off x="1798753" y="1922609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04" name="u01"/>
          <p:cNvSpPr txBox="1"/>
          <p:nvPr/>
        </p:nvSpPr>
        <p:spPr>
          <a:xfrm>
            <a:off x="1374380" y="2385129"/>
            <a:ext cx="393439" cy="301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605" name="Linie"/>
          <p:cNvSpPr/>
          <p:nvPr/>
        </p:nvSpPr>
        <p:spPr>
          <a:xfrm flipH="1">
            <a:off x="1730845" y="2349542"/>
            <a:ext cx="3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06" name="Aufwärtswandler"/>
          <p:cNvSpPr txBox="1"/>
          <p:nvPr/>
        </p:nvSpPr>
        <p:spPr>
          <a:xfrm>
            <a:off x="4534725" y="3061168"/>
            <a:ext cx="1090550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 2</a:t>
            </a:r>
          </a:p>
        </p:txBody>
      </p:sp>
      <p:sp>
        <p:nvSpPr>
          <p:cNvPr id="607" name="Kreis"/>
          <p:cNvSpPr/>
          <p:nvPr/>
        </p:nvSpPr>
        <p:spPr>
          <a:xfrm>
            <a:off x="3465960" y="1465519"/>
            <a:ext cx="305231" cy="30853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08" name="Linie"/>
          <p:cNvSpPr/>
          <p:nvPr/>
        </p:nvSpPr>
        <p:spPr>
          <a:xfrm flipV="1">
            <a:off x="3616843" y="1464299"/>
            <a:ext cx="1" cy="31184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09" name="Aufwärtswandler"/>
          <p:cNvSpPr txBox="1"/>
          <p:nvPr/>
        </p:nvSpPr>
        <p:spPr>
          <a:xfrm>
            <a:off x="2771322" y="3073250"/>
            <a:ext cx="169104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Stromquelle</a:t>
            </a:r>
          </a:p>
        </p:txBody>
      </p:sp>
      <p:sp>
        <p:nvSpPr>
          <p:cNvPr id="610" name="Linie"/>
          <p:cNvSpPr/>
          <p:nvPr/>
        </p:nvSpPr>
        <p:spPr>
          <a:xfrm>
            <a:off x="3616843" y="1326340"/>
            <a:ext cx="1" cy="136606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11" name="Rechteck 75"/>
          <p:cNvSpPr txBox="1"/>
          <p:nvPr/>
        </p:nvSpPr>
        <p:spPr>
          <a:xfrm>
            <a:off x="1533345" y="782478"/>
            <a:ext cx="2193587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Strom seriell einprägen</a:t>
            </a:r>
          </a:p>
        </p:txBody>
      </p:sp>
      <p:sp>
        <p:nvSpPr>
          <p:cNvPr id="612" name="R1"/>
          <p:cNvSpPr txBox="1"/>
          <p:nvPr/>
        </p:nvSpPr>
        <p:spPr>
          <a:xfrm>
            <a:off x="1374913" y="1585518"/>
            <a:ext cx="65320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613" name="R1"/>
          <p:cNvSpPr txBox="1"/>
          <p:nvPr/>
        </p:nvSpPr>
        <p:spPr>
          <a:xfrm>
            <a:off x="5028874" y="1585518"/>
            <a:ext cx="65319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2</a:t>
            </a:r>
          </a:p>
        </p:txBody>
      </p:sp>
      <p:sp>
        <p:nvSpPr>
          <p:cNvPr id="614" name="Abgerundetes Rechteck 215"/>
          <p:cNvSpPr/>
          <p:nvPr/>
        </p:nvSpPr>
        <p:spPr>
          <a:xfrm>
            <a:off x="1301024" y="701458"/>
            <a:ext cx="7557952" cy="2750109"/>
          </a:xfrm>
          <a:prstGeom prst="roundRect">
            <a:avLst>
              <a:gd name="adj" fmla="val 5388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15" name="Linie"/>
          <p:cNvSpPr/>
          <p:nvPr/>
        </p:nvSpPr>
        <p:spPr>
          <a:xfrm>
            <a:off x="6543920" y="2969390"/>
            <a:ext cx="53660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16" name="Linie"/>
          <p:cNvSpPr/>
          <p:nvPr/>
        </p:nvSpPr>
        <p:spPr>
          <a:xfrm flipV="1">
            <a:off x="6844493" y="1631538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17" name="Linie"/>
          <p:cNvSpPr/>
          <p:nvPr/>
        </p:nvSpPr>
        <p:spPr>
          <a:xfrm>
            <a:off x="7068120" y="1650695"/>
            <a:ext cx="2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18" name="i2"/>
          <p:cNvSpPr txBox="1"/>
          <p:nvPr/>
        </p:nvSpPr>
        <p:spPr>
          <a:xfrm>
            <a:off x="6752829" y="1325913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 u="none"/>
            </a:pPr>
            <a:r>
              <a:rPr u="sng"/>
              <a:t>I</a:t>
            </a:r>
          </a:p>
        </p:txBody>
      </p:sp>
      <p:sp>
        <p:nvSpPr>
          <p:cNvPr id="619" name="Linie"/>
          <p:cNvSpPr/>
          <p:nvPr/>
        </p:nvSpPr>
        <p:spPr>
          <a:xfrm>
            <a:off x="6548915" y="1644238"/>
            <a:ext cx="52661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0" name="Rechteck"/>
          <p:cNvSpPr/>
          <p:nvPr/>
        </p:nvSpPr>
        <p:spPr>
          <a:xfrm rot="16200000">
            <a:off x="6885158" y="2212388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21" name="Aufwärtswandler"/>
          <p:cNvSpPr txBox="1"/>
          <p:nvPr/>
        </p:nvSpPr>
        <p:spPr>
          <a:xfrm>
            <a:off x="6493827" y="3066759"/>
            <a:ext cx="2059353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 bzw. Einspeisung</a:t>
            </a:r>
          </a:p>
        </p:txBody>
      </p:sp>
      <p:sp>
        <p:nvSpPr>
          <p:cNvPr id="622" name="R1"/>
          <p:cNvSpPr txBox="1"/>
          <p:nvPr/>
        </p:nvSpPr>
        <p:spPr>
          <a:xfrm>
            <a:off x="7204810" y="2183361"/>
            <a:ext cx="862617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P, cosφ</a:t>
            </a:r>
          </a:p>
        </p:txBody>
      </p:sp>
      <p:sp>
        <p:nvSpPr>
          <p:cNvPr id="623" name="Kreis"/>
          <p:cNvSpPr/>
          <p:nvPr/>
        </p:nvSpPr>
        <p:spPr>
          <a:xfrm rot="10800000">
            <a:off x="6536954" y="160288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24" name="Kreis"/>
          <p:cNvSpPr/>
          <p:nvPr/>
        </p:nvSpPr>
        <p:spPr>
          <a:xfrm rot="10800000">
            <a:off x="6536954" y="293162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25" name="Linie"/>
          <p:cNvSpPr/>
          <p:nvPr/>
        </p:nvSpPr>
        <p:spPr>
          <a:xfrm>
            <a:off x="6616990" y="1823439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6" name="u2"/>
          <p:cNvSpPr txBox="1"/>
          <p:nvPr/>
        </p:nvSpPr>
        <p:spPr>
          <a:xfrm>
            <a:off x="6252182" y="2117551"/>
            <a:ext cx="393439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627" name="Linie"/>
          <p:cNvSpPr/>
          <p:nvPr/>
        </p:nvSpPr>
        <p:spPr>
          <a:xfrm flipH="1">
            <a:off x="3140774" y="2076512"/>
            <a:ext cx="8805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28" name="u2"/>
          <p:cNvSpPr txBox="1"/>
          <p:nvPr/>
        </p:nvSpPr>
        <p:spPr>
          <a:xfrm>
            <a:off x="3456435" y="2069030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 u="sng"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 u="none"/>
            </a:pPr>
            <a:r>
              <a:rPr u="sng"/>
              <a:t>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Rechteck"/>
          <p:cNvSpPr/>
          <p:nvPr/>
        </p:nvSpPr>
        <p:spPr>
          <a:xfrm>
            <a:off x="2280839" y="1529448"/>
            <a:ext cx="902287" cy="1528572"/>
          </a:xfrm>
          <a:prstGeom prst="rect">
            <a:avLst/>
          </a:prstGeom>
          <a:solidFill>
            <a:srgbClr val="FFFF00">
              <a:alpha val="19940"/>
            </a:srgbClr>
          </a:solidFill>
          <a:ln w="12700">
            <a:solidFill>
              <a:srgbClr val="F20045">
                <a:alpha val="1994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914400">
              <a:defRPr sz="27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1" name="Linie"/>
          <p:cNvSpPr/>
          <p:nvPr/>
        </p:nvSpPr>
        <p:spPr>
          <a:xfrm>
            <a:off x="1443791" y="2931961"/>
            <a:ext cx="261981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2" name="Linie"/>
          <p:cNvSpPr/>
          <p:nvPr/>
        </p:nvSpPr>
        <p:spPr>
          <a:xfrm flipH="1">
            <a:off x="1447346" y="1608876"/>
            <a:ext cx="2" cy="13210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3" name="Linie"/>
          <p:cNvSpPr/>
          <p:nvPr/>
        </p:nvSpPr>
        <p:spPr>
          <a:xfrm flipV="1">
            <a:off x="3840277" y="1606809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4" name="Kreis"/>
          <p:cNvSpPr/>
          <p:nvPr/>
        </p:nvSpPr>
        <p:spPr>
          <a:xfrm rot="10800000">
            <a:off x="3613172" y="289420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35" name="i2"/>
          <p:cNvSpPr txBox="1"/>
          <p:nvPr/>
        </p:nvSpPr>
        <p:spPr>
          <a:xfrm>
            <a:off x="3748614" y="1288484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2</a:t>
            </a:r>
          </a:p>
        </p:txBody>
      </p:sp>
      <p:sp>
        <p:nvSpPr>
          <p:cNvPr id="636" name="u2"/>
          <p:cNvSpPr txBox="1"/>
          <p:nvPr/>
        </p:nvSpPr>
        <p:spPr>
          <a:xfrm>
            <a:off x="3293857" y="2040733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2</a:t>
            </a:r>
          </a:p>
        </p:txBody>
      </p:sp>
      <p:sp>
        <p:nvSpPr>
          <p:cNvPr id="637" name="u1"/>
          <p:cNvSpPr txBox="1"/>
          <p:nvPr/>
        </p:nvSpPr>
        <p:spPr>
          <a:xfrm>
            <a:off x="1592582" y="2040733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5999"/>
              <a:t>1</a:t>
            </a:r>
          </a:p>
        </p:txBody>
      </p:sp>
      <p:sp>
        <p:nvSpPr>
          <p:cNvPr id="638" name="Linie"/>
          <p:cNvSpPr/>
          <p:nvPr/>
        </p:nvSpPr>
        <p:spPr>
          <a:xfrm>
            <a:off x="1448786" y="1606809"/>
            <a:ext cx="260982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39" name="Kreis"/>
          <p:cNvSpPr/>
          <p:nvPr/>
        </p:nvSpPr>
        <p:spPr>
          <a:xfrm rot="10800000">
            <a:off x="3613172" y="156904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40" name="Kreis"/>
          <p:cNvSpPr/>
          <p:nvPr/>
        </p:nvSpPr>
        <p:spPr>
          <a:xfrm rot="10800000">
            <a:off x="1886234" y="2894200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41" name="Kreis"/>
          <p:cNvSpPr/>
          <p:nvPr/>
        </p:nvSpPr>
        <p:spPr>
          <a:xfrm rot="10800000">
            <a:off x="1886234" y="1569049"/>
            <a:ext cx="75049" cy="7552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42" name="Linie"/>
          <p:cNvSpPr/>
          <p:nvPr/>
        </p:nvSpPr>
        <p:spPr>
          <a:xfrm flipH="1">
            <a:off x="1943775" y="1806505"/>
            <a:ext cx="2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3" name="Linie"/>
          <p:cNvSpPr/>
          <p:nvPr/>
        </p:nvSpPr>
        <p:spPr>
          <a:xfrm flipV="1">
            <a:off x="1595628" y="1606809"/>
            <a:ext cx="154672" cy="3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4" name="i1"/>
          <p:cNvSpPr txBox="1"/>
          <p:nvPr/>
        </p:nvSpPr>
        <p:spPr>
          <a:xfrm>
            <a:off x="1395863" y="1297834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I</a:t>
            </a:r>
            <a:r>
              <a:rPr baseline="-5998"/>
              <a:t>1</a:t>
            </a:r>
          </a:p>
        </p:txBody>
      </p:sp>
      <p:sp>
        <p:nvSpPr>
          <p:cNvPr id="645" name="Aufwärtswandler"/>
          <p:cNvSpPr txBox="1"/>
          <p:nvPr/>
        </p:nvSpPr>
        <p:spPr>
          <a:xfrm>
            <a:off x="1012978" y="3001798"/>
            <a:ext cx="814258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646" name="Linie"/>
          <p:cNvSpPr/>
          <p:nvPr/>
        </p:nvSpPr>
        <p:spPr>
          <a:xfrm>
            <a:off x="2731981" y="1606809"/>
            <a:ext cx="2" cy="13281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7" name="Linie"/>
          <p:cNvSpPr/>
          <p:nvPr/>
        </p:nvSpPr>
        <p:spPr>
          <a:xfrm>
            <a:off x="3659988" y="1792448"/>
            <a:ext cx="3" cy="88059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48" name="Kreis"/>
          <p:cNvSpPr/>
          <p:nvPr/>
        </p:nvSpPr>
        <p:spPr>
          <a:xfrm>
            <a:off x="1293989" y="2381830"/>
            <a:ext cx="305231" cy="308537"/>
          </a:xfrm>
          <a:prstGeom prst="ellips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49" name="Rechteck"/>
          <p:cNvSpPr/>
          <p:nvPr/>
        </p:nvSpPr>
        <p:spPr>
          <a:xfrm rot="16200000">
            <a:off x="1239858" y="1905676"/>
            <a:ext cx="377980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50" name="u01"/>
          <p:cNvSpPr txBox="1"/>
          <p:nvPr/>
        </p:nvSpPr>
        <p:spPr>
          <a:xfrm>
            <a:off x="815485" y="2368196"/>
            <a:ext cx="393439" cy="301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U</a:t>
            </a:r>
            <a:r>
              <a:rPr baseline="-30428"/>
              <a:t>01</a:t>
            </a:r>
          </a:p>
        </p:txBody>
      </p:sp>
      <p:sp>
        <p:nvSpPr>
          <p:cNvPr id="651" name="Linie"/>
          <p:cNvSpPr/>
          <p:nvPr/>
        </p:nvSpPr>
        <p:spPr>
          <a:xfrm flipH="1">
            <a:off x="1171950" y="2332608"/>
            <a:ext cx="3" cy="5833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54" name="Gruppieren 70"/>
          <p:cNvGrpSpPr/>
          <p:nvPr/>
        </p:nvGrpSpPr>
        <p:grpSpPr>
          <a:xfrm>
            <a:off x="2576599" y="2139464"/>
            <a:ext cx="311839" cy="308539"/>
            <a:chOff x="0" y="-1"/>
            <a:chExt cx="311837" cy="308537"/>
          </a:xfrm>
        </p:grpSpPr>
        <p:sp>
          <p:nvSpPr>
            <p:cNvPr id="652" name="Kreis"/>
            <p:cNvSpPr/>
            <p:nvPr/>
          </p:nvSpPr>
          <p:spPr>
            <a:xfrm>
              <a:off x="5036" y="-2"/>
              <a:ext cx="305231" cy="30853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53" name="Linie"/>
            <p:cNvSpPr/>
            <p:nvPr/>
          </p:nvSpPr>
          <p:spPr>
            <a:xfrm flipH="1" flipV="1">
              <a:off x="-1" y="154265"/>
              <a:ext cx="311839" cy="86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655" name="Linie"/>
          <p:cNvSpPr/>
          <p:nvPr/>
        </p:nvSpPr>
        <p:spPr>
          <a:xfrm flipH="1" flipV="1">
            <a:off x="2731979" y="1779990"/>
            <a:ext cx="3" cy="154672"/>
          </a:xfrm>
          <a:prstGeom prst="line">
            <a:avLst/>
          </a:prstGeom>
          <a:ln w="25400">
            <a:solidFill>
              <a:srgbClr val="004B93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6" name="i2"/>
          <p:cNvSpPr txBox="1"/>
          <p:nvPr/>
        </p:nvSpPr>
        <p:spPr>
          <a:xfrm>
            <a:off x="2753482" y="1701264"/>
            <a:ext cx="393439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 u="sng"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657" name="Linie"/>
          <p:cNvSpPr/>
          <p:nvPr/>
        </p:nvSpPr>
        <p:spPr>
          <a:xfrm>
            <a:off x="2321150" y="2293382"/>
            <a:ext cx="245782" cy="452"/>
          </a:xfrm>
          <a:prstGeom prst="line">
            <a:avLst/>
          </a:prstGeom>
          <a:ln w="12700">
            <a:solidFill>
              <a:srgbClr val="FC0107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58" name="Rechteck 75"/>
          <p:cNvSpPr txBox="1"/>
          <p:nvPr/>
        </p:nvSpPr>
        <p:spPr>
          <a:xfrm>
            <a:off x="2260664" y="1052698"/>
            <a:ext cx="942636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800"/>
            </a:lvl1pPr>
          </a:lstStyle>
          <a:p>
            <a:pPr/>
            <a:r>
              <a:t>Statcom</a:t>
            </a:r>
          </a:p>
        </p:txBody>
      </p:sp>
      <p:sp>
        <p:nvSpPr>
          <p:cNvPr id="659" name="R1"/>
          <p:cNvSpPr txBox="1"/>
          <p:nvPr/>
        </p:nvSpPr>
        <p:spPr>
          <a:xfrm>
            <a:off x="816018" y="1568585"/>
            <a:ext cx="6532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R="36574" indent="36574" algn="ctr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pPr>
            <a:r>
              <a:rPr u="sng"/>
              <a:t>Z</a:t>
            </a:r>
            <a:r>
              <a:rPr baseline="-5998"/>
              <a:t>1</a:t>
            </a:r>
          </a:p>
        </p:txBody>
      </p:sp>
      <p:sp>
        <p:nvSpPr>
          <p:cNvPr id="660" name="Abgerundetes Rechteck 215"/>
          <p:cNvSpPr/>
          <p:nvPr/>
        </p:nvSpPr>
        <p:spPr>
          <a:xfrm>
            <a:off x="869129" y="972502"/>
            <a:ext cx="3874919" cy="2418888"/>
          </a:xfrm>
          <a:prstGeom prst="roundRect">
            <a:avLst>
              <a:gd name="adj" fmla="val 6126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61" name="Linie"/>
          <p:cNvSpPr/>
          <p:nvPr/>
        </p:nvSpPr>
        <p:spPr>
          <a:xfrm>
            <a:off x="4050188" y="1613265"/>
            <a:ext cx="1" cy="131224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62" name="Rechteck"/>
          <p:cNvSpPr/>
          <p:nvPr/>
        </p:nvSpPr>
        <p:spPr>
          <a:xfrm rot="16200000">
            <a:off x="3861199" y="2432999"/>
            <a:ext cx="377979" cy="2061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R="36574" defTabSz="822960">
              <a:spcBef>
                <a:spcPts val="300"/>
              </a:spcBef>
              <a:defRPr sz="1600">
                <a:uFill>
                  <a:solidFill>
                    <a:srgbClr val="000000"/>
                  </a:solidFill>
                </a:uFill>
              </a:defRPr>
            </a:pPr>
          </a:p>
        </p:txBody>
      </p:sp>
      <p:sp>
        <p:nvSpPr>
          <p:cNvPr id="663" name="Aufwärtswandler"/>
          <p:cNvSpPr txBox="1"/>
          <p:nvPr/>
        </p:nvSpPr>
        <p:spPr>
          <a:xfrm>
            <a:off x="3490576" y="3001798"/>
            <a:ext cx="1119226" cy="288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Last </a:t>
            </a:r>
          </a:p>
        </p:txBody>
      </p:sp>
      <p:sp>
        <p:nvSpPr>
          <p:cNvPr id="664" name="R1"/>
          <p:cNvSpPr txBox="1"/>
          <p:nvPr/>
        </p:nvSpPr>
        <p:spPr>
          <a:xfrm>
            <a:off x="4265781" y="1951834"/>
            <a:ext cx="510649" cy="442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defTabSz="822960">
              <a:spcBef>
                <a:spcPts val="3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P, cosφ</a:t>
            </a:r>
          </a:p>
        </p:txBody>
      </p:sp>
      <p:sp>
        <p:nvSpPr>
          <p:cNvPr id="665" name="R1"/>
          <p:cNvSpPr txBox="1"/>
          <p:nvPr/>
        </p:nvSpPr>
        <p:spPr>
          <a:xfrm>
            <a:off x="2300674" y="3014085"/>
            <a:ext cx="862616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R="36574" indent="36574" algn="ctr" defTabSz="822960">
              <a:spcBef>
                <a:spcPts val="300"/>
              </a:spcBef>
              <a:defRPr>
                <a:solidFill>
                  <a:schemeClr val="accent1">
                    <a:lumOff val="-7647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</a:t>
            </a:r>
          </a:p>
        </p:txBody>
      </p:sp>
      <p:grpSp>
        <p:nvGrpSpPr>
          <p:cNvPr id="670" name="Gruppieren"/>
          <p:cNvGrpSpPr/>
          <p:nvPr/>
        </p:nvGrpSpPr>
        <p:grpSpPr>
          <a:xfrm flipH="1" rot="16200000">
            <a:off x="3800786" y="1885119"/>
            <a:ext cx="448005" cy="183681"/>
            <a:chOff x="0" y="0"/>
            <a:chExt cx="448003" cy="183679"/>
          </a:xfrm>
        </p:grpSpPr>
        <p:sp>
          <p:nvSpPr>
            <p:cNvPr id="666" name="Rechteck"/>
            <p:cNvSpPr/>
            <p:nvPr/>
          </p:nvSpPr>
          <p:spPr>
            <a:xfrm rot="10800000">
              <a:off x="-1" y="-1"/>
              <a:ext cx="448004" cy="1836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 sz="1600"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67" name="Linie"/>
            <p:cNvSpPr/>
            <p:nvPr/>
          </p:nvSpPr>
          <p:spPr>
            <a:xfrm flipH="1">
              <a:off x="149803" y="45926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68" name="Linie"/>
            <p:cNvSpPr/>
            <p:nvPr/>
          </p:nvSpPr>
          <p:spPr>
            <a:xfrm flipH="1">
              <a:off x="140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  <p:sp>
          <p:nvSpPr>
            <p:cNvPr id="669" name="Linie"/>
            <p:cNvSpPr/>
            <p:nvPr/>
          </p:nvSpPr>
          <p:spPr>
            <a:xfrm flipH="1">
              <a:off x="298198" y="53233"/>
              <a:ext cx="148397" cy="102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19050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36574" defTabSz="822960">
                <a:spcBef>
                  <a:spcPts val="3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pPr>
            </a:p>
          </p:txBody>
        </p:sp>
      </p:grpSp>
      <p:pic>
        <p:nvPicPr>
          <p:cNvPr id="67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4255" y="1605607"/>
            <a:ext cx="3271185" cy="1132620"/>
          </a:xfrm>
          <a:prstGeom prst="rect">
            <a:avLst/>
          </a:prstGeom>
          <a:ln w="12700">
            <a:miter lim="400000"/>
          </a:ln>
        </p:spPr>
      </p:pic>
      <p:sp>
        <p:nvSpPr>
          <p:cNvPr id="672" name="Sollwert Q"/>
          <p:cNvSpPr txBox="1"/>
          <p:nvPr/>
        </p:nvSpPr>
        <p:spPr>
          <a:xfrm>
            <a:off x="5490503" y="2729299"/>
            <a:ext cx="1242281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Sollwert Q</a:t>
            </a:r>
          </a:p>
        </p:txBody>
      </p:sp>
      <p:sp>
        <p:nvSpPr>
          <p:cNvPr id="673" name="Istwert"/>
          <p:cNvSpPr txBox="1"/>
          <p:nvPr/>
        </p:nvSpPr>
        <p:spPr>
          <a:xfrm>
            <a:off x="5594255" y="1820264"/>
            <a:ext cx="1034778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Istwert</a:t>
            </a:r>
          </a:p>
        </p:txBody>
      </p:sp>
      <p:sp>
        <p:nvSpPr>
          <p:cNvPr id="674" name="Stellgröße Iq"/>
          <p:cNvSpPr txBox="1"/>
          <p:nvPr/>
        </p:nvSpPr>
        <p:spPr>
          <a:xfrm>
            <a:off x="7613486" y="2729299"/>
            <a:ext cx="173102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R="40639" indent="40639" algn="ctr" defTabSz="914400">
              <a:spcBef>
                <a:spcPts val="400"/>
              </a:spcBef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Stellgröße I</a:t>
            </a:r>
            <a:r>
              <a:rPr baseline="-5999"/>
              <a:t>q</a:t>
            </a:r>
          </a:p>
        </p:txBody>
      </p:sp>
      <p:sp>
        <p:nvSpPr>
          <p:cNvPr id="675" name="Regler"/>
          <p:cNvSpPr txBox="1"/>
          <p:nvPr/>
        </p:nvSpPr>
        <p:spPr>
          <a:xfrm>
            <a:off x="5685752" y="1035746"/>
            <a:ext cx="1408189" cy="38456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R="40639" indent="40639" algn="ctr" defTabSz="914400">
              <a:spcBef>
                <a:spcPts val="400"/>
              </a:spcBef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Regler</a:t>
            </a:r>
          </a:p>
        </p:txBody>
      </p:sp>
      <p:sp>
        <p:nvSpPr>
          <p:cNvPr id="676" name="Abgerundetes Rechteck 215"/>
          <p:cNvSpPr/>
          <p:nvPr/>
        </p:nvSpPr>
        <p:spPr>
          <a:xfrm>
            <a:off x="5365219" y="963417"/>
            <a:ext cx="3874919" cy="2418888"/>
          </a:xfrm>
          <a:prstGeom prst="roundRect">
            <a:avLst>
              <a:gd name="adj" fmla="val 6126"/>
            </a:avLst>
          </a:prstGeom>
          <a:ln w="12700">
            <a:solidFill>
              <a:srgbClr val="FFC000"/>
            </a:solidFill>
          </a:ln>
        </p:spPr>
        <p:txBody>
          <a:bodyPr lIns="50800" tIns="50800" rIns="50800" bIns="50800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8_1_Statcom_Netz.PNG" descr="8_1_Statcom_Netz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60658" y="739120"/>
            <a:ext cx="4911162" cy="1806749"/>
          </a:xfrm>
          <a:prstGeom prst="rect">
            <a:avLst/>
          </a:prstGeom>
          <a:ln w="12700">
            <a:miter lim="400000"/>
          </a:ln>
        </p:spPr>
      </p:pic>
      <p:pic>
        <p:nvPicPr>
          <p:cNvPr id="679" name="8_1_Statcom_Umrichter.PNG" descr="8_1_Statcom_Umricht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831" y="713720"/>
            <a:ext cx="4911161" cy="1806749"/>
          </a:xfrm>
          <a:prstGeom prst="rect">
            <a:avLst/>
          </a:prstGeom>
          <a:ln w="12700">
            <a:miter lim="400000"/>
          </a:ln>
        </p:spPr>
      </p:pic>
      <p:sp>
        <p:nvSpPr>
          <p:cNvPr id="680" name="t [s]"/>
          <p:cNvSpPr txBox="1"/>
          <p:nvPr/>
        </p:nvSpPr>
        <p:spPr>
          <a:xfrm>
            <a:off x="4473022" y="2024354"/>
            <a:ext cx="469723" cy="288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81" name="Rechteck 75"/>
          <p:cNvSpPr txBox="1"/>
          <p:nvPr/>
        </p:nvSpPr>
        <p:spPr>
          <a:xfrm>
            <a:off x="332377" y="467648"/>
            <a:ext cx="1459170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Statcom-Zweig</a:t>
            </a:r>
          </a:p>
        </p:txBody>
      </p:sp>
      <p:sp>
        <p:nvSpPr>
          <p:cNvPr id="682" name="Linie"/>
          <p:cNvSpPr/>
          <p:nvPr/>
        </p:nvSpPr>
        <p:spPr>
          <a:xfrm>
            <a:off x="276903" y="1543628"/>
            <a:ext cx="46486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83" name="Linie"/>
          <p:cNvSpPr/>
          <p:nvPr/>
        </p:nvSpPr>
        <p:spPr>
          <a:xfrm>
            <a:off x="5323707" y="1565795"/>
            <a:ext cx="4597859" cy="1"/>
          </a:xfrm>
          <a:prstGeom prst="line">
            <a:avLst/>
          </a:prstGeom>
          <a:ln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84" name="t [s]"/>
          <p:cNvSpPr txBox="1"/>
          <p:nvPr/>
        </p:nvSpPr>
        <p:spPr>
          <a:xfrm>
            <a:off x="9351498" y="2015071"/>
            <a:ext cx="533876" cy="307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i="1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 [s]</a:t>
            </a:r>
          </a:p>
        </p:txBody>
      </p:sp>
      <p:sp>
        <p:nvSpPr>
          <p:cNvPr id="685" name="Rechteck 75"/>
          <p:cNvSpPr txBox="1"/>
          <p:nvPr/>
        </p:nvSpPr>
        <p:spPr>
          <a:xfrm>
            <a:off x="5288564" y="467648"/>
            <a:ext cx="1425534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Netzanschluss</a:t>
            </a:r>
          </a:p>
        </p:txBody>
      </p:sp>
      <p:sp>
        <p:nvSpPr>
          <p:cNvPr id="686" name="Rechteck 75"/>
          <p:cNvSpPr txBox="1"/>
          <p:nvPr/>
        </p:nvSpPr>
        <p:spPr>
          <a:xfrm>
            <a:off x="7909742" y="1409100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687" name="Rechteck 75"/>
          <p:cNvSpPr txBox="1"/>
          <p:nvPr/>
        </p:nvSpPr>
        <p:spPr>
          <a:xfrm>
            <a:off x="3097087" y="1409100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688" name="Rechteck 75"/>
          <p:cNvSpPr txBox="1"/>
          <p:nvPr/>
        </p:nvSpPr>
        <p:spPr>
          <a:xfrm>
            <a:off x="501479" y="1772354"/>
            <a:ext cx="1256763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</a:t>
            </a:r>
          </a:p>
        </p:txBody>
      </p:sp>
      <p:sp>
        <p:nvSpPr>
          <p:cNvPr id="689" name="Rechteck 75"/>
          <p:cNvSpPr txBox="1"/>
          <p:nvPr/>
        </p:nvSpPr>
        <p:spPr>
          <a:xfrm>
            <a:off x="5522212" y="1772354"/>
            <a:ext cx="1256764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</a:t>
            </a:r>
          </a:p>
        </p:txBody>
      </p:sp>
      <p:sp>
        <p:nvSpPr>
          <p:cNvPr id="690" name="Linie"/>
          <p:cNvSpPr/>
          <p:nvPr/>
        </p:nvSpPr>
        <p:spPr>
          <a:xfrm>
            <a:off x="1886247" y="1026080"/>
            <a:ext cx="1" cy="288823"/>
          </a:xfrm>
          <a:prstGeom prst="line">
            <a:avLst/>
          </a:prstGeom>
          <a:ln w="25400">
            <a:solidFill>
              <a:srgbClr val="F390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1" name="Linie"/>
          <p:cNvSpPr/>
          <p:nvPr/>
        </p:nvSpPr>
        <p:spPr>
          <a:xfrm flipV="1">
            <a:off x="1886247" y="846908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2" name="Linie"/>
          <p:cNvSpPr/>
          <p:nvPr/>
        </p:nvSpPr>
        <p:spPr>
          <a:xfrm flipV="1">
            <a:off x="6839247" y="770209"/>
            <a:ext cx="1" cy="1591173"/>
          </a:xfrm>
          <a:prstGeom prst="line">
            <a:avLst/>
          </a:prstGeom>
          <a:ln w="12700">
            <a:solidFill>
              <a:srgbClr val="F39019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3" name="Linie"/>
          <p:cNvSpPr/>
          <p:nvPr/>
        </p:nvSpPr>
        <p:spPr>
          <a:xfrm>
            <a:off x="5298307" y="1316374"/>
            <a:ext cx="4648659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94" name="Linie"/>
          <p:cNvSpPr/>
          <p:nvPr/>
        </p:nvSpPr>
        <p:spPr>
          <a:xfrm>
            <a:off x="5311007" y="1811674"/>
            <a:ext cx="4648659" cy="1"/>
          </a:xfrm>
          <a:prstGeom prst="line">
            <a:avLst/>
          </a:prstGeom>
          <a:ln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Linie"/>
          <p:cNvSpPr/>
          <p:nvPr/>
        </p:nvSpPr>
        <p:spPr>
          <a:xfrm flipH="1">
            <a:off x="2044014" y="1333414"/>
            <a:ext cx="850107" cy="850107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7" name="Linie"/>
          <p:cNvSpPr/>
          <p:nvPr/>
        </p:nvSpPr>
        <p:spPr>
          <a:xfrm>
            <a:off x="8066428" y="868895"/>
            <a:ext cx="1" cy="1996589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8" name="U1"/>
          <p:cNvSpPr txBox="1"/>
          <p:nvPr/>
        </p:nvSpPr>
        <p:spPr>
          <a:xfrm>
            <a:off x="6121682" y="894335"/>
            <a:ext cx="988394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600" u="sng">
                <a:solidFill>
                  <a:srgbClr val="A7A7A7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1 </a:t>
            </a:r>
            <a:r>
              <a:rPr u="none"/>
              <a:t>= </a:t>
            </a:r>
            <a:r>
              <a:rPr i="1"/>
              <a:t>U</a:t>
            </a:r>
            <a:r>
              <a:rPr baseline="-5998" u="none"/>
              <a:t>2</a:t>
            </a:r>
          </a:p>
        </p:txBody>
      </p:sp>
      <p:sp>
        <p:nvSpPr>
          <p:cNvPr id="699" name="I"/>
          <p:cNvSpPr txBox="1"/>
          <p:nvPr/>
        </p:nvSpPr>
        <p:spPr>
          <a:xfrm>
            <a:off x="7059105" y="2740383"/>
            <a:ext cx="33947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defTabSz="914400">
              <a:spcBef>
                <a:spcPts val="400"/>
              </a:spcBef>
              <a:defRPr sz="16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 u="none"/>
              <a:t>2</a:t>
            </a:r>
          </a:p>
        </p:txBody>
      </p:sp>
      <p:sp>
        <p:nvSpPr>
          <p:cNvPr id="700" name="φ"/>
          <p:cNvSpPr txBox="1"/>
          <p:nvPr/>
        </p:nvSpPr>
        <p:spPr>
          <a:xfrm>
            <a:off x="6132295" y="1282284"/>
            <a:ext cx="38237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20090" indent="-720725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solidFill>
                  <a:schemeClr val="accent6"/>
                </a:solidFill>
              </a:defRPr>
            </a:lvl1pPr>
          </a:lstStyle>
          <a:p>
            <a:pPr/>
            <a:r>
              <a:t>φ</a:t>
            </a:r>
          </a:p>
        </p:txBody>
      </p:sp>
      <p:sp>
        <p:nvSpPr>
          <p:cNvPr id="726" name="Verbindungslinie"/>
          <p:cNvSpPr/>
          <p:nvPr/>
        </p:nvSpPr>
        <p:spPr>
          <a:xfrm>
            <a:off x="6220950" y="1312105"/>
            <a:ext cx="165297" cy="3021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647" h="21600" fill="norm" stroke="1" extrusionOk="0">
                <a:moveTo>
                  <a:pt x="17232" y="0"/>
                </a:moveTo>
                <a:cubicBezTo>
                  <a:pt x="21600" y="11263"/>
                  <a:pt x="15856" y="18463"/>
                  <a:pt x="0" y="21600"/>
                </a:cubicBezTo>
              </a:path>
            </a:pathLst>
          </a:custGeom>
          <a:ln w="12700">
            <a:solidFill>
              <a:schemeClr val="accent6">
                <a:lumOff val="-8549"/>
              </a:schemeClr>
            </a:solidFill>
            <a:headEnd type="arrow"/>
          </a:ln>
        </p:spPr>
        <p:txBody>
          <a:bodyPr/>
          <a:lstStyle/>
          <a:p>
            <a:pPr/>
          </a:p>
        </p:txBody>
      </p:sp>
      <p:sp>
        <p:nvSpPr>
          <p:cNvPr id="702" name="Linie"/>
          <p:cNvSpPr/>
          <p:nvPr/>
        </p:nvSpPr>
        <p:spPr>
          <a:xfrm flipH="1" flipV="1">
            <a:off x="5809302" y="1237313"/>
            <a:ext cx="2252378" cy="2252378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3" name="Linie"/>
          <p:cNvSpPr/>
          <p:nvPr/>
        </p:nvSpPr>
        <p:spPr>
          <a:xfrm flipH="1">
            <a:off x="6617023" y="1267455"/>
            <a:ext cx="761051" cy="761050"/>
          </a:xfrm>
          <a:prstGeom prst="line">
            <a:avLst/>
          </a:prstGeom>
          <a:ln w="12700">
            <a:solidFill>
              <a:schemeClr val="accent4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4" name="jX2 I"/>
          <p:cNvSpPr txBox="1"/>
          <p:nvPr/>
        </p:nvSpPr>
        <p:spPr>
          <a:xfrm>
            <a:off x="6807967" y="1639275"/>
            <a:ext cx="61489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rgbClr val="A7A7A7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jX </a:t>
            </a:r>
            <a:r>
              <a:rPr u="sng"/>
              <a:t>I</a:t>
            </a:r>
          </a:p>
        </p:txBody>
      </p:sp>
      <p:sp>
        <p:nvSpPr>
          <p:cNvPr id="705" name="jX2 I"/>
          <p:cNvSpPr txBox="1"/>
          <p:nvPr/>
        </p:nvSpPr>
        <p:spPr>
          <a:xfrm>
            <a:off x="5811959" y="1717697"/>
            <a:ext cx="61489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solidFill>
                  <a:srgbClr val="A7A7A7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R </a:t>
            </a:r>
            <a:r>
              <a:rPr u="sng"/>
              <a:t>I</a:t>
            </a:r>
          </a:p>
        </p:txBody>
      </p:sp>
      <p:sp>
        <p:nvSpPr>
          <p:cNvPr id="706" name="Linie"/>
          <p:cNvSpPr/>
          <p:nvPr/>
        </p:nvSpPr>
        <p:spPr>
          <a:xfrm flipH="1" flipV="1">
            <a:off x="5829146" y="1250085"/>
            <a:ext cx="2983385" cy="1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7" name="Linie"/>
          <p:cNvSpPr/>
          <p:nvPr/>
        </p:nvSpPr>
        <p:spPr>
          <a:xfrm flipH="1" flipV="1">
            <a:off x="5821716" y="1250085"/>
            <a:ext cx="1588327" cy="1"/>
          </a:xfrm>
          <a:prstGeom prst="line">
            <a:avLst/>
          </a:prstGeom>
          <a:ln w="25400">
            <a:solidFill>
              <a:srgbClr val="DDDDDD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8" name="Linie"/>
          <p:cNvSpPr/>
          <p:nvPr/>
        </p:nvSpPr>
        <p:spPr>
          <a:xfrm flipH="1" flipV="1">
            <a:off x="5896190" y="1286774"/>
            <a:ext cx="731392" cy="731392"/>
          </a:xfrm>
          <a:prstGeom prst="line">
            <a:avLst/>
          </a:prstGeom>
          <a:ln w="12700">
            <a:solidFill>
              <a:schemeClr val="accent4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9" name="Linie"/>
          <p:cNvSpPr/>
          <p:nvPr/>
        </p:nvSpPr>
        <p:spPr>
          <a:xfrm flipV="1">
            <a:off x="8066427" y="1282284"/>
            <a:ext cx="1" cy="2153456"/>
          </a:xfrm>
          <a:prstGeom prst="line">
            <a:avLst/>
          </a:prstGeom>
          <a:ln w="25400">
            <a:solidFill>
              <a:schemeClr val="accent2">
                <a:satOff val="-55555"/>
                <a:lumOff val="18333"/>
              </a:schemeClr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0" name="I"/>
          <p:cNvSpPr txBox="1"/>
          <p:nvPr/>
        </p:nvSpPr>
        <p:spPr>
          <a:xfrm>
            <a:off x="8202105" y="2062972"/>
            <a:ext cx="33947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defTabSz="914400">
              <a:spcBef>
                <a:spcPts val="400"/>
              </a:spcBef>
              <a:defRPr sz="1600" u="sng">
                <a:solidFill>
                  <a:schemeClr val="accent2">
                    <a:lumOff val="-5333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 u="none"/>
              <a:t>q</a:t>
            </a:r>
          </a:p>
        </p:txBody>
      </p:sp>
      <p:sp>
        <p:nvSpPr>
          <p:cNvPr id="711" name="Linie"/>
          <p:cNvSpPr/>
          <p:nvPr/>
        </p:nvSpPr>
        <p:spPr>
          <a:xfrm flipH="1" flipV="1">
            <a:off x="5871172" y="1286359"/>
            <a:ext cx="2248262" cy="1"/>
          </a:xfrm>
          <a:prstGeom prst="line">
            <a:avLst/>
          </a:prstGeom>
          <a:ln w="25400">
            <a:solidFill>
              <a:srgbClr val="FF9300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2" name="I"/>
          <p:cNvSpPr txBox="1"/>
          <p:nvPr/>
        </p:nvSpPr>
        <p:spPr>
          <a:xfrm>
            <a:off x="7617905" y="894335"/>
            <a:ext cx="339472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defTabSz="914400">
              <a:spcBef>
                <a:spcPts val="400"/>
              </a:spcBef>
              <a:defRPr sz="1600" u="sng">
                <a:solidFill>
                  <a:srgbClr val="FF93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 u="none"/>
              <a:t>1</a:t>
            </a:r>
          </a:p>
        </p:txBody>
      </p:sp>
      <p:sp>
        <p:nvSpPr>
          <p:cNvPr id="713" name="Rechteck 75"/>
          <p:cNvSpPr txBox="1"/>
          <p:nvPr/>
        </p:nvSpPr>
        <p:spPr>
          <a:xfrm>
            <a:off x="5816600" y="3237900"/>
            <a:ext cx="759082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Ströme</a:t>
            </a:r>
          </a:p>
        </p:txBody>
      </p:sp>
      <p:sp>
        <p:nvSpPr>
          <p:cNvPr id="714" name="U1"/>
          <p:cNvSpPr txBox="1"/>
          <p:nvPr/>
        </p:nvSpPr>
        <p:spPr>
          <a:xfrm>
            <a:off x="1685149" y="910703"/>
            <a:ext cx="988394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600" u="sng">
                <a:solidFill>
                  <a:schemeClr val="accent5">
                    <a:satOff val="-30358"/>
                    <a:lumOff val="14901"/>
                  </a:schemeClr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i="1"/>
              <a:t>U</a:t>
            </a:r>
            <a:r>
              <a:rPr baseline="-5998" u="none"/>
              <a:t>1 </a:t>
            </a:r>
            <a:r>
              <a:rPr u="none"/>
              <a:t>= </a:t>
            </a:r>
            <a:r>
              <a:rPr i="1"/>
              <a:t>U</a:t>
            </a:r>
            <a:r>
              <a:rPr baseline="-5998" u="none"/>
              <a:t>2</a:t>
            </a:r>
          </a:p>
        </p:txBody>
      </p:sp>
      <p:sp>
        <p:nvSpPr>
          <p:cNvPr id="715" name="I"/>
          <p:cNvSpPr txBox="1"/>
          <p:nvPr/>
        </p:nvSpPr>
        <p:spPr>
          <a:xfrm>
            <a:off x="2622571" y="2756751"/>
            <a:ext cx="339472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defTabSz="914400">
              <a:spcBef>
                <a:spcPts val="400"/>
              </a:spcBef>
              <a:defRPr sz="1600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t>I</a:t>
            </a:r>
            <a:r>
              <a:rPr baseline="-5999" u="none"/>
              <a:t>2</a:t>
            </a:r>
          </a:p>
        </p:txBody>
      </p:sp>
      <p:sp>
        <p:nvSpPr>
          <p:cNvPr id="716" name="φ"/>
          <p:cNvSpPr txBox="1"/>
          <p:nvPr/>
        </p:nvSpPr>
        <p:spPr>
          <a:xfrm>
            <a:off x="1695762" y="1298652"/>
            <a:ext cx="382378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20090" indent="-720725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solidFill>
                  <a:schemeClr val="accent6"/>
                </a:solidFill>
              </a:defRPr>
            </a:lvl1pPr>
          </a:lstStyle>
          <a:p>
            <a:pPr/>
            <a:r>
              <a:t>φ</a:t>
            </a:r>
          </a:p>
        </p:txBody>
      </p:sp>
      <p:sp>
        <p:nvSpPr>
          <p:cNvPr id="727" name="Verbindungslinie"/>
          <p:cNvSpPr/>
          <p:nvPr/>
        </p:nvSpPr>
        <p:spPr>
          <a:xfrm>
            <a:off x="1784417" y="1328473"/>
            <a:ext cx="165296" cy="3021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647" h="21600" fill="norm" stroke="1" extrusionOk="0">
                <a:moveTo>
                  <a:pt x="17232" y="0"/>
                </a:moveTo>
                <a:cubicBezTo>
                  <a:pt x="21600" y="11263"/>
                  <a:pt x="15856" y="18463"/>
                  <a:pt x="0" y="21600"/>
                </a:cubicBezTo>
              </a:path>
            </a:pathLst>
          </a:custGeom>
          <a:ln w="12700">
            <a:solidFill>
              <a:schemeClr val="accent6">
                <a:lumOff val="-8549"/>
              </a:schemeClr>
            </a:solidFill>
            <a:headEnd type="arrow"/>
          </a:ln>
        </p:spPr>
        <p:txBody>
          <a:bodyPr/>
          <a:lstStyle/>
          <a:p>
            <a:pPr/>
          </a:p>
        </p:txBody>
      </p:sp>
      <p:sp>
        <p:nvSpPr>
          <p:cNvPr id="718" name="Linie"/>
          <p:cNvSpPr/>
          <p:nvPr/>
        </p:nvSpPr>
        <p:spPr>
          <a:xfrm flipH="1" flipV="1">
            <a:off x="1372769" y="1253681"/>
            <a:ext cx="2252377" cy="2252378"/>
          </a:xfrm>
          <a:prstGeom prst="line">
            <a:avLst/>
          </a:prstGeom>
          <a:ln w="25400">
            <a:solidFill>
              <a:schemeClr val="accent1">
                <a:satOff val="-36923"/>
                <a:lumOff val="30882"/>
              </a:schemeClr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9" name="Linie"/>
          <p:cNvSpPr/>
          <p:nvPr/>
        </p:nvSpPr>
        <p:spPr>
          <a:xfrm flipH="1">
            <a:off x="2180490" y="1283823"/>
            <a:ext cx="761051" cy="761050"/>
          </a:xfrm>
          <a:prstGeom prst="line">
            <a:avLst/>
          </a:prstGeom>
          <a:ln w="12700">
            <a:solidFill>
              <a:schemeClr val="accent4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0" name="jX2 I"/>
          <p:cNvSpPr txBox="1"/>
          <p:nvPr/>
        </p:nvSpPr>
        <p:spPr>
          <a:xfrm>
            <a:off x="2371433" y="1655643"/>
            <a:ext cx="614892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jX </a:t>
            </a:r>
            <a:r>
              <a:rPr u="sng"/>
              <a:t>I</a:t>
            </a:r>
            <a:r>
              <a:rPr baseline="-5999"/>
              <a:t>2</a:t>
            </a:r>
          </a:p>
        </p:txBody>
      </p:sp>
      <p:sp>
        <p:nvSpPr>
          <p:cNvPr id="721" name="jX2 I"/>
          <p:cNvSpPr txBox="1"/>
          <p:nvPr/>
        </p:nvSpPr>
        <p:spPr>
          <a:xfrm>
            <a:off x="1375425" y="1734065"/>
            <a:ext cx="614892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0639" indent="40639" algn="ctr" defTabSz="914400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pPr>
            <a:r>
              <a:t>R </a:t>
            </a:r>
            <a:r>
              <a:rPr u="sng"/>
              <a:t>I</a:t>
            </a:r>
            <a:r>
              <a:rPr baseline="-5999"/>
              <a:t>2</a:t>
            </a:r>
          </a:p>
        </p:txBody>
      </p:sp>
      <p:sp>
        <p:nvSpPr>
          <p:cNvPr id="722" name="Linie"/>
          <p:cNvSpPr/>
          <p:nvPr/>
        </p:nvSpPr>
        <p:spPr>
          <a:xfrm flipH="1" flipV="1">
            <a:off x="1392612" y="1266453"/>
            <a:ext cx="2983386" cy="1"/>
          </a:xfrm>
          <a:prstGeom prst="line">
            <a:avLst/>
          </a:prstGeom>
          <a:ln>
            <a:solidFill>
              <a:schemeClr val="accent1">
                <a:lumOff val="-7647"/>
              </a:schemeClr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3" name="Linie"/>
          <p:cNvSpPr/>
          <p:nvPr/>
        </p:nvSpPr>
        <p:spPr>
          <a:xfrm flipH="1" flipV="1">
            <a:off x="1385183" y="1266453"/>
            <a:ext cx="1588326" cy="1"/>
          </a:xfrm>
          <a:prstGeom prst="line">
            <a:avLst/>
          </a:prstGeom>
          <a:ln w="25400">
            <a:solidFill>
              <a:schemeClr val="accent5">
                <a:satOff val="-30358"/>
                <a:lumOff val="14901"/>
              </a:schemeClr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4" name="Linie"/>
          <p:cNvSpPr/>
          <p:nvPr/>
        </p:nvSpPr>
        <p:spPr>
          <a:xfrm flipH="1" flipV="1">
            <a:off x="1459656" y="1303142"/>
            <a:ext cx="731393" cy="731392"/>
          </a:xfrm>
          <a:prstGeom prst="line">
            <a:avLst/>
          </a:prstGeom>
          <a:ln w="12700">
            <a:solidFill>
              <a:schemeClr val="accent4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25" name="Rechteck 75"/>
          <p:cNvSpPr txBox="1"/>
          <p:nvPr/>
        </p:nvSpPr>
        <p:spPr>
          <a:xfrm>
            <a:off x="1347469" y="3221532"/>
            <a:ext cx="1256763" cy="3133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914400">
              <a:defRPr sz="1600"/>
            </a:lvl1pPr>
          </a:lstStyle>
          <a:p>
            <a:pPr/>
            <a:r>
              <a:t>Spannungen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9" name="Gruppieren"/>
          <p:cNvGrpSpPr/>
          <p:nvPr/>
        </p:nvGrpSpPr>
        <p:grpSpPr>
          <a:xfrm>
            <a:off x="114868" y="467648"/>
            <a:ext cx="4921144" cy="2074718"/>
            <a:chOff x="0" y="0"/>
            <a:chExt cx="4921143" cy="2074716"/>
          </a:xfrm>
        </p:grpSpPr>
        <p:pic>
          <p:nvPicPr>
            <p:cNvPr id="729" name="8_1_Statcom_Umrichter_mit_Vorsteuerung.PNG" descr="8_1_Statcom_Umrichter_mit_Vorsteuerung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67968"/>
              <a:ext cx="4921144" cy="18067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30" name="t [s]"/>
            <p:cNvSpPr txBox="1"/>
            <p:nvPr/>
          </p:nvSpPr>
          <p:spPr>
            <a:xfrm>
              <a:off x="4358153" y="1556705"/>
              <a:ext cx="469723" cy="2888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sp>
          <p:nvSpPr>
            <p:cNvPr id="731" name="Rechteck 75"/>
            <p:cNvSpPr txBox="1"/>
            <p:nvPr/>
          </p:nvSpPr>
          <p:spPr>
            <a:xfrm>
              <a:off x="217509" y="0"/>
              <a:ext cx="145916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Statcom-Zweig</a:t>
              </a:r>
            </a:p>
          </p:txBody>
        </p:sp>
        <p:sp>
          <p:nvSpPr>
            <p:cNvPr id="732" name="Linie"/>
            <p:cNvSpPr/>
            <p:nvPr/>
          </p:nvSpPr>
          <p:spPr>
            <a:xfrm>
              <a:off x="162034" y="1075979"/>
              <a:ext cx="4648659" cy="1"/>
            </a:xfrm>
            <a:prstGeom prst="line">
              <a:avLst/>
            </a:prstGeom>
            <a:noFill/>
            <a:ln w="9525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33" name="Rechteck 75"/>
            <p:cNvSpPr txBox="1"/>
            <p:nvPr/>
          </p:nvSpPr>
          <p:spPr>
            <a:xfrm>
              <a:off x="3591818" y="941452"/>
              <a:ext cx="759082" cy="3133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Ströme</a:t>
              </a:r>
            </a:p>
          </p:txBody>
        </p:sp>
        <p:sp>
          <p:nvSpPr>
            <p:cNvPr id="734" name="Rechteck 75"/>
            <p:cNvSpPr txBox="1"/>
            <p:nvPr/>
          </p:nvSpPr>
          <p:spPr>
            <a:xfrm>
              <a:off x="386610" y="1304705"/>
              <a:ext cx="1256764" cy="31339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914400">
                <a:defRPr sz="1600"/>
              </a:lvl1pPr>
            </a:lstStyle>
            <a:p>
              <a:pPr/>
              <a:r>
                <a:t>Spannungen</a:t>
              </a:r>
            </a:p>
          </p:txBody>
        </p:sp>
        <p:sp>
          <p:nvSpPr>
            <p:cNvPr id="735" name="Linie"/>
            <p:cNvSpPr/>
            <p:nvPr/>
          </p:nvSpPr>
          <p:spPr>
            <a:xfrm>
              <a:off x="2524463" y="84299"/>
              <a:ext cx="1" cy="288822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36" name="Linie"/>
            <p:cNvSpPr/>
            <p:nvPr/>
          </p:nvSpPr>
          <p:spPr>
            <a:xfrm flipV="1">
              <a:off x="2524463" y="302561"/>
              <a:ext cx="1" cy="1591173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37" name="Vorsteuerung"/>
            <p:cNvSpPr txBox="1"/>
            <p:nvPr/>
          </p:nvSpPr>
          <p:spPr>
            <a:xfrm>
              <a:off x="693568" y="535608"/>
              <a:ext cx="1664291" cy="31339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Vorsteuerung</a:t>
              </a:r>
            </a:p>
          </p:txBody>
        </p:sp>
        <p:sp>
          <p:nvSpPr>
            <p:cNvPr id="738" name="Regelung"/>
            <p:cNvSpPr txBox="1"/>
            <p:nvPr/>
          </p:nvSpPr>
          <p:spPr>
            <a:xfrm>
              <a:off x="2691068" y="425542"/>
              <a:ext cx="1664291" cy="3133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Regelung</a:t>
              </a:r>
            </a:p>
          </p:txBody>
        </p:sp>
      </p:grpSp>
      <p:grpSp>
        <p:nvGrpSpPr>
          <p:cNvPr id="748" name="Gruppieren"/>
          <p:cNvGrpSpPr/>
          <p:nvPr/>
        </p:nvGrpSpPr>
        <p:grpSpPr>
          <a:xfrm>
            <a:off x="5253267" y="377650"/>
            <a:ext cx="4357089" cy="2254714"/>
            <a:chOff x="0" y="0"/>
            <a:chExt cx="4357087" cy="2254713"/>
          </a:xfrm>
        </p:grpSpPr>
        <p:pic>
          <p:nvPicPr>
            <p:cNvPr id="740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43752" y="548506"/>
              <a:ext cx="4000784" cy="13218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41" name="Sollwert Q"/>
            <p:cNvSpPr txBox="1"/>
            <p:nvPr/>
          </p:nvSpPr>
          <p:spPr>
            <a:xfrm>
              <a:off x="237235" y="1765881"/>
              <a:ext cx="1242282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Sollwert Q</a:t>
              </a:r>
            </a:p>
          </p:txBody>
        </p:sp>
        <p:sp>
          <p:nvSpPr>
            <p:cNvPr id="742" name="Istwert"/>
            <p:cNvSpPr txBox="1"/>
            <p:nvPr/>
          </p:nvSpPr>
          <p:spPr>
            <a:xfrm>
              <a:off x="103920" y="814513"/>
              <a:ext cx="1034779" cy="313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Istwert</a:t>
              </a:r>
            </a:p>
          </p:txBody>
        </p:sp>
        <p:sp>
          <p:nvSpPr>
            <p:cNvPr id="743" name="Stellgröße Iq"/>
            <p:cNvSpPr txBox="1"/>
            <p:nvPr/>
          </p:nvSpPr>
          <p:spPr>
            <a:xfrm>
              <a:off x="2554952" y="1765881"/>
              <a:ext cx="1731029" cy="313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Stellgröße I</a:t>
              </a:r>
              <a:r>
                <a:rPr baseline="-5999"/>
                <a:t>q</a:t>
              </a:r>
            </a:p>
          </p:txBody>
        </p:sp>
        <p:sp>
          <p:nvSpPr>
            <p:cNvPr id="744" name="Regler"/>
            <p:cNvSpPr txBox="1"/>
            <p:nvPr/>
          </p:nvSpPr>
          <p:spPr>
            <a:xfrm>
              <a:off x="0" y="95833"/>
              <a:ext cx="1408188" cy="3845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R="40639" indent="40639" algn="ctr" defTabSz="914400">
                <a:spcBef>
                  <a:spcPts val="400"/>
                </a:spcBef>
                <a:defRPr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Regler</a:t>
              </a:r>
            </a:p>
          </p:txBody>
        </p:sp>
        <p:sp>
          <p:nvSpPr>
            <p:cNvPr id="745" name="Abgerundetes Rechteck 215"/>
            <p:cNvSpPr/>
            <p:nvPr/>
          </p:nvSpPr>
          <p:spPr>
            <a:xfrm>
              <a:off x="230485" y="0"/>
              <a:ext cx="4126603" cy="2254714"/>
            </a:xfrm>
            <a:prstGeom prst="roundRect">
              <a:avLst>
                <a:gd name="adj" fmla="val 6572"/>
              </a:avLst>
            </a:prstGeom>
            <a:noFill/>
            <a:ln w="127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914400">
                <a:defRPr sz="180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746" name="Linie"/>
            <p:cNvSpPr/>
            <p:nvPr/>
          </p:nvSpPr>
          <p:spPr>
            <a:xfrm>
              <a:off x="2550401" y="788726"/>
              <a:ext cx="373945" cy="373946"/>
            </a:xfrm>
            <a:prstGeom prst="line">
              <a:avLst/>
            </a:prstGeom>
            <a:noFill/>
            <a:ln w="254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47" name="Vorsteuerung Inq"/>
            <p:cNvSpPr txBox="1"/>
            <p:nvPr/>
          </p:nvSpPr>
          <p:spPr>
            <a:xfrm>
              <a:off x="1275589" y="401094"/>
              <a:ext cx="1937110" cy="3417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R="40639" indent="40639" algn="ctr" defTabSz="914400">
                <a:spcBef>
                  <a:spcPts val="400"/>
                </a:spcBef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Vorsteuerung I</a:t>
              </a:r>
              <a:r>
                <a:rPr baseline="-5999"/>
                <a:t>nq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