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Linie"/>
          <p:cNvSpPr/>
          <p:nvPr/>
        </p:nvSpPr>
        <p:spPr>
          <a:xfrm>
            <a:off x="4935079" y="988338"/>
            <a:ext cx="1" cy="1850452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5" name="Linie"/>
          <p:cNvSpPr/>
          <p:nvPr/>
        </p:nvSpPr>
        <p:spPr>
          <a:xfrm>
            <a:off x="4404872" y="1299088"/>
            <a:ext cx="16932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6" name="Linie"/>
          <p:cNvSpPr/>
          <p:nvPr/>
        </p:nvSpPr>
        <p:spPr>
          <a:xfrm>
            <a:off x="6090283" y="1304488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7" name="Linie"/>
          <p:cNvSpPr/>
          <p:nvPr/>
        </p:nvSpPr>
        <p:spPr>
          <a:xfrm>
            <a:off x="4403828" y="1291538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8" name="Linie"/>
          <p:cNvSpPr/>
          <p:nvPr/>
        </p:nvSpPr>
        <p:spPr>
          <a:xfrm>
            <a:off x="4417572" y="2619716"/>
            <a:ext cx="16678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9" name="Kreis"/>
          <p:cNvSpPr/>
          <p:nvPr/>
        </p:nvSpPr>
        <p:spPr>
          <a:xfrm rot="10800000">
            <a:off x="4903880" y="258195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0" name="u2"/>
          <p:cNvSpPr txBox="1"/>
          <p:nvPr/>
        </p:nvSpPr>
        <p:spPr>
          <a:xfrm>
            <a:off x="6334972" y="1780661"/>
            <a:ext cx="78673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  <a:r>
              <a:t>(t)</a:t>
            </a:r>
          </a:p>
        </p:txBody>
      </p:sp>
      <p:sp>
        <p:nvSpPr>
          <p:cNvPr id="241" name="Kreis"/>
          <p:cNvSpPr/>
          <p:nvPr/>
        </p:nvSpPr>
        <p:spPr>
          <a:xfrm rot="10800000">
            <a:off x="4903880" y="126132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2" name="Linie"/>
          <p:cNvSpPr/>
          <p:nvPr/>
        </p:nvSpPr>
        <p:spPr>
          <a:xfrm>
            <a:off x="4629718" y="1520311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245" name="Gruppieren 70"/>
          <p:cNvGrpSpPr/>
          <p:nvPr/>
        </p:nvGrpSpPr>
        <p:grpSpPr>
          <a:xfrm>
            <a:off x="4248226" y="1787009"/>
            <a:ext cx="308539" cy="311839"/>
            <a:chOff x="0" y="0"/>
            <a:chExt cx="308538" cy="311837"/>
          </a:xfrm>
        </p:grpSpPr>
        <p:sp>
          <p:nvSpPr>
            <p:cNvPr id="243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44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246" name="i2"/>
          <p:cNvSpPr txBox="1"/>
          <p:nvPr/>
        </p:nvSpPr>
        <p:spPr>
          <a:xfrm>
            <a:off x="5727119" y="950390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247" name="Abgerundetes Rechteck 215"/>
          <p:cNvSpPr/>
          <p:nvPr/>
        </p:nvSpPr>
        <p:spPr>
          <a:xfrm>
            <a:off x="3210709" y="781492"/>
            <a:ext cx="3791714" cy="2264145"/>
          </a:xfrm>
          <a:prstGeom prst="roundRect">
            <a:avLst>
              <a:gd name="adj" fmla="val 6545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48" name="Linie"/>
          <p:cNvSpPr/>
          <p:nvPr/>
        </p:nvSpPr>
        <p:spPr>
          <a:xfrm flipV="1">
            <a:off x="5846502" y="1302684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9" name="u2"/>
          <p:cNvSpPr txBox="1"/>
          <p:nvPr/>
        </p:nvSpPr>
        <p:spPr>
          <a:xfrm>
            <a:off x="4654586" y="1769153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250" name="Linie"/>
          <p:cNvSpPr/>
          <p:nvPr/>
        </p:nvSpPr>
        <p:spPr>
          <a:xfrm>
            <a:off x="6362275" y="151648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1" name="R1"/>
          <p:cNvSpPr txBox="1"/>
          <p:nvPr/>
        </p:nvSpPr>
        <p:spPr>
          <a:xfrm>
            <a:off x="5103215" y="1333591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256" name="Gruppieren"/>
          <p:cNvGrpSpPr/>
          <p:nvPr/>
        </p:nvGrpSpPr>
        <p:grpSpPr>
          <a:xfrm>
            <a:off x="5161066" y="1185066"/>
            <a:ext cx="393439" cy="161309"/>
            <a:chOff x="0" y="0"/>
            <a:chExt cx="393438" cy="161307"/>
          </a:xfrm>
        </p:grpSpPr>
        <p:sp>
          <p:nvSpPr>
            <p:cNvPr id="252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3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4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5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57" name="Linie"/>
          <p:cNvSpPr/>
          <p:nvPr/>
        </p:nvSpPr>
        <p:spPr>
          <a:xfrm>
            <a:off x="3981506" y="1937421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271" name="Gruppieren"/>
          <p:cNvGrpSpPr/>
          <p:nvPr/>
        </p:nvGrpSpPr>
        <p:grpSpPr>
          <a:xfrm>
            <a:off x="3388991" y="2057820"/>
            <a:ext cx="761414" cy="331835"/>
            <a:chOff x="0" y="0"/>
            <a:chExt cx="761413" cy="331834"/>
          </a:xfrm>
        </p:grpSpPr>
        <p:sp>
          <p:nvSpPr>
            <p:cNvPr id="258" name="Linie"/>
            <p:cNvSpPr/>
            <p:nvPr/>
          </p:nvSpPr>
          <p:spPr>
            <a:xfrm>
              <a:off x="660224" y="327374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59" name="Linie"/>
            <p:cNvSpPr/>
            <p:nvPr/>
          </p:nvSpPr>
          <p:spPr>
            <a:xfrm>
              <a:off x="563877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0" name="Linie"/>
            <p:cNvSpPr/>
            <p:nvPr/>
          </p:nvSpPr>
          <p:spPr>
            <a:xfrm>
              <a:off x="440947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1" name="Linie"/>
            <p:cNvSpPr/>
            <p:nvPr/>
          </p:nvSpPr>
          <p:spPr>
            <a:xfrm flipV="1">
              <a:off x="564378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2" name="Linie"/>
            <p:cNvSpPr/>
            <p:nvPr/>
          </p:nvSpPr>
          <p:spPr>
            <a:xfrm flipV="1">
              <a:off x="662993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3" name="Linie"/>
            <p:cNvSpPr/>
            <p:nvPr/>
          </p:nvSpPr>
          <p:spPr>
            <a:xfrm>
              <a:off x="122930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4" name="Linie"/>
            <p:cNvSpPr/>
            <p:nvPr/>
          </p:nvSpPr>
          <p:spPr>
            <a:xfrm>
              <a:off x="-1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5" name="Linie"/>
            <p:cNvSpPr/>
            <p:nvPr/>
          </p:nvSpPr>
          <p:spPr>
            <a:xfrm flipV="1">
              <a:off x="12343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6" name="Linie"/>
            <p:cNvSpPr/>
            <p:nvPr/>
          </p:nvSpPr>
          <p:spPr>
            <a:xfrm flipV="1">
              <a:off x="22204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7" name="Linie"/>
            <p:cNvSpPr/>
            <p:nvPr/>
          </p:nvSpPr>
          <p:spPr>
            <a:xfrm>
              <a:off x="344275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8" name="Linie"/>
            <p:cNvSpPr/>
            <p:nvPr/>
          </p:nvSpPr>
          <p:spPr>
            <a:xfrm>
              <a:off x="221344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69" name="Linie"/>
            <p:cNvSpPr/>
            <p:nvPr/>
          </p:nvSpPr>
          <p:spPr>
            <a:xfrm flipV="1">
              <a:off x="34477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70" name="Linie"/>
            <p:cNvSpPr/>
            <p:nvPr/>
          </p:nvSpPr>
          <p:spPr>
            <a:xfrm flipV="1">
              <a:off x="443392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272" name="Aufwärtswandler"/>
          <p:cNvSpPr txBox="1"/>
          <p:nvPr/>
        </p:nvSpPr>
        <p:spPr>
          <a:xfrm>
            <a:off x="3095853" y="1651813"/>
            <a:ext cx="124755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Sinus PWM</a:t>
            </a:r>
          </a:p>
        </p:txBody>
      </p:sp>
      <p:sp>
        <p:nvSpPr>
          <p:cNvPr id="273" name="Umrichter"/>
          <p:cNvSpPr txBox="1"/>
          <p:nvPr/>
        </p:nvSpPr>
        <p:spPr>
          <a:xfrm>
            <a:off x="3038292" y="1031878"/>
            <a:ext cx="1518473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274" name="Last"/>
          <p:cNvSpPr txBox="1"/>
          <p:nvPr/>
        </p:nvSpPr>
        <p:spPr>
          <a:xfrm>
            <a:off x="6058547" y="1031877"/>
            <a:ext cx="1006042" cy="467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275" name="Rechteck"/>
          <p:cNvSpPr/>
          <p:nvPr/>
        </p:nvSpPr>
        <p:spPr>
          <a:xfrm flipH="1" rot="16200000">
            <a:off x="5878693" y="1800193"/>
            <a:ext cx="423183" cy="22674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76" name="R1"/>
          <p:cNvSpPr txBox="1"/>
          <p:nvPr/>
        </p:nvSpPr>
        <p:spPr>
          <a:xfrm>
            <a:off x="5568771" y="1769153"/>
            <a:ext cx="3845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5_3_1_Schaltung_H_Brücke.png" descr="5_3_1_Schaltung_H_Brück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05570" y="399674"/>
            <a:ext cx="7947786" cy="3456581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Rechteck"/>
          <p:cNvSpPr/>
          <p:nvPr/>
        </p:nvSpPr>
        <p:spPr>
          <a:xfrm>
            <a:off x="5537200" y="397933"/>
            <a:ext cx="176996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4" name="Linie"/>
          <p:cNvSpPr/>
          <p:nvPr/>
        </p:nvSpPr>
        <p:spPr>
          <a:xfrm>
            <a:off x="5250197" y="1609791"/>
            <a:ext cx="1" cy="150909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5" name="Δu(ω2)"/>
          <p:cNvSpPr txBox="1"/>
          <p:nvPr/>
        </p:nvSpPr>
        <p:spPr>
          <a:xfrm>
            <a:off x="4909333" y="1287805"/>
            <a:ext cx="808729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</a:t>
            </a:r>
            <a:r>
              <a:rPr u="sng"/>
              <a:t>u</a:t>
            </a:r>
            <a:r>
              <a:t>(ω</a:t>
            </a:r>
            <a:r>
              <a:rPr baseline="-5999"/>
              <a:t>2</a:t>
            </a:r>
            <a:r>
              <a:t>) </a:t>
            </a:r>
          </a:p>
        </p:txBody>
      </p:sp>
      <p:sp>
        <p:nvSpPr>
          <p:cNvPr id="496" name="Linie"/>
          <p:cNvSpPr/>
          <p:nvPr/>
        </p:nvSpPr>
        <p:spPr>
          <a:xfrm>
            <a:off x="4388828" y="1107434"/>
            <a:ext cx="1" cy="158742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pSp>
        <p:nvGrpSpPr>
          <p:cNvPr id="501" name="Gruppieren"/>
          <p:cNvGrpSpPr/>
          <p:nvPr/>
        </p:nvGrpSpPr>
        <p:grpSpPr>
          <a:xfrm>
            <a:off x="3925389" y="618938"/>
            <a:ext cx="1772018" cy="521154"/>
            <a:chOff x="0" y="0"/>
            <a:chExt cx="1772017" cy="521152"/>
          </a:xfrm>
        </p:grpSpPr>
        <p:sp>
          <p:nvSpPr>
            <p:cNvPr id="497" name="Δu(ω2)"/>
            <p:cNvSpPr txBox="1"/>
            <p:nvPr/>
          </p:nvSpPr>
          <p:spPr>
            <a:xfrm>
              <a:off x="516284" y="0"/>
              <a:ext cx="1255734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Δ</a:t>
              </a:r>
              <a:r>
                <a:rPr u="sng"/>
                <a:t>u</a:t>
              </a:r>
              <a:r>
                <a:t>(ω</a:t>
              </a:r>
              <a:r>
                <a:rPr baseline="-5999"/>
                <a:t>2</a:t>
              </a:r>
              <a:r>
                <a:t>) </a:t>
              </a:r>
            </a:p>
          </p:txBody>
        </p:sp>
        <p:sp>
          <p:nvSpPr>
            <p:cNvPr id="498" name="Δi(ω2)"/>
            <p:cNvSpPr txBox="1"/>
            <p:nvPr/>
          </p:nvSpPr>
          <p:spPr>
            <a:xfrm>
              <a:off x="779410" y="222169"/>
              <a:ext cx="636539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Δ</a:t>
              </a:r>
              <a:r>
                <a:rPr u="sng"/>
                <a:t>i</a:t>
              </a:r>
              <a:r>
                <a:t>(ω</a:t>
              </a:r>
              <a:r>
                <a:rPr baseline="-5999"/>
                <a:t>2</a:t>
              </a:r>
              <a:r>
                <a:t>)</a:t>
              </a:r>
            </a:p>
          </p:txBody>
        </p:sp>
        <p:sp>
          <p:nvSpPr>
            <p:cNvPr id="499" name="Z(ω2) ="/>
            <p:cNvSpPr txBox="1"/>
            <p:nvPr/>
          </p:nvSpPr>
          <p:spPr>
            <a:xfrm>
              <a:off x="0" y="121423"/>
              <a:ext cx="979916" cy="278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Z(</a:t>
              </a:r>
              <a:r>
                <a:t>ω</a:t>
              </a:r>
              <a:r>
                <a:rPr baseline="-5999"/>
                <a:t>2</a:t>
              </a:r>
              <a:r>
                <a:t>) = </a:t>
              </a:r>
            </a:p>
          </p:txBody>
        </p:sp>
        <p:sp>
          <p:nvSpPr>
            <p:cNvPr id="500" name="Linie"/>
            <p:cNvSpPr/>
            <p:nvPr/>
          </p:nvSpPr>
          <p:spPr>
            <a:xfrm flipV="1">
              <a:off x="881407" y="260576"/>
              <a:ext cx="509142" cy="1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02" name="Linie"/>
          <p:cNvSpPr/>
          <p:nvPr/>
        </p:nvSpPr>
        <p:spPr>
          <a:xfrm flipH="1">
            <a:off x="4242910" y="1489115"/>
            <a:ext cx="393439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pSp>
        <p:nvGrpSpPr>
          <p:cNvPr id="552" name="Gruppieren"/>
          <p:cNvGrpSpPr/>
          <p:nvPr/>
        </p:nvGrpSpPr>
        <p:grpSpPr>
          <a:xfrm>
            <a:off x="5916808" y="995892"/>
            <a:ext cx="4172317" cy="2264145"/>
            <a:chOff x="0" y="0"/>
            <a:chExt cx="4172315" cy="2264144"/>
          </a:xfrm>
        </p:grpSpPr>
        <p:sp>
          <p:nvSpPr>
            <p:cNvPr id="503" name="Linie"/>
            <p:cNvSpPr/>
            <p:nvPr/>
          </p:nvSpPr>
          <p:spPr>
            <a:xfrm flipH="1">
              <a:off x="2370976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504" name="Linie"/>
            <p:cNvSpPr/>
            <p:nvPr/>
          </p:nvSpPr>
          <p:spPr>
            <a:xfrm>
              <a:off x="1353327" y="517595"/>
              <a:ext cx="179536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05" name="Linie"/>
            <p:cNvSpPr/>
            <p:nvPr/>
          </p:nvSpPr>
          <p:spPr>
            <a:xfrm>
              <a:off x="3140891" y="522995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06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07" name="Linie"/>
            <p:cNvSpPr/>
            <p:nvPr/>
          </p:nvSpPr>
          <p:spPr>
            <a:xfrm>
              <a:off x="1366027" y="1838224"/>
              <a:ext cx="176996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08" name="Kreis"/>
            <p:cNvSpPr/>
            <p:nvPr/>
          </p:nvSpPr>
          <p:spPr>
            <a:xfrm rot="10800000">
              <a:off x="2343979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09" name="u2"/>
            <p:cNvSpPr txBox="1"/>
            <p:nvPr/>
          </p:nvSpPr>
          <p:spPr>
            <a:xfrm>
              <a:off x="3385580" y="757869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Netz</a:t>
              </a:r>
              <a:r>
                <a:t>(t)</a:t>
              </a:r>
            </a:p>
          </p:txBody>
        </p:sp>
        <p:sp>
          <p:nvSpPr>
            <p:cNvPr id="510" name="Kreis"/>
            <p:cNvSpPr/>
            <p:nvPr/>
          </p:nvSpPr>
          <p:spPr>
            <a:xfrm rot="10800000">
              <a:off x="2343979" y="4671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11" name="Linie"/>
            <p:cNvSpPr/>
            <p:nvPr/>
          </p:nvSpPr>
          <p:spPr>
            <a:xfrm>
              <a:off x="1591426" y="73881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514" name="Gruppieren 70"/>
            <p:cNvGrpSpPr/>
            <p:nvPr/>
          </p:nvGrpSpPr>
          <p:grpSpPr>
            <a:xfrm>
              <a:off x="1209934" y="1005517"/>
              <a:ext cx="308539" cy="311839"/>
              <a:chOff x="0" y="0"/>
              <a:chExt cx="308538" cy="311837"/>
            </a:xfrm>
          </p:grpSpPr>
          <p:sp>
            <p:nvSpPr>
              <p:cNvPr id="512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13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15" name="i2"/>
            <p:cNvSpPr txBox="1"/>
            <p:nvPr/>
          </p:nvSpPr>
          <p:spPr>
            <a:xfrm>
              <a:off x="2777726" y="16889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8"/>
                <a:t>(t)</a:t>
              </a:r>
            </a:p>
          </p:txBody>
        </p:sp>
        <p:sp>
          <p:nvSpPr>
            <p:cNvPr id="516" name="Abgerundetes Rechteck 215"/>
            <p:cNvSpPr/>
            <p:nvPr/>
          </p:nvSpPr>
          <p:spPr>
            <a:xfrm>
              <a:off x="193181" y="0"/>
              <a:ext cx="3876579" cy="2264145"/>
            </a:xfrm>
            <a:prstGeom prst="roundRect">
              <a:avLst>
                <a:gd name="adj" fmla="val 654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17" name="Linie"/>
            <p:cNvSpPr/>
            <p:nvPr/>
          </p:nvSpPr>
          <p:spPr>
            <a:xfrm flipV="1">
              <a:off x="2808210" y="52119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18" name="u2"/>
            <p:cNvSpPr txBox="1"/>
            <p:nvPr/>
          </p:nvSpPr>
          <p:spPr>
            <a:xfrm>
              <a:off x="1616293" y="987661"/>
              <a:ext cx="786737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</a:t>
              </a:r>
            </a:p>
          </p:txBody>
        </p:sp>
        <p:grpSp>
          <p:nvGrpSpPr>
            <p:cNvPr id="521" name="Gruppieren 70"/>
            <p:cNvGrpSpPr/>
            <p:nvPr/>
          </p:nvGrpSpPr>
          <p:grpSpPr>
            <a:xfrm>
              <a:off x="2986623" y="746361"/>
              <a:ext cx="308539" cy="311839"/>
              <a:chOff x="0" y="0"/>
              <a:chExt cx="308538" cy="311837"/>
            </a:xfrm>
          </p:grpSpPr>
          <p:sp>
            <p:nvSpPr>
              <p:cNvPr id="519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20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22" name="Linie"/>
            <p:cNvSpPr/>
            <p:nvPr/>
          </p:nvSpPr>
          <p:spPr>
            <a:xfrm>
              <a:off x="3400183" y="709592"/>
              <a:ext cx="1" cy="4676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3" name="R1"/>
            <p:cNvSpPr txBox="1"/>
            <p:nvPr/>
          </p:nvSpPr>
          <p:spPr>
            <a:xfrm>
              <a:off x="1722023" y="552099"/>
              <a:ext cx="509142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528" name="Gruppieren"/>
            <p:cNvGrpSpPr/>
            <p:nvPr/>
          </p:nvGrpSpPr>
          <p:grpSpPr>
            <a:xfrm>
              <a:off x="1754474" y="403573"/>
              <a:ext cx="393439" cy="161309"/>
              <a:chOff x="0" y="0"/>
              <a:chExt cx="393438" cy="161307"/>
            </a:xfrm>
          </p:grpSpPr>
          <p:sp>
            <p:nvSpPr>
              <p:cNvPr id="524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25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26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27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529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543" name="Gruppieren"/>
            <p:cNvGrpSpPr/>
            <p:nvPr/>
          </p:nvGrpSpPr>
          <p:grpSpPr>
            <a:xfrm>
              <a:off x="350699" y="1276328"/>
              <a:ext cx="761414" cy="331835"/>
              <a:chOff x="0" y="0"/>
              <a:chExt cx="761413" cy="331834"/>
            </a:xfrm>
          </p:grpSpPr>
          <p:sp>
            <p:nvSpPr>
              <p:cNvPr id="530" name="Linie"/>
              <p:cNvSpPr/>
              <p:nvPr/>
            </p:nvSpPr>
            <p:spPr>
              <a:xfrm>
                <a:off x="660224" y="327374"/>
                <a:ext cx="101190" cy="451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1" name="Linie"/>
              <p:cNvSpPr/>
              <p:nvPr/>
            </p:nvSpPr>
            <p:spPr>
              <a:xfrm>
                <a:off x="563877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2" name="Linie"/>
              <p:cNvSpPr/>
              <p:nvPr/>
            </p:nvSpPr>
            <p:spPr>
              <a:xfrm>
                <a:off x="440947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3" name="Linie"/>
              <p:cNvSpPr/>
              <p:nvPr/>
            </p:nvSpPr>
            <p:spPr>
              <a:xfrm flipV="1">
                <a:off x="564378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4" name="Linie"/>
              <p:cNvSpPr/>
              <p:nvPr/>
            </p:nvSpPr>
            <p:spPr>
              <a:xfrm flipV="1">
                <a:off x="662993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5" name="Linie"/>
              <p:cNvSpPr/>
              <p:nvPr/>
            </p:nvSpPr>
            <p:spPr>
              <a:xfrm>
                <a:off x="122930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6" name="Linie"/>
              <p:cNvSpPr/>
              <p:nvPr/>
            </p:nvSpPr>
            <p:spPr>
              <a:xfrm>
                <a:off x="-1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7" name="Linie"/>
              <p:cNvSpPr/>
              <p:nvPr/>
            </p:nvSpPr>
            <p:spPr>
              <a:xfrm flipV="1">
                <a:off x="123431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8" name="Linie"/>
              <p:cNvSpPr/>
              <p:nvPr/>
            </p:nvSpPr>
            <p:spPr>
              <a:xfrm flipV="1">
                <a:off x="22204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9" name="Linie"/>
              <p:cNvSpPr/>
              <p:nvPr/>
            </p:nvSpPr>
            <p:spPr>
              <a:xfrm>
                <a:off x="344275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0" name="Linie"/>
              <p:cNvSpPr/>
              <p:nvPr/>
            </p:nvSpPr>
            <p:spPr>
              <a:xfrm>
                <a:off x="221344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1" name="Linie"/>
              <p:cNvSpPr/>
              <p:nvPr/>
            </p:nvSpPr>
            <p:spPr>
              <a:xfrm flipV="1">
                <a:off x="34477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2" name="Linie"/>
              <p:cNvSpPr/>
              <p:nvPr/>
            </p:nvSpPr>
            <p:spPr>
              <a:xfrm flipV="1">
                <a:off x="443392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44" name="Aufwärtswandler"/>
            <p:cNvSpPr txBox="1"/>
            <p:nvPr/>
          </p:nvSpPr>
          <p:spPr>
            <a:xfrm>
              <a:off x="57561" y="870320"/>
              <a:ext cx="1247558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Sinus PWM</a:t>
              </a:r>
            </a:p>
          </p:txBody>
        </p:sp>
        <p:sp>
          <p:nvSpPr>
            <p:cNvPr id="545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  <p:sp>
          <p:nvSpPr>
            <p:cNvPr id="546" name="u2"/>
            <p:cNvSpPr txBox="1"/>
            <p:nvPr/>
          </p:nvSpPr>
          <p:spPr>
            <a:xfrm>
              <a:off x="3385580" y="1337836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Δ</a:t>
              </a:r>
              <a:r>
                <a:rPr u="sng"/>
                <a:t>u</a:t>
              </a:r>
              <a:r>
                <a:t>(ω</a:t>
              </a:r>
              <a:r>
                <a:rPr baseline="-5999"/>
                <a:t>2</a:t>
              </a:r>
              <a:r>
                <a:t>)</a:t>
              </a:r>
            </a:p>
          </p:txBody>
        </p:sp>
        <p:sp>
          <p:nvSpPr>
            <p:cNvPr id="547" name="Kreis"/>
            <p:cNvSpPr/>
            <p:nvPr/>
          </p:nvSpPr>
          <p:spPr>
            <a:xfrm rot="5400000">
              <a:off x="2988277" y="1329710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accent1">
                  <a:lumOff val="-7647"/>
                </a:scheme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8" name="Linie"/>
            <p:cNvSpPr/>
            <p:nvPr/>
          </p:nvSpPr>
          <p:spPr>
            <a:xfrm flipV="1">
              <a:off x="3140027" y="1326327"/>
              <a:ext cx="868" cy="311839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7647"/>
                </a:scheme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9" name="Linie"/>
            <p:cNvSpPr/>
            <p:nvPr/>
          </p:nvSpPr>
          <p:spPr>
            <a:xfrm>
              <a:off x="3400183" y="1286504"/>
              <a:ext cx="1" cy="4676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0" name="Linie"/>
            <p:cNvSpPr/>
            <p:nvPr/>
          </p:nvSpPr>
          <p:spPr>
            <a:xfrm flipH="1">
              <a:off x="2155358" y="1179116"/>
              <a:ext cx="393439" cy="1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551" name="Z(ω2)"/>
            <p:cNvSpPr txBox="1"/>
            <p:nvPr/>
          </p:nvSpPr>
          <p:spPr>
            <a:xfrm>
              <a:off x="2301126" y="1022283"/>
              <a:ext cx="979917" cy="278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t>(ω</a:t>
              </a:r>
              <a:r>
                <a:rPr baseline="-5999"/>
                <a:t>2</a:t>
              </a:r>
              <a:r>
                <a:t>) </a:t>
              </a:r>
            </a:p>
          </p:txBody>
        </p:sp>
      </p:grpSp>
      <p:sp>
        <p:nvSpPr>
          <p:cNvPr id="553" name="Linie"/>
          <p:cNvSpPr/>
          <p:nvPr/>
        </p:nvSpPr>
        <p:spPr>
          <a:xfrm flipV="1">
            <a:off x="4638595" y="1101896"/>
            <a:ext cx="1" cy="393439"/>
          </a:xfrm>
          <a:prstGeom prst="line">
            <a:avLst/>
          </a:prstGeom>
          <a:ln w="12700">
            <a:solidFill>
              <a:srgbClr val="F39019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Rechteck"/>
          <p:cNvSpPr/>
          <p:nvPr/>
        </p:nvSpPr>
        <p:spPr>
          <a:xfrm>
            <a:off x="7064636" y="-895401"/>
            <a:ext cx="1270001" cy="26711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6" name="Rechteck"/>
          <p:cNvSpPr/>
          <p:nvPr/>
        </p:nvSpPr>
        <p:spPr>
          <a:xfrm>
            <a:off x="4873363" y="387972"/>
            <a:ext cx="413274" cy="4523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557" name="5_3_1_deltaU_=_0.1.PNG" descr="5_3_1_deltaU_=_0.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485" y="470362"/>
            <a:ext cx="4708935" cy="1726925"/>
          </a:xfrm>
          <a:prstGeom prst="rect">
            <a:avLst/>
          </a:prstGeom>
          <a:ln w="12700">
            <a:miter lim="400000"/>
          </a:ln>
        </p:spPr>
      </p:pic>
      <p:sp>
        <p:nvSpPr>
          <p:cNvPr id="558" name="Δu=0,1; ω2 = 50 Hz"/>
          <p:cNvSpPr txBox="1"/>
          <p:nvPr/>
        </p:nvSpPr>
        <p:spPr>
          <a:xfrm>
            <a:off x="738302" y="300997"/>
            <a:ext cx="1869476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Δu=0,1; ω</a:t>
            </a:r>
            <a:r>
              <a:rPr baseline="-5999"/>
              <a:t>2</a:t>
            </a:r>
            <a:r>
              <a:t> = 50 Hz</a:t>
            </a:r>
          </a:p>
        </p:txBody>
      </p:sp>
      <p:sp>
        <p:nvSpPr>
          <p:cNvPr id="559" name="t [s]"/>
          <p:cNvSpPr txBox="1"/>
          <p:nvPr/>
        </p:nvSpPr>
        <p:spPr>
          <a:xfrm>
            <a:off x="3603886" y="16930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60" name="uNetz + Δu"/>
          <p:cNvSpPr txBox="1"/>
          <p:nvPr/>
        </p:nvSpPr>
        <p:spPr>
          <a:xfrm>
            <a:off x="904294" y="648130"/>
            <a:ext cx="958418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 + Δu</a:t>
            </a:r>
          </a:p>
        </p:txBody>
      </p:sp>
      <p:sp>
        <p:nvSpPr>
          <p:cNvPr id="561" name="uac(t)"/>
          <p:cNvSpPr txBox="1"/>
          <p:nvPr/>
        </p:nvSpPr>
        <p:spPr>
          <a:xfrm>
            <a:off x="2279227" y="906364"/>
            <a:ext cx="958417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ac(t)</a:t>
            </a:r>
          </a:p>
        </p:txBody>
      </p:sp>
      <p:sp>
        <p:nvSpPr>
          <p:cNvPr id="562" name="iAC(t)"/>
          <p:cNvSpPr txBox="1"/>
          <p:nvPr/>
        </p:nvSpPr>
        <p:spPr>
          <a:xfrm>
            <a:off x="1649361" y="1511730"/>
            <a:ext cx="65889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AC(t)</a:t>
            </a:r>
          </a:p>
        </p:txBody>
      </p:sp>
      <p:pic>
        <p:nvPicPr>
          <p:cNvPr id="563" name="5_3_1_deltaU_=_0.2_100_Hz.PNG" descr="5_3_1_deltaU_=_0.2_100_Hz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135" y="4521255"/>
            <a:ext cx="4641634" cy="1657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5_3_1_deltaU_=_0.2.PNG" descr="5_3_1_deltaU_=_0.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135" y="2517915"/>
            <a:ext cx="4641634" cy="1682711"/>
          </a:xfrm>
          <a:prstGeom prst="rect">
            <a:avLst/>
          </a:prstGeom>
          <a:ln w="12700">
            <a:miter lim="400000"/>
          </a:ln>
        </p:spPr>
      </p:pic>
      <p:sp>
        <p:nvSpPr>
          <p:cNvPr id="565" name="Δu=0,2; ω2 = 50 Hz"/>
          <p:cNvSpPr txBox="1"/>
          <p:nvPr/>
        </p:nvSpPr>
        <p:spPr>
          <a:xfrm>
            <a:off x="738302" y="2265264"/>
            <a:ext cx="1869476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50 Hz</a:t>
            </a:r>
          </a:p>
        </p:txBody>
      </p:sp>
      <p:sp>
        <p:nvSpPr>
          <p:cNvPr id="566" name="Δu=0,2; ω2 = 100 Hz"/>
          <p:cNvSpPr txBox="1"/>
          <p:nvPr/>
        </p:nvSpPr>
        <p:spPr>
          <a:xfrm>
            <a:off x="662102" y="4322664"/>
            <a:ext cx="1869476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100 Hz</a:t>
            </a:r>
          </a:p>
        </p:txBody>
      </p:sp>
      <p:pic>
        <p:nvPicPr>
          <p:cNvPr id="567" name="5_3_1_deltaU_=_0.2_150_Hz.PNG" descr="5_3_1_deltaU_=_0.2_150_Hz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83563" y="492469"/>
            <a:ext cx="4634505" cy="16827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5_3_1_deltaU_=_0.2_250_Hz.PNG" descr="5_3_1_deltaU_=_0.2_250_Hz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79376" y="2495808"/>
            <a:ext cx="4642879" cy="1726925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Δu=0,2; ω2 = 150 Hz"/>
          <p:cNvSpPr txBox="1"/>
          <p:nvPr/>
        </p:nvSpPr>
        <p:spPr>
          <a:xfrm>
            <a:off x="5886035" y="300997"/>
            <a:ext cx="1869476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150 Hz</a:t>
            </a:r>
          </a:p>
        </p:txBody>
      </p:sp>
      <p:sp>
        <p:nvSpPr>
          <p:cNvPr id="570" name="Δu=0,2; ω2 = 250 Hz"/>
          <p:cNvSpPr txBox="1"/>
          <p:nvPr/>
        </p:nvSpPr>
        <p:spPr>
          <a:xfrm>
            <a:off x="5767501" y="2265264"/>
            <a:ext cx="1869477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250 Hz</a:t>
            </a:r>
          </a:p>
        </p:txBody>
      </p:sp>
      <p:pic>
        <p:nvPicPr>
          <p:cNvPr id="571" name="5_3_1_deltaU_=_0.2_350_Hz.PNG" descr="5_3_1_deltaU_=_0.2_350_Hz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297842" y="4543361"/>
            <a:ext cx="4605947" cy="1653657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Δu=0,2; ω2 = 350 Hz"/>
          <p:cNvSpPr txBox="1"/>
          <p:nvPr/>
        </p:nvSpPr>
        <p:spPr>
          <a:xfrm>
            <a:off x="5886035" y="4322664"/>
            <a:ext cx="1869476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350 Hz</a:t>
            </a:r>
          </a:p>
        </p:txBody>
      </p:sp>
      <p:sp>
        <p:nvSpPr>
          <p:cNvPr id="573" name="uNetz + Δu"/>
          <p:cNvSpPr txBox="1"/>
          <p:nvPr/>
        </p:nvSpPr>
        <p:spPr>
          <a:xfrm>
            <a:off x="6111295" y="648130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 + Δu</a:t>
            </a:r>
          </a:p>
        </p:txBody>
      </p:sp>
      <p:sp>
        <p:nvSpPr>
          <p:cNvPr id="574" name="iAC(t)"/>
          <p:cNvSpPr txBox="1"/>
          <p:nvPr/>
        </p:nvSpPr>
        <p:spPr>
          <a:xfrm>
            <a:off x="7008761" y="1571969"/>
            <a:ext cx="65889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AC(t)</a:t>
            </a:r>
          </a:p>
        </p:txBody>
      </p:sp>
      <p:sp>
        <p:nvSpPr>
          <p:cNvPr id="575" name="uac(t)"/>
          <p:cNvSpPr txBox="1"/>
          <p:nvPr/>
        </p:nvSpPr>
        <p:spPr>
          <a:xfrm>
            <a:off x="7537027" y="906364"/>
            <a:ext cx="958417" cy="27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ac(t)</a:t>
            </a:r>
          </a:p>
        </p:txBody>
      </p:sp>
      <p:sp>
        <p:nvSpPr>
          <p:cNvPr id="576" name="t [s]"/>
          <p:cNvSpPr txBox="1"/>
          <p:nvPr/>
        </p:nvSpPr>
        <p:spPr>
          <a:xfrm>
            <a:off x="3603886" y="360650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7" name="t [s]"/>
          <p:cNvSpPr txBox="1"/>
          <p:nvPr/>
        </p:nvSpPr>
        <p:spPr>
          <a:xfrm>
            <a:off x="8717753" y="17184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8" name="t [s]"/>
          <p:cNvSpPr txBox="1"/>
          <p:nvPr/>
        </p:nvSpPr>
        <p:spPr>
          <a:xfrm>
            <a:off x="8717753" y="3774392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9" name="t [s]"/>
          <p:cNvSpPr txBox="1"/>
          <p:nvPr/>
        </p:nvSpPr>
        <p:spPr>
          <a:xfrm>
            <a:off x="8717753" y="57316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80" name="t [s]"/>
          <p:cNvSpPr txBox="1"/>
          <p:nvPr/>
        </p:nvSpPr>
        <p:spPr>
          <a:xfrm>
            <a:off x="3603886" y="57062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81" name="2. Oberschwingung"/>
          <p:cNvSpPr txBox="1"/>
          <p:nvPr/>
        </p:nvSpPr>
        <p:spPr>
          <a:xfrm>
            <a:off x="2852972" y="4322664"/>
            <a:ext cx="1731430" cy="36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2. Oberschwingung</a:t>
            </a:r>
          </a:p>
        </p:txBody>
      </p:sp>
      <p:sp>
        <p:nvSpPr>
          <p:cNvPr id="582" name="3. Oberschwingung"/>
          <p:cNvSpPr txBox="1"/>
          <p:nvPr/>
        </p:nvSpPr>
        <p:spPr>
          <a:xfrm>
            <a:off x="8026105" y="300997"/>
            <a:ext cx="1731430" cy="368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3. Oberschwingung</a:t>
            </a:r>
          </a:p>
        </p:txBody>
      </p:sp>
      <p:sp>
        <p:nvSpPr>
          <p:cNvPr id="583" name="5. Oberschwingung"/>
          <p:cNvSpPr txBox="1"/>
          <p:nvPr/>
        </p:nvSpPr>
        <p:spPr>
          <a:xfrm>
            <a:off x="8026105" y="2265264"/>
            <a:ext cx="1731430" cy="36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5. Oberschwingung</a:t>
            </a:r>
          </a:p>
        </p:txBody>
      </p:sp>
      <p:sp>
        <p:nvSpPr>
          <p:cNvPr id="584" name="7. Oberschwingung"/>
          <p:cNvSpPr txBox="1"/>
          <p:nvPr/>
        </p:nvSpPr>
        <p:spPr>
          <a:xfrm>
            <a:off x="8026105" y="4322664"/>
            <a:ext cx="1731430" cy="36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7. Oberschwingung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Gruppieren"/>
          <p:cNvGrpSpPr/>
          <p:nvPr/>
        </p:nvGrpSpPr>
        <p:grpSpPr>
          <a:xfrm>
            <a:off x="525611" y="281484"/>
            <a:ext cx="9108778" cy="2081648"/>
            <a:chOff x="0" y="0"/>
            <a:chExt cx="9108776" cy="2081647"/>
          </a:xfrm>
        </p:grpSpPr>
        <p:pic>
          <p:nvPicPr>
            <p:cNvPr id="586" name="5_3_1_deltaU_=_0.2_cos.PNG" descr="5_3_1_deltaU_=_0.2_cos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370166"/>
              <a:ext cx="4708935" cy="17114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7" name="Δu=0,2; ω2 = 50 Hz"/>
            <p:cNvSpPr txBox="1"/>
            <p:nvPr/>
          </p:nvSpPr>
          <p:spPr>
            <a:xfrm>
              <a:off x="287683" y="44913"/>
              <a:ext cx="1869477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Δu=0,2; ω</a:t>
              </a:r>
              <a:r>
                <a:rPr baseline="-5999"/>
                <a:t>2</a:t>
              </a:r>
              <a:r>
                <a:t> = 50 Hz</a:t>
              </a:r>
            </a:p>
          </p:txBody>
        </p:sp>
        <p:sp>
          <p:nvSpPr>
            <p:cNvPr id="588" name="t [s]"/>
            <p:cNvSpPr txBox="1"/>
            <p:nvPr/>
          </p:nvSpPr>
          <p:spPr>
            <a:xfrm>
              <a:off x="3500401" y="1585119"/>
              <a:ext cx="658897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589" name="uNetz + Δu"/>
            <p:cNvSpPr txBox="1"/>
            <p:nvPr/>
          </p:nvSpPr>
          <p:spPr>
            <a:xfrm>
              <a:off x="436743" y="464013"/>
              <a:ext cx="958417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5">
                      <a:lumOff val="-8078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Netz</a:t>
              </a:r>
              <a:r>
                <a:t> + Δu</a:t>
              </a:r>
            </a:p>
          </p:txBody>
        </p:sp>
        <p:sp>
          <p:nvSpPr>
            <p:cNvPr id="590" name="uac(t)"/>
            <p:cNvSpPr txBox="1"/>
            <p:nvPr/>
          </p:nvSpPr>
          <p:spPr>
            <a:xfrm>
              <a:off x="1760875" y="705313"/>
              <a:ext cx="958417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ac(t)</a:t>
              </a:r>
            </a:p>
          </p:txBody>
        </p:sp>
        <p:sp>
          <p:nvSpPr>
            <p:cNvPr id="591" name="iAC(t)"/>
            <p:cNvSpPr txBox="1"/>
            <p:nvPr/>
          </p:nvSpPr>
          <p:spPr>
            <a:xfrm>
              <a:off x="504476" y="819613"/>
              <a:ext cx="658897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AC(t)</a:t>
              </a:r>
            </a:p>
          </p:txBody>
        </p:sp>
        <p:sp>
          <p:nvSpPr>
            <p:cNvPr id="592" name="Startbedingung: cos (ωt)"/>
            <p:cNvSpPr txBox="1"/>
            <p:nvPr/>
          </p:nvSpPr>
          <p:spPr>
            <a:xfrm>
              <a:off x="2258122" y="0"/>
              <a:ext cx="2298995" cy="3681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4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Startbedingung: cos (ωt)</a:t>
              </a:r>
            </a:p>
          </p:txBody>
        </p:sp>
        <p:sp>
          <p:nvSpPr>
            <p:cNvPr id="593" name="Δu(t) = Δû cos(ωt) statt Δu(t) = Δû sin(ωt)"/>
            <p:cNvSpPr txBox="1"/>
            <p:nvPr/>
          </p:nvSpPr>
          <p:spPr>
            <a:xfrm>
              <a:off x="5246856" y="505328"/>
              <a:ext cx="3861921" cy="368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4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Δu(t) = Δû cos(ωt) statt Δu(t) = Δû sin(ωt)</a:t>
              </a:r>
            </a:p>
          </p:txBody>
        </p:sp>
        <p:grpSp>
          <p:nvGrpSpPr>
            <p:cNvPr id="597" name="Gruppieren"/>
            <p:cNvGrpSpPr/>
            <p:nvPr/>
          </p:nvGrpSpPr>
          <p:grpSpPr>
            <a:xfrm>
              <a:off x="4610810" y="856793"/>
              <a:ext cx="3266895" cy="738228"/>
              <a:chOff x="0" y="0"/>
              <a:chExt cx="3266894" cy="738227"/>
            </a:xfrm>
          </p:grpSpPr>
          <p:sp>
            <p:nvSpPr>
              <p:cNvPr id="594" name="iAC(t) = (1/L) ∫ Δu(τ) dτ"/>
              <p:cNvSpPr txBox="1"/>
              <p:nvPr/>
            </p:nvSpPr>
            <p:spPr>
              <a:xfrm>
                <a:off x="0" y="213954"/>
                <a:ext cx="3266895" cy="2783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>
                    <a:solidFill>
                      <a:schemeClr val="accent1">
                        <a:lumOff val="-7647"/>
                      </a:schemeClr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AC</a:t>
                </a:r>
                <a:r>
                  <a:t>(t) = (1/L) ∫ Δu(τ) dτ</a:t>
                </a:r>
              </a:p>
            </p:txBody>
          </p:sp>
          <p:sp>
            <p:nvSpPr>
              <p:cNvPr id="595" name="τ=0"/>
              <p:cNvSpPr txBox="1"/>
              <p:nvPr/>
            </p:nvSpPr>
            <p:spPr>
              <a:xfrm>
                <a:off x="1651376" y="463813"/>
                <a:ext cx="348259" cy="2744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1">
                        <a:lumOff val="-7647"/>
                      </a:schemeClr>
                    </a:solidFill>
                  </a:defRPr>
                </a:lvl1pPr>
              </a:lstStyle>
              <a:p>
                <a:pPr/>
                <a:r>
                  <a:t>τ=0</a:t>
                </a:r>
              </a:p>
            </p:txBody>
          </p:sp>
          <p:sp>
            <p:nvSpPr>
              <p:cNvPr id="596" name="t"/>
              <p:cNvSpPr txBox="1"/>
              <p:nvPr/>
            </p:nvSpPr>
            <p:spPr>
              <a:xfrm>
                <a:off x="1747184" y="0"/>
                <a:ext cx="156643" cy="2744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1">
                        <a:lumOff val="-7647"/>
                      </a:schemeClr>
                    </a:solidFill>
                  </a:defRPr>
                </a:lvl1pPr>
              </a:lstStyle>
              <a:p>
                <a:pPr/>
                <a:r>
                  <a:t>t</a:t>
                </a:r>
              </a:p>
            </p:txBody>
          </p:sp>
        </p:grpSp>
        <p:sp>
          <p:nvSpPr>
            <p:cNvPr id="598" name="=&gt; kein Gleichstromanteil"/>
            <p:cNvSpPr txBox="1"/>
            <p:nvPr/>
          </p:nvSpPr>
          <p:spPr>
            <a:xfrm>
              <a:off x="5246856" y="1648328"/>
              <a:ext cx="3861921" cy="368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4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=&gt; kein Gleichstromanteil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51866" y="875947"/>
            <a:ext cx="5901876" cy="2468058"/>
          </a:xfrm>
          <a:prstGeom prst="rect">
            <a:avLst/>
          </a:prstGeom>
          <a:ln w="12700">
            <a:miter lim="400000"/>
          </a:ln>
        </p:spPr>
      </p:pic>
      <p:sp>
        <p:nvSpPr>
          <p:cNvPr id="602" name="Linie"/>
          <p:cNvSpPr/>
          <p:nvPr/>
        </p:nvSpPr>
        <p:spPr>
          <a:xfrm>
            <a:off x="7374593" y="809957"/>
            <a:ext cx="1" cy="281868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3" name="Anregung"/>
          <p:cNvSpPr txBox="1"/>
          <p:nvPr/>
        </p:nvSpPr>
        <p:spPr>
          <a:xfrm>
            <a:off x="7673043" y="639070"/>
            <a:ext cx="1247558" cy="30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Anregung</a:t>
            </a:r>
          </a:p>
        </p:txBody>
      </p:sp>
      <p:sp>
        <p:nvSpPr>
          <p:cNvPr id="604" name="Netz"/>
          <p:cNvSpPr txBox="1"/>
          <p:nvPr/>
        </p:nvSpPr>
        <p:spPr>
          <a:xfrm>
            <a:off x="8817509" y="639070"/>
            <a:ext cx="631657" cy="3082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605" name="Umrichter mit Serieninduktivität und Innenwiderstand"/>
          <p:cNvSpPr txBox="1"/>
          <p:nvPr/>
        </p:nvSpPr>
        <p:spPr>
          <a:xfrm>
            <a:off x="4848829" y="861460"/>
            <a:ext cx="1899771" cy="758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Serieninduktivität und Innenwiderstand</a:t>
            </a:r>
          </a:p>
        </p:txBody>
      </p:sp>
      <p:sp>
        <p:nvSpPr>
          <p:cNvPr id="606" name="Umrichtermodell"/>
          <p:cNvSpPr txBox="1"/>
          <p:nvPr/>
        </p:nvSpPr>
        <p:spPr>
          <a:xfrm>
            <a:off x="272729" y="648780"/>
            <a:ext cx="174224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607" name="Linie"/>
          <p:cNvSpPr/>
          <p:nvPr/>
        </p:nvSpPr>
        <p:spPr>
          <a:xfrm>
            <a:off x="3676886" y="1874933"/>
            <a:ext cx="1" cy="82568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8" name="Linie"/>
          <p:cNvSpPr/>
          <p:nvPr/>
        </p:nvSpPr>
        <p:spPr>
          <a:xfrm flipH="1">
            <a:off x="2416033" y="937240"/>
            <a:ext cx="1" cy="2624020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9" name="Kreis"/>
          <p:cNvSpPr/>
          <p:nvPr/>
        </p:nvSpPr>
        <p:spPr>
          <a:xfrm rot="5400000">
            <a:off x="3296511" y="2564860"/>
            <a:ext cx="248616" cy="24924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0" name="Kreis"/>
          <p:cNvSpPr/>
          <p:nvPr/>
        </p:nvSpPr>
        <p:spPr>
          <a:xfrm rot="5400000">
            <a:off x="3307966" y="2151320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1" name="Kreis"/>
          <p:cNvSpPr/>
          <p:nvPr/>
        </p:nvSpPr>
        <p:spPr>
          <a:xfrm rot="5400000">
            <a:off x="3307966" y="1754273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2" name="Linie"/>
          <p:cNvSpPr/>
          <p:nvPr/>
        </p:nvSpPr>
        <p:spPr>
          <a:xfrm flipH="1">
            <a:off x="781122" y="1996464"/>
            <a:ext cx="1" cy="1187475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13" name="Kreis"/>
          <p:cNvSpPr/>
          <p:nvPr/>
        </p:nvSpPr>
        <p:spPr>
          <a:xfrm rot="5400000">
            <a:off x="644114" y="2564860"/>
            <a:ext cx="248616" cy="24924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4" name="Kreis"/>
          <p:cNvSpPr/>
          <p:nvPr/>
        </p:nvSpPr>
        <p:spPr>
          <a:xfrm rot="5400000">
            <a:off x="644114" y="216315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5" name="Kreis"/>
          <p:cNvSpPr/>
          <p:nvPr/>
        </p:nvSpPr>
        <p:spPr>
          <a:xfrm rot="5400000">
            <a:off x="644114" y="1746647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6" name="Kreis"/>
          <p:cNvSpPr/>
          <p:nvPr/>
        </p:nvSpPr>
        <p:spPr>
          <a:xfrm rot="5400000">
            <a:off x="2664949" y="1754273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7" name="Kreis"/>
          <p:cNvSpPr/>
          <p:nvPr/>
        </p:nvSpPr>
        <p:spPr>
          <a:xfrm rot="5400000">
            <a:off x="2664949" y="2551710"/>
            <a:ext cx="248616" cy="24924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8" name="Kreis"/>
          <p:cNvSpPr/>
          <p:nvPr/>
        </p:nvSpPr>
        <p:spPr>
          <a:xfrm rot="5400000">
            <a:off x="2664949" y="214765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19" name="u2"/>
          <p:cNvSpPr txBox="1"/>
          <p:nvPr/>
        </p:nvSpPr>
        <p:spPr>
          <a:xfrm>
            <a:off x="2536124" y="1397225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(t)</a:t>
            </a:r>
          </a:p>
        </p:txBody>
      </p:sp>
      <p:sp>
        <p:nvSpPr>
          <p:cNvPr id="620" name="u2"/>
          <p:cNvSpPr txBox="1"/>
          <p:nvPr/>
        </p:nvSpPr>
        <p:spPr>
          <a:xfrm>
            <a:off x="471473" y="1390147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621" name="Linie"/>
          <p:cNvSpPr/>
          <p:nvPr/>
        </p:nvSpPr>
        <p:spPr>
          <a:xfrm flipH="1">
            <a:off x="557120" y="1686046"/>
            <a:ext cx="44800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2" name="R1"/>
          <p:cNvSpPr txBox="1"/>
          <p:nvPr/>
        </p:nvSpPr>
        <p:spPr>
          <a:xfrm>
            <a:off x="1101823" y="1942172"/>
            <a:ext cx="50914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23" name="Linie"/>
          <p:cNvSpPr/>
          <p:nvPr/>
        </p:nvSpPr>
        <p:spPr>
          <a:xfrm flipH="1" flipV="1">
            <a:off x="511197" y="1878356"/>
            <a:ext cx="31639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4" name="Rechteck"/>
          <p:cNvSpPr/>
          <p:nvPr/>
        </p:nvSpPr>
        <p:spPr>
          <a:xfrm flipH="1" rot="10800000">
            <a:off x="1923941" y="1794285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629" name="Gruppieren"/>
          <p:cNvGrpSpPr/>
          <p:nvPr/>
        </p:nvGrpSpPr>
        <p:grpSpPr>
          <a:xfrm flipH="1">
            <a:off x="1097391" y="1754213"/>
            <a:ext cx="448005" cy="183681"/>
            <a:chOff x="0" y="0"/>
            <a:chExt cx="448003" cy="183679"/>
          </a:xfrm>
        </p:grpSpPr>
        <p:sp>
          <p:nvSpPr>
            <p:cNvPr id="625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26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27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28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630" name="Kreis"/>
          <p:cNvSpPr/>
          <p:nvPr/>
        </p:nvSpPr>
        <p:spPr>
          <a:xfrm flipH="1" rot="10800000">
            <a:off x="2385435" y="1840476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31" name="Linie"/>
          <p:cNvSpPr/>
          <p:nvPr/>
        </p:nvSpPr>
        <p:spPr>
          <a:xfrm flipH="1" flipV="1">
            <a:off x="511197" y="2281553"/>
            <a:ext cx="31639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2" name="Rechteck"/>
          <p:cNvSpPr/>
          <p:nvPr/>
        </p:nvSpPr>
        <p:spPr>
          <a:xfrm flipH="1" rot="10800000">
            <a:off x="1912615" y="2205847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637" name="Gruppieren"/>
          <p:cNvGrpSpPr/>
          <p:nvPr/>
        </p:nvGrpSpPr>
        <p:grpSpPr>
          <a:xfrm flipH="1">
            <a:off x="1084691" y="2157410"/>
            <a:ext cx="448005" cy="183681"/>
            <a:chOff x="0" y="0"/>
            <a:chExt cx="448003" cy="183679"/>
          </a:xfrm>
        </p:grpSpPr>
        <p:sp>
          <p:nvSpPr>
            <p:cNvPr id="633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34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35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36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638" name="Kreis"/>
          <p:cNvSpPr/>
          <p:nvPr/>
        </p:nvSpPr>
        <p:spPr>
          <a:xfrm flipH="1" rot="10800000">
            <a:off x="2385435" y="2254802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39" name="Linie"/>
          <p:cNvSpPr/>
          <p:nvPr/>
        </p:nvSpPr>
        <p:spPr>
          <a:xfrm flipH="1" flipV="1">
            <a:off x="511197" y="2684750"/>
            <a:ext cx="31639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0" name="Rechteck"/>
          <p:cNvSpPr/>
          <p:nvPr/>
        </p:nvSpPr>
        <p:spPr>
          <a:xfrm flipH="1" rot="10800000">
            <a:off x="1915778" y="2585282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645" name="Gruppieren"/>
          <p:cNvGrpSpPr/>
          <p:nvPr/>
        </p:nvGrpSpPr>
        <p:grpSpPr>
          <a:xfrm flipH="1">
            <a:off x="1097391" y="2560607"/>
            <a:ext cx="448005" cy="183681"/>
            <a:chOff x="0" y="0"/>
            <a:chExt cx="448003" cy="183679"/>
          </a:xfrm>
        </p:grpSpPr>
        <p:sp>
          <p:nvSpPr>
            <p:cNvPr id="641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2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3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4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646" name="Kreis"/>
          <p:cNvSpPr/>
          <p:nvPr/>
        </p:nvSpPr>
        <p:spPr>
          <a:xfrm flipH="1" rot="10800000">
            <a:off x="2385435" y="2650981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7" name="Linie"/>
          <p:cNvSpPr/>
          <p:nvPr/>
        </p:nvSpPr>
        <p:spPr>
          <a:xfrm flipH="1">
            <a:off x="509415" y="1860493"/>
            <a:ext cx="1" cy="8283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8" name="Linie"/>
          <p:cNvSpPr/>
          <p:nvPr/>
        </p:nvSpPr>
        <p:spPr>
          <a:xfrm>
            <a:off x="783715" y="2438764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49" name="Linie"/>
          <p:cNvSpPr/>
          <p:nvPr/>
        </p:nvSpPr>
        <p:spPr>
          <a:xfrm>
            <a:off x="781122" y="2845628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50" name="R1"/>
          <p:cNvSpPr txBox="1"/>
          <p:nvPr/>
        </p:nvSpPr>
        <p:spPr>
          <a:xfrm>
            <a:off x="1838580" y="1947377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651" name="Abgerundetes Rechteck 215"/>
          <p:cNvSpPr/>
          <p:nvPr/>
        </p:nvSpPr>
        <p:spPr>
          <a:xfrm>
            <a:off x="264081" y="1033189"/>
            <a:ext cx="3658141" cy="2432123"/>
          </a:xfrm>
          <a:prstGeom prst="roundRect">
            <a:avLst>
              <a:gd name="adj" fmla="val 6010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52" name="Linie"/>
          <p:cNvSpPr/>
          <p:nvPr/>
        </p:nvSpPr>
        <p:spPr>
          <a:xfrm>
            <a:off x="2639928" y="1698088"/>
            <a:ext cx="3599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3" name="Aufwärtswandler"/>
          <p:cNvSpPr txBox="1"/>
          <p:nvPr/>
        </p:nvSpPr>
        <p:spPr>
          <a:xfrm>
            <a:off x="827857" y="2941822"/>
            <a:ext cx="1247558" cy="49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654" name="Rechteck"/>
          <p:cNvSpPr/>
          <p:nvPr/>
        </p:nvSpPr>
        <p:spPr>
          <a:xfrm>
            <a:off x="603986" y="2972854"/>
            <a:ext cx="328872" cy="2676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68" name="Gruppieren"/>
          <p:cNvGrpSpPr/>
          <p:nvPr/>
        </p:nvGrpSpPr>
        <p:grpSpPr>
          <a:xfrm>
            <a:off x="520674" y="3047629"/>
            <a:ext cx="495496" cy="215945"/>
            <a:chOff x="0" y="0"/>
            <a:chExt cx="495494" cy="215943"/>
          </a:xfrm>
        </p:grpSpPr>
        <p:sp>
          <p:nvSpPr>
            <p:cNvPr id="655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56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57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58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59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0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1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2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3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4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5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6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67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69" name="Linie"/>
          <p:cNvSpPr/>
          <p:nvPr/>
        </p:nvSpPr>
        <p:spPr>
          <a:xfrm flipH="1" flipV="1">
            <a:off x="557120" y="1348324"/>
            <a:ext cx="142746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0" name="u2"/>
          <p:cNvSpPr txBox="1"/>
          <p:nvPr/>
        </p:nvSpPr>
        <p:spPr>
          <a:xfrm>
            <a:off x="1054122" y="106140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671" name="Linie"/>
          <p:cNvSpPr/>
          <p:nvPr/>
        </p:nvSpPr>
        <p:spPr>
          <a:xfrm>
            <a:off x="1630217" y="1878356"/>
            <a:ext cx="196785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72" name="u2"/>
          <p:cNvSpPr txBox="1"/>
          <p:nvPr/>
        </p:nvSpPr>
        <p:spPr>
          <a:xfrm>
            <a:off x="1513772" y="1477819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673" name="Linie"/>
          <p:cNvSpPr/>
          <p:nvPr/>
        </p:nvSpPr>
        <p:spPr>
          <a:xfrm>
            <a:off x="3287307" y="1698088"/>
            <a:ext cx="359918" cy="1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4" name="u2"/>
          <p:cNvSpPr txBox="1"/>
          <p:nvPr/>
        </p:nvSpPr>
        <p:spPr>
          <a:xfrm>
            <a:off x="3208842" y="1402847"/>
            <a:ext cx="78673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Δu(t)</a:t>
            </a:r>
          </a:p>
        </p:txBody>
      </p:sp>
      <p:sp>
        <p:nvSpPr>
          <p:cNvPr id="675" name="Rechteck"/>
          <p:cNvSpPr/>
          <p:nvPr/>
        </p:nvSpPr>
        <p:spPr>
          <a:xfrm>
            <a:off x="8983133" y="2970014"/>
            <a:ext cx="1165589" cy="4928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76" name="Rechteck"/>
          <p:cNvSpPr/>
          <p:nvPr/>
        </p:nvSpPr>
        <p:spPr>
          <a:xfrm>
            <a:off x="7823200" y="2228221"/>
            <a:ext cx="1165589" cy="4928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5_3_3_350Hz_0.2.PNG" descr="5_3_3_350Hz_0.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70061" y="2834155"/>
            <a:ext cx="4687696" cy="1710632"/>
          </a:xfrm>
          <a:prstGeom prst="rect">
            <a:avLst/>
          </a:prstGeom>
          <a:ln w="12700">
            <a:miter lim="400000"/>
          </a:ln>
        </p:spPr>
      </p:pic>
      <p:pic>
        <p:nvPicPr>
          <p:cNvPr id="679" name="5_3_3_250Hz_0.2.PNG" descr="5_3_3_250Hz_0.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04856" y="556025"/>
            <a:ext cx="4618105" cy="168271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0" name="5_3_3_150Hz_0.2.PNG" descr="5_3_3_150Hz_0.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6026" y="2851471"/>
            <a:ext cx="4624798" cy="1701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5_3_3_50Hz_0.2.PNG" descr="5_3_3_50Hz_0.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958" y="529365"/>
            <a:ext cx="4708935" cy="1710631"/>
          </a:xfrm>
          <a:prstGeom prst="rect">
            <a:avLst/>
          </a:prstGeom>
          <a:ln w="12700">
            <a:miter lim="400000"/>
          </a:ln>
        </p:spPr>
      </p:pic>
      <p:sp>
        <p:nvSpPr>
          <p:cNvPr id="682" name="Rechteck"/>
          <p:cNvSpPr/>
          <p:nvPr/>
        </p:nvSpPr>
        <p:spPr>
          <a:xfrm>
            <a:off x="4873363" y="387972"/>
            <a:ext cx="413274" cy="4523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3" name="t [s]"/>
          <p:cNvSpPr txBox="1"/>
          <p:nvPr/>
        </p:nvSpPr>
        <p:spPr>
          <a:xfrm>
            <a:off x="4018752" y="2116370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4" name="Spannungen"/>
          <p:cNvSpPr txBox="1"/>
          <p:nvPr/>
        </p:nvSpPr>
        <p:spPr>
          <a:xfrm>
            <a:off x="859228" y="731448"/>
            <a:ext cx="1270001" cy="30015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</a:t>
            </a:r>
          </a:p>
        </p:txBody>
      </p:sp>
      <p:sp>
        <p:nvSpPr>
          <p:cNvPr id="685" name="Δu=0,2; ω2 = 50 Hz"/>
          <p:cNvSpPr txBox="1"/>
          <p:nvPr/>
        </p:nvSpPr>
        <p:spPr>
          <a:xfrm>
            <a:off x="467368" y="199397"/>
            <a:ext cx="186947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50 Hz</a:t>
            </a:r>
          </a:p>
        </p:txBody>
      </p:sp>
      <p:sp>
        <p:nvSpPr>
          <p:cNvPr id="686" name="Δu=0,2; ω2 = 150 Hz"/>
          <p:cNvSpPr txBox="1"/>
          <p:nvPr/>
        </p:nvSpPr>
        <p:spPr>
          <a:xfrm>
            <a:off x="467368" y="2574175"/>
            <a:ext cx="186947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150 Hz</a:t>
            </a:r>
          </a:p>
        </p:txBody>
      </p:sp>
      <p:sp>
        <p:nvSpPr>
          <p:cNvPr id="687" name="Δu=0,2; ω2 = 350 Hz"/>
          <p:cNvSpPr txBox="1"/>
          <p:nvPr/>
        </p:nvSpPr>
        <p:spPr>
          <a:xfrm>
            <a:off x="5588032" y="2574175"/>
            <a:ext cx="1869476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350 Hz</a:t>
            </a:r>
          </a:p>
        </p:txBody>
      </p:sp>
      <p:sp>
        <p:nvSpPr>
          <p:cNvPr id="688" name="t [s]"/>
          <p:cNvSpPr txBox="1"/>
          <p:nvPr/>
        </p:nvSpPr>
        <p:spPr>
          <a:xfrm>
            <a:off x="4018752" y="4415070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9" name="t [s]"/>
          <p:cNvSpPr txBox="1"/>
          <p:nvPr/>
        </p:nvSpPr>
        <p:spPr>
          <a:xfrm>
            <a:off x="9098753" y="2116370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90" name="t [s]"/>
          <p:cNvSpPr txBox="1"/>
          <p:nvPr/>
        </p:nvSpPr>
        <p:spPr>
          <a:xfrm>
            <a:off x="9098753" y="4415070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91" name="5. Oberschwingung"/>
          <p:cNvSpPr txBox="1"/>
          <p:nvPr/>
        </p:nvSpPr>
        <p:spPr>
          <a:xfrm>
            <a:off x="8026105" y="201342"/>
            <a:ext cx="1731430" cy="300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5. Oberschwingung</a:t>
            </a:r>
          </a:p>
        </p:txBody>
      </p:sp>
      <p:sp>
        <p:nvSpPr>
          <p:cNvPr id="692" name="7. Oberschwingung"/>
          <p:cNvSpPr txBox="1"/>
          <p:nvPr/>
        </p:nvSpPr>
        <p:spPr>
          <a:xfrm>
            <a:off x="8026105" y="2576120"/>
            <a:ext cx="1731430" cy="300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7. Oberschwingung</a:t>
            </a:r>
          </a:p>
        </p:txBody>
      </p:sp>
      <p:sp>
        <p:nvSpPr>
          <p:cNvPr id="693" name="3. Oberschwingung"/>
          <p:cNvSpPr txBox="1"/>
          <p:nvPr/>
        </p:nvSpPr>
        <p:spPr>
          <a:xfrm>
            <a:off x="2946219" y="2576120"/>
            <a:ext cx="1731430" cy="300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3. Oberschwingung</a:t>
            </a:r>
          </a:p>
        </p:txBody>
      </p:sp>
      <p:sp>
        <p:nvSpPr>
          <p:cNvPr id="694" name="Δu=0,2; ω2 = 250 Hz"/>
          <p:cNvSpPr txBox="1"/>
          <p:nvPr/>
        </p:nvSpPr>
        <p:spPr>
          <a:xfrm>
            <a:off x="5588032" y="199397"/>
            <a:ext cx="1869476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Δu=0,2; ω</a:t>
            </a:r>
            <a:r>
              <a:rPr baseline="-5999"/>
              <a:t>2</a:t>
            </a:r>
            <a:r>
              <a:t> = 250 Hz</a:t>
            </a:r>
          </a:p>
        </p:txBody>
      </p:sp>
      <p:sp>
        <p:nvSpPr>
          <p:cNvPr id="695" name="Ströme"/>
          <p:cNvSpPr txBox="1"/>
          <p:nvPr/>
        </p:nvSpPr>
        <p:spPr>
          <a:xfrm>
            <a:off x="1679662" y="1183747"/>
            <a:ext cx="95841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Ströme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5_3_phiZ.PNG" descr="5_3_phi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78259" y="675747"/>
            <a:ext cx="4619473" cy="1742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698" name="5_3_Z.PNG" descr="5_3_Z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252" y="629742"/>
            <a:ext cx="4696225" cy="1758746"/>
          </a:xfrm>
          <a:prstGeom prst="rect">
            <a:avLst/>
          </a:prstGeom>
          <a:ln w="12700">
            <a:miter lim="400000"/>
          </a:ln>
        </p:spPr>
      </p:pic>
      <p:sp>
        <p:nvSpPr>
          <p:cNvPr id="699" name="Rechteck"/>
          <p:cNvSpPr/>
          <p:nvPr/>
        </p:nvSpPr>
        <p:spPr>
          <a:xfrm>
            <a:off x="4988014" y="599638"/>
            <a:ext cx="413274" cy="452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00" name="t [s]"/>
          <p:cNvSpPr txBox="1"/>
          <p:nvPr/>
        </p:nvSpPr>
        <p:spPr>
          <a:xfrm>
            <a:off x="4133404" y="18962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701" name="Amplitude |Z| [Ω]"/>
          <p:cNvSpPr txBox="1"/>
          <p:nvPr/>
        </p:nvSpPr>
        <p:spPr>
          <a:xfrm>
            <a:off x="592879" y="675747"/>
            <a:ext cx="165566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Amplitude |Z| [Ω]</a:t>
            </a:r>
          </a:p>
        </p:txBody>
      </p:sp>
      <p:sp>
        <p:nvSpPr>
          <p:cNvPr id="702" name="Arbeitspunkt 50 Hz"/>
          <p:cNvSpPr txBox="1"/>
          <p:nvPr/>
        </p:nvSpPr>
        <p:spPr>
          <a:xfrm>
            <a:off x="2289587" y="1542931"/>
            <a:ext cx="1731430" cy="300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Arbeitspunkt 50 Hz</a:t>
            </a:r>
          </a:p>
        </p:txBody>
      </p:sp>
      <p:sp>
        <p:nvSpPr>
          <p:cNvPr id="703" name="Linie"/>
          <p:cNvSpPr/>
          <p:nvPr/>
        </p:nvSpPr>
        <p:spPr>
          <a:xfrm flipH="1">
            <a:off x="1823716" y="1197704"/>
            <a:ext cx="1" cy="1100676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4" name="Linie"/>
          <p:cNvSpPr/>
          <p:nvPr/>
        </p:nvSpPr>
        <p:spPr>
          <a:xfrm flipH="1" flipV="1">
            <a:off x="481963" y="1693008"/>
            <a:ext cx="1731430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5" name="Phase φz [Grad]"/>
          <p:cNvSpPr txBox="1"/>
          <p:nvPr/>
        </p:nvSpPr>
        <p:spPr>
          <a:xfrm>
            <a:off x="5689813" y="675747"/>
            <a:ext cx="165566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6">
                    <a:lumOff val="-8549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Phase φ</a:t>
            </a:r>
            <a:r>
              <a:rPr baseline="-5999"/>
              <a:t>z</a:t>
            </a:r>
            <a:r>
              <a:t> [Grad]</a:t>
            </a:r>
          </a:p>
        </p:txBody>
      </p:sp>
      <p:sp>
        <p:nvSpPr>
          <p:cNvPr id="706" name="Linie"/>
          <p:cNvSpPr/>
          <p:nvPr/>
        </p:nvSpPr>
        <p:spPr>
          <a:xfrm>
            <a:off x="6806349" y="1155370"/>
            <a:ext cx="1" cy="1100677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7" name="Linie"/>
          <p:cNvSpPr/>
          <p:nvPr/>
        </p:nvSpPr>
        <p:spPr>
          <a:xfrm flipH="1" flipV="1">
            <a:off x="5485763" y="1407923"/>
            <a:ext cx="3216868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08" name="t [s]"/>
          <p:cNvSpPr txBox="1"/>
          <p:nvPr/>
        </p:nvSpPr>
        <p:spPr>
          <a:xfrm>
            <a:off x="9154137" y="18962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Linie"/>
          <p:cNvSpPr/>
          <p:nvPr/>
        </p:nvSpPr>
        <p:spPr>
          <a:xfrm>
            <a:off x="5430420" y="1037600"/>
            <a:ext cx="1" cy="178952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1" name="Linie"/>
          <p:cNvSpPr/>
          <p:nvPr/>
        </p:nvSpPr>
        <p:spPr>
          <a:xfrm>
            <a:off x="5087503" y="1037599"/>
            <a:ext cx="1" cy="139625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2" name="Filter"/>
          <p:cNvSpPr txBox="1"/>
          <p:nvPr/>
        </p:nvSpPr>
        <p:spPr>
          <a:xfrm>
            <a:off x="4532641" y="757292"/>
            <a:ext cx="110972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Filter</a:t>
            </a:r>
          </a:p>
        </p:txBody>
      </p:sp>
      <p:sp>
        <p:nvSpPr>
          <p:cNvPr id="713" name="Linie"/>
          <p:cNvSpPr/>
          <p:nvPr/>
        </p:nvSpPr>
        <p:spPr>
          <a:xfrm>
            <a:off x="6986093" y="2018867"/>
            <a:ext cx="1" cy="82568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4" name="Linie"/>
          <p:cNvSpPr/>
          <p:nvPr/>
        </p:nvSpPr>
        <p:spPr>
          <a:xfrm flipH="1">
            <a:off x="5870649" y="618426"/>
            <a:ext cx="1" cy="308676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15" name="Linie"/>
          <p:cNvSpPr/>
          <p:nvPr/>
        </p:nvSpPr>
        <p:spPr>
          <a:xfrm>
            <a:off x="3391828" y="2140397"/>
            <a:ext cx="1" cy="1187475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16" name="Kreis"/>
          <p:cNvSpPr/>
          <p:nvPr/>
        </p:nvSpPr>
        <p:spPr>
          <a:xfrm rot="5400000">
            <a:off x="3254820" y="2708794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17" name="Kreis"/>
          <p:cNvSpPr/>
          <p:nvPr/>
        </p:nvSpPr>
        <p:spPr>
          <a:xfrm rot="5400000">
            <a:off x="3254820" y="2307088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18" name="Kreis"/>
          <p:cNvSpPr/>
          <p:nvPr/>
        </p:nvSpPr>
        <p:spPr>
          <a:xfrm rot="5400000">
            <a:off x="3254820" y="1890580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19" name="Kreis"/>
          <p:cNvSpPr/>
          <p:nvPr/>
        </p:nvSpPr>
        <p:spPr>
          <a:xfrm rot="5400000">
            <a:off x="6507555" y="1898207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20" name="Kreis"/>
          <p:cNvSpPr/>
          <p:nvPr/>
        </p:nvSpPr>
        <p:spPr>
          <a:xfrm rot="5400000">
            <a:off x="6494855" y="2695644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21" name="Kreis"/>
          <p:cNvSpPr/>
          <p:nvPr/>
        </p:nvSpPr>
        <p:spPr>
          <a:xfrm rot="5400000">
            <a:off x="6507555" y="2291588"/>
            <a:ext cx="248616" cy="24924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22" name="u2"/>
          <p:cNvSpPr txBox="1"/>
          <p:nvPr/>
        </p:nvSpPr>
        <p:spPr>
          <a:xfrm>
            <a:off x="6327930" y="1541158"/>
            <a:ext cx="78673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(t)</a:t>
            </a:r>
          </a:p>
        </p:txBody>
      </p:sp>
      <p:sp>
        <p:nvSpPr>
          <p:cNvPr id="723" name="u2"/>
          <p:cNvSpPr txBox="1"/>
          <p:nvPr/>
        </p:nvSpPr>
        <p:spPr>
          <a:xfrm>
            <a:off x="3082179" y="1534080"/>
            <a:ext cx="78673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724" name="Linie"/>
          <p:cNvSpPr/>
          <p:nvPr/>
        </p:nvSpPr>
        <p:spPr>
          <a:xfrm flipH="1">
            <a:off x="3167826" y="1829979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5" name="R1"/>
          <p:cNvSpPr txBox="1"/>
          <p:nvPr/>
        </p:nvSpPr>
        <p:spPr>
          <a:xfrm>
            <a:off x="3791828" y="2079990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726" name="Linie"/>
          <p:cNvSpPr/>
          <p:nvPr/>
        </p:nvSpPr>
        <p:spPr>
          <a:xfrm flipH="1" flipV="1">
            <a:off x="3121005" y="2022289"/>
            <a:ext cx="386330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7" name="Rechteck"/>
          <p:cNvSpPr/>
          <p:nvPr/>
        </p:nvSpPr>
        <p:spPr>
          <a:xfrm flipH="1" rot="10800000">
            <a:off x="6007847" y="1938219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732" name="Gruppieren"/>
          <p:cNvGrpSpPr/>
          <p:nvPr/>
        </p:nvGrpSpPr>
        <p:grpSpPr>
          <a:xfrm flipH="1">
            <a:off x="3809697" y="1898147"/>
            <a:ext cx="448005" cy="183680"/>
            <a:chOff x="0" y="0"/>
            <a:chExt cx="448003" cy="183679"/>
          </a:xfrm>
        </p:grpSpPr>
        <p:sp>
          <p:nvSpPr>
            <p:cNvPr id="728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29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30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31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733" name="Kreis"/>
          <p:cNvSpPr/>
          <p:nvPr/>
        </p:nvSpPr>
        <p:spPr>
          <a:xfrm flipH="1" rot="10800000">
            <a:off x="5840050" y="2004743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34" name="Linie"/>
          <p:cNvSpPr/>
          <p:nvPr/>
        </p:nvSpPr>
        <p:spPr>
          <a:xfrm flipH="1" flipV="1">
            <a:off x="3121005" y="2425486"/>
            <a:ext cx="386330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5" name="Rechteck"/>
          <p:cNvSpPr/>
          <p:nvPr/>
        </p:nvSpPr>
        <p:spPr>
          <a:xfrm flipH="1" rot="10800000">
            <a:off x="6009221" y="2349780"/>
            <a:ext cx="308224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740" name="Gruppieren"/>
          <p:cNvGrpSpPr/>
          <p:nvPr/>
        </p:nvGrpSpPr>
        <p:grpSpPr>
          <a:xfrm flipH="1">
            <a:off x="3809697" y="2301343"/>
            <a:ext cx="448005" cy="183681"/>
            <a:chOff x="0" y="0"/>
            <a:chExt cx="448003" cy="183679"/>
          </a:xfrm>
        </p:grpSpPr>
        <p:sp>
          <p:nvSpPr>
            <p:cNvPr id="736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37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38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39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741" name="Kreis"/>
          <p:cNvSpPr/>
          <p:nvPr/>
        </p:nvSpPr>
        <p:spPr>
          <a:xfrm flipH="1" rot="10800000">
            <a:off x="5840050" y="2398736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42" name="Linie"/>
          <p:cNvSpPr/>
          <p:nvPr/>
        </p:nvSpPr>
        <p:spPr>
          <a:xfrm flipH="1" flipV="1">
            <a:off x="3121005" y="2828683"/>
            <a:ext cx="386330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3" name="Rechteck"/>
          <p:cNvSpPr/>
          <p:nvPr/>
        </p:nvSpPr>
        <p:spPr>
          <a:xfrm flipH="1" rot="10800000">
            <a:off x="6012384" y="2729215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748" name="Gruppieren"/>
          <p:cNvGrpSpPr/>
          <p:nvPr/>
        </p:nvGrpSpPr>
        <p:grpSpPr>
          <a:xfrm flipH="1">
            <a:off x="3822397" y="2704541"/>
            <a:ext cx="448005" cy="183680"/>
            <a:chOff x="0" y="0"/>
            <a:chExt cx="448003" cy="183679"/>
          </a:xfrm>
        </p:grpSpPr>
        <p:sp>
          <p:nvSpPr>
            <p:cNvPr id="744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45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46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47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749" name="Kreis"/>
          <p:cNvSpPr/>
          <p:nvPr/>
        </p:nvSpPr>
        <p:spPr>
          <a:xfrm flipH="1" rot="10800000">
            <a:off x="5840050" y="2789473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50" name="Linie"/>
          <p:cNvSpPr/>
          <p:nvPr/>
        </p:nvSpPr>
        <p:spPr>
          <a:xfrm>
            <a:off x="3120122" y="2012764"/>
            <a:ext cx="1" cy="8199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1" name="Linie"/>
          <p:cNvSpPr/>
          <p:nvPr/>
        </p:nvSpPr>
        <p:spPr>
          <a:xfrm>
            <a:off x="3394421" y="2582697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52" name="Linie"/>
          <p:cNvSpPr/>
          <p:nvPr/>
        </p:nvSpPr>
        <p:spPr>
          <a:xfrm>
            <a:off x="3391828" y="2989561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53" name="R1"/>
          <p:cNvSpPr txBox="1"/>
          <p:nvPr/>
        </p:nvSpPr>
        <p:spPr>
          <a:xfrm>
            <a:off x="5907387" y="2086105"/>
            <a:ext cx="50914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754" name="Abgerundetes Rechteck 215"/>
          <p:cNvSpPr/>
          <p:nvPr/>
        </p:nvSpPr>
        <p:spPr>
          <a:xfrm>
            <a:off x="2762293" y="716303"/>
            <a:ext cx="4635414" cy="2891014"/>
          </a:xfrm>
          <a:prstGeom prst="roundRect">
            <a:avLst>
              <a:gd name="adj" fmla="val 6245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755" name="Linie"/>
          <p:cNvSpPr/>
          <p:nvPr/>
        </p:nvSpPr>
        <p:spPr>
          <a:xfrm>
            <a:off x="6457134" y="1842022"/>
            <a:ext cx="3599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6" name="Aufwärtswandler"/>
          <p:cNvSpPr txBox="1"/>
          <p:nvPr/>
        </p:nvSpPr>
        <p:spPr>
          <a:xfrm>
            <a:off x="3438563" y="3085755"/>
            <a:ext cx="1247559" cy="492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757" name="Rechteck"/>
          <p:cNvSpPr/>
          <p:nvPr/>
        </p:nvSpPr>
        <p:spPr>
          <a:xfrm>
            <a:off x="3214692" y="3116788"/>
            <a:ext cx="328872" cy="267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71" name="Gruppieren"/>
          <p:cNvGrpSpPr/>
          <p:nvPr/>
        </p:nvGrpSpPr>
        <p:grpSpPr>
          <a:xfrm>
            <a:off x="3131380" y="3191563"/>
            <a:ext cx="495496" cy="215944"/>
            <a:chOff x="0" y="0"/>
            <a:chExt cx="495494" cy="215943"/>
          </a:xfrm>
        </p:grpSpPr>
        <p:sp>
          <p:nvSpPr>
            <p:cNvPr id="758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59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0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1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2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3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4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5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6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7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8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9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0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72" name="Linie"/>
          <p:cNvSpPr/>
          <p:nvPr/>
        </p:nvSpPr>
        <p:spPr>
          <a:xfrm flipH="1" flipV="1">
            <a:off x="3167826" y="1492257"/>
            <a:ext cx="126988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73" name="u2"/>
          <p:cNvSpPr txBox="1"/>
          <p:nvPr/>
        </p:nvSpPr>
        <p:spPr>
          <a:xfrm>
            <a:off x="3664828" y="1205341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774" name="Linie"/>
          <p:cNvSpPr/>
          <p:nvPr/>
        </p:nvSpPr>
        <p:spPr>
          <a:xfrm>
            <a:off x="5587123" y="2022289"/>
            <a:ext cx="196785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75" name="u2"/>
          <p:cNvSpPr txBox="1"/>
          <p:nvPr/>
        </p:nvSpPr>
        <p:spPr>
          <a:xfrm>
            <a:off x="5547910" y="1669221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776" name="Linie"/>
          <p:cNvSpPr/>
          <p:nvPr/>
        </p:nvSpPr>
        <p:spPr>
          <a:xfrm>
            <a:off x="4729578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80" name="Gruppieren"/>
          <p:cNvGrpSpPr/>
          <p:nvPr/>
        </p:nvGrpSpPr>
        <p:grpSpPr>
          <a:xfrm>
            <a:off x="4585168" y="1316213"/>
            <a:ext cx="288822" cy="65576"/>
            <a:chOff x="0" y="0"/>
            <a:chExt cx="288821" cy="65574"/>
          </a:xfrm>
        </p:grpSpPr>
        <p:sp>
          <p:nvSpPr>
            <p:cNvPr id="777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78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9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81" name="R1"/>
          <p:cNvSpPr txBox="1"/>
          <p:nvPr/>
        </p:nvSpPr>
        <p:spPr>
          <a:xfrm>
            <a:off x="4571212" y="1411641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grpSp>
        <p:nvGrpSpPr>
          <p:cNvPr id="785" name="Gruppieren"/>
          <p:cNvGrpSpPr/>
          <p:nvPr/>
        </p:nvGrpSpPr>
        <p:grpSpPr>
          <a:xfrm>
            <a:off x="4935589" y="1316213"/>
            <a:ext cx="288822" cy="65576"/>
            <a:chOff x="0" y="0"/>
            <a:chExt cx="288821" cy="65574"/>
          </a:xfrm>
        </p:grpSpPr>
        <p:sp>
          <p:nvSpPr>
            <p:cNvPr id="782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83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4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89" name="Gruppieren"/>
          <p:cNvGrpSpPr/>
          <p:nvPr/>
        </p:nvGrpSpPr>
        <p:grpSpPr>
          <a:xfrm>
            <a:off x="5286010" y="1316213"/>
            <a:ext cx="288822" cy="65576"/>
            <a:chOff x="0" y="0"/>
            <a:chExt cx="288821" cy="65574"/>
          </a:xfrm>
        </p:grpSpPr>
        <p:sp>
          <p:nvSpPr>
            <p:cNvPr id="786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87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8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90" name="Linie"/>
          <p:cNvSpPr/>
          <p:nvPr/>
        </p:nvSpPr>
        <p:spPr>
          <a:xfrm flipH="1">
            <a:off x="4738392" y="1046113"/>
            <a:ext cx="68321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Linie"/>
          <p:cNvSpPr/>
          <p:nvPr/>
        </p:nvSpPr>
        <p:spPr>
          <a:xfrm flipH="1" flipV="1">
            <a:off x="2934998" y="2025383"/>
            <a:ext cx="2559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3" name="Linie"/>
          <p:cNvSpPr/>
          <p:nvPr/>
        </p:nvSpPr>
        <p:spPr>
          <a:xfrm>
            <a:off x="5476158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4" name="Kreis"/>
          <p:cNvSpPr/>
          <p:nvPr/>
        </p:nvSpPr>
        <p:spPr>
          <a:xfrm rot="5400000">
            <a:off x="3254820" y="1890580"/>
            <a:ext cx="248616" cy="249243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95" name="u2"/>
          <p:cNvSpPr txBox="1"/>
          <p:nvPr/>
        </p:nvSpPr>
        <p:spPr>
          <a:xfrm>
            <a:off x="3082179" y="1534080"/>
            <a:ext cx="78673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Δu(t)</a:t>
            </a:r>
          </a:p>
        </p:txBody>
      </p:sp>
      <p:sp>
        <p:nvSpPr>
          <p:cNvPr id="796" name="Linie"/>
          <p:cNvSpPr/>
          <p:nvPr/>
        </p:nvSpPr>
        <p:spPr>
          <a:xfrm flipH="1">
            <a:off x="3167826" y="1829979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7" name="Rechteck"/>
          <p:cNvSpPr/>
          <p:nvPr/>
        </p:nvSpPr>
        <p:spPr>
          <a:xfrm flipH="1" rot="16200000">
            <a:off x="5322047" y="1264928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802" name="Gruppieren"/>
          <p:cNvGrpSpPr/>
          <p:nvPr/>
        </p:nvGrpSpPr>
        <p:grpSpPr>
          <a:xfrm flipH="1">
            <a:off x="3809697" y="1898147"/>
            <a:ext cx="448005" cy="183680"/>
            <a:chOff x="0" y="0"/>
            <a:chExt cx="448003" cy="183679"/>
          </a:xfrm>
        </p:grpSpPr>
        <p:sp>
          <p:nvSpPr>
            <p:cNvPr id="798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99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00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01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803" name="Kreis"/>
          <p:cNvSpPr/>
          <p:nvPr/>
        </p:nvSpPr>
        <p:spPr>
          <a:xfrm flipH="1" rot="10800000">
            <a:off x="5210981" y="1984409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04" name="Linie"/>
          <p:cNvSpPr/>
          <p:nvPr/>
        </p:nvSpPr>
        <p:spPr>
          <a:xfrm>
            <a:off x="3374894" y="2157071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05" name="Abgerundetes Rechteck 215"/>
          <p:cNvSpPr/>
          <p:nvPr/>
        </p:nvSpPr>
        <p:spPr>
          <a:xfrm>
            <a:off x="2580105" y="688666"/>
            <a:ext cx="4635413" cy="2157896"/>
          </a:xfrm>
          <a:prstGeom prst="roundRect">
            <a:avLst>
              <a:gd name="adj" fmla="val 8366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806" name="Aufwärtswandler"/>
          <p:cNvSpPr txBox="1"/>
          <p:nvPr/>
        </p:nvSpPr>
        <p:spPr>
          <a:xfrm>
            <a:off x="3421630" y="2253265"/>
            <a:ext cx="1247558" cy="492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807" name="Rechteck"/>
          <p:cNvSpPr/>
          <p:nvPr/>
        </p:nvSpPr>
        <p:spPr>
          <a:xfrm>
            <a:off x="3197759" y="2284298"/>
            <a:ext cx="328872" cy="267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821" name="Gruppieren"/>
          <p:cNvGrpSpPr/>
          <p:nvPr/>
        </p:nvGrpSpPr>
        <p:grpSpPr>
          <a:xfrm>
            <a:off x="3114447" y="2359073"/>
            <a:ext cx="495496" cy="215944"/>
            <a:chOff x="0" y="0"/>
            <a:chExt cx="495494" cy="215943"/>
          </a:xfrm>
        </p:grpSpPr>
        <p:sp>
          <p:nvSpPr>
            <p:cNvPr id="808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9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0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1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2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3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4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5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6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7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8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9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0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22" name="Linie"/>
          <p:cNvSpPr/>
          <p:nvPr/>
        </p:nvSpPr>
        <p:spPr>
          <a:xfrm flipV="1">
            <a:off x="5476158" y="1669221"/>
            <a:ext cx="1" cy="19678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23" name="u2"/>
          <p:cNvSpPr txBox="1"/>
          <p:nvPr/>
        </p:nvSpPr>
        <p:spPr>
          <a:xfrm>
            <a:off x="5547910" y="1669221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824" name="Linie"/>
          <p:cNvSpPr/>
          <p:nvPr/>
        </p:nvSpPr>
        <p:spPr>
          <a:xfrm>
            <a:off x="4729578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28" name="Gruppieren"/>
          <p:cNvGrpSpPr/>
          <p:nvPr/>
        </p:nvGrpSpPr>
        <p:grpSpPr>
          <a:xfrm>
            <a:off x="4585168" y="1316213"/>
            <a:ext cx="288822" cy="65576"/>
            <a:chOff x="0" y="0"/>
            <a:chExt cx="288821" cy="65574"/>
          </a:xfrm>
        </p:grpSpPr>
        <p:sp>
          <p:nvSpPr>
            <p:cNvPr id="825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26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7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29" name="R1"/>
          <p:cNvSpPr txBox="1"/>
          <p:nvPr/>
        </p:nvSpPr>
        <p:spPr>
          <a:xfrm>
            <a:off x="4571212" y="1411641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830" name="R1"/>
          <p:cNvSpPr txBox="1"/>
          <p:nvPr/>
        </p:nvSpPr>
        <p:spPr>
          <a:xfrm>
            <a:off x="5443097" y="1250698"/>
            <a:ext cx="50914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831" name="Linie"/>
          <p:cNvSpPr/>
          <p:nvPr/>
        </p:nvSpPr>
        <p:spPr>
          <a:xfrm flipH="1" flipV="1">
            <a:off x="2934998" y="1045492"/>
            <a:ext cx="2559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2" name="Linie"/>
          <p:cNvSpPr/>
          <p:nvPr/>
        </p:nvSpPr>
        <p:spPr>
          <a:xfrm flipH="1">
            <a:off x="2939033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3" name="Linie"/>
          <p:cNvSpPr/>
          <p:nvPr/>
        </p:nvSpPr>
        <p:spPr>
          <a:xfrm flipV="1">
            <a:off x="6140938" y="1062750"/>
            <a:ext cx="1" cy="9476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4" name="u2"/>
          <p:cNvSpPr txBox="1"/>
          <p:nvPr/>
        </p:nvSpPr>
        <p:spPr>
          <a:xfrm>
            <a:off x="6185611" y="1392156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835" name="Kreis"/>
          <p:cNvSpPr/>
          <p:nvPr/>
        </p:nvSpPr>
        <p:spPr>
          <a:xfrm flipH="1" rot="10800000">
            <a:off x="5210981" y="1014700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36" name="R1"/>
          <p:cNvSpPr txBox="1"/>
          <p:nvPr/>
        </p:nvSpPr>
        <p:spPr>
          <a:xfrm>
            <a:off x="3834306" y="1635487"/>
            <a:ext cx="509142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Linie"/>
          <p:cNvSpPr/>
          <p:nvPr/>
        </p:nvSpPr>
        <p:spPr>
          <a:xfrm flipH="1" flipV="1">
            <a:off x="2934998" y="2025383"/>
            <a:ext cx="2559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9" name="Linie"/>
          <p:cNvSpPr/>
          <p:nvPr/>
        </p:nvSpPr>
        <p:spPr>
          <a:xfrm>
            <a:off x="5476158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0" name="Kreis"/>
          <p:cNvSpPr/>
          <p:nvPr/>
        </p:nvSpPr>
        <p:spPr>
          <a:xfrm rot="5400000">
            <a:off x="5351850" y="1644699"/>
            <a:ext cx="248616" cy="249243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41" name="Rechteck"/>
          <p:cNvSpPr/>
          <p:nvPr/>
        </p:nvSpPr>
        <p:spPr>
          <a:xfrm flipH="1" rot="16200000">
            <a:off x="5322047" y="1264928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846" name="Gruppieren"/>
          <p:cNvGrpSpPr/>
          <p:nvPr/>
        </p:nvGrpSpPr>
        <p:grpSpPr>
          <a:xfrm flipH="1">
            <a:off x="3809697" y="1898147"/>
            <a:ext cx="448005" cy="183680"/>
            <a:chOff x="0" y="0"/>
            <a:chExt cx="448003" cy="183679"/>
          </a:xfrm>
        </p:grpSpPr>
        <p:sp>
          <p:nvSpPr>
            <p:cNvPr id="842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3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4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5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847" name="Kreis"/>
          <p:cNvSpPr/>
          <p:nvPr/>
        </p:nvSpPr>
        <p:spPr>
          <a:xfrm flipH="1" rot="10800000">
            <a:off x="5210981" y="1984409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48" name="Abgerundetes Rechteck 215"/>
          <p:cNvSpPr/>
          <p:nvPr/>
        </p:nvSpPr>
        <p:spPr>
          <a:xfrm>
            <a:off x="2580105" y="688666"/>
            <a:ext cx="4635413" cy="1596353"/>
          </a:xfrm>
          <a:prstGeom prst="roundRect">
            <a:avLst>
              <a:gd name="adj" fmla="val 113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849" name="Linie"/>
          <p:cNvSpPr/>
          <p:nvPr/>
        </p:nvSpPr>
        <p:spPr>
          <a:xfrm flipH="1">
            <a:off x="4981607" y="1045492"/>
            <a:ext cx="19678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50" name="u2"/>
          <p:cNvSpPr txBox="1"/>
          <p:nvPr/>
        </p:nvSpPr>
        <p:spPr>
          <a:xfrm>
            <a:off x="4904444" y="704021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851" name="Linie"/>
          <p:cNvSpPr/>
          <p:nvPr/>
        </p:nvSpPr>
        <p:spPr>
          <a:xfrm>
            <a:off x="4729578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55" name="Gruppieren"/>
          <p:cNvGrpSpPr/>
          <p:nvPr/>
        </p:nvGrpSpPr>
        <p:grpSpPr>
          <a:xfrm>
            <a:off x="4585168" y="1316213"/>
            <a:ext cx="288822" cy="65576"/>
            <a:chOff x="0" y="0"/>
            <a:chExt cx="288821" cy="65574"/>
          </a:xfrm>
        </p:grpSpPr>
        <p:sp>
          <p:nvSpPr>
            <p:cNvPr id="852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53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4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56" name="R1"/>
          <p:cNvSpPr txBox="1"/>
          <p:nvPr/>
        </p:nvSpPr>
        <p:spPr>
          <a:xfrm>
            <a:off x="4571212" y="1411641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857" name="R1"/>
          <p:cNvSpPr txBox="1"/>
          <p:nvPr/>
        </p:nvSpPr>
        <p:spPr>
          <a:xfrm>
            <a:off x="5443097" y="1250698"/>
            <a:ext cx="50914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858" name="Linie"/>
          <p:cNvSpPr/>
          <p:nvPr/>
        </p:nvSpPr>
        <p:spPr>
          <a:xfrm flipH="1" flipV="1">
            <a:off x="2934998" y="1045492"/>
            <a:ext cx="25596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9" name="Linie"/>
          <p:cNvSpPr/>
          <p:nvPr/>
        </p:nvSpPr>
        <p:spPr>
          <a:xfrm flipH="1">
            <a:off x="2939033" y="1037600"/>
            <a:ext cx="1" cy="9979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0" name="Linie"/>
          <p:cNvSpPr/>
          <p:nvPr/>
        </p:nvSpPr>
        <p:spPr>
          <a:xfrm>
            <a:off x="5835647" y="1649575"/>
            <a:ext cx="1" cy="36081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1" name="u2"/>
          <p:cNvSpPr txBox="1"/>
          <p:nvPr/>
        </p:nvSpPr>
        <p:spPr>
          <a:xfrm>
            <a:off x="5843327" y="1650215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Δu(t)</a:t>
            </a:r>
          </a:p>
        </p:txBody>
      </p:sp>
      <p:sp>
        <p:nvSpPr>
          <p:cNvPr id="862" name="Kreis"/>
          <p:cNvSpPr/>
          <p:nvPr/>
        </p:nvSpPr>
        <p:spPr>
          <a:xfrm flipH="1" rot="10800000">
            <a:off x="5210981" y="1014700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63" name="R1"/>
          <p:cNvSpPr txBox="1"/>
          <p:nvPr/>
        </p:nvSpPr>
        <p:spPr>
          <a:xfrm>
            <a:off x="3834306" y="1635487"/>
            <a:ext cx="509142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5" name="5_4_phi.PNG" descr="5_4_ph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28091" y="622217"/>
            <a:ext cx="4719810" cy="1771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866" name="5_4_U.PNG" descr="5_4_U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1260" y="636349"/>
            <a:ext cx="4719809" cy="1742844"/>
          </a:xfrm>
          <a:prstGeom prst="rect">
            <a:avLst/>
          </a:prstGeom>
          <a:ln w="12700">
            <a:miter lim="400000"/>
          </a:ln>
        </p:spPr>
      </p:pic>
      <p:sp>
        <p:nvSpPr>
          <p:cNvPr id="867" name="Rechteck"/>
          <p:cNvSpPr/>
          <p:nvPr/>
        </p:nvSpPr>
        <p:spPr>
          <a:xfrm>
            <a:off x="4988014" y="599638"/>
            <a:ext cx="413274" cy="452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8" name="t [s]"/>
          <p:cNvSpPr txBox="1"/>
          <p:nvPr/>
        </p:nvSpPr>
        <p:spPr>
          <a:xfrm>
            <a:off x="4218070" y="23280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869" name="Übertragungsfunktion |U/ΔU|"/>
          <p:cNvSpPr txBox="1"/>
          <p:nvPr/>
        </p:nvSpPr>
        <p:spPr>
          <a:xfrm>
            <a:off x="415079" y="591081"/>
            <a:ext cx="3216867" cy="300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Übertragungsfunktion |U/ΔU|</a:t>
            </a:r>
          </a:p>
        </p:txBody>
      </p:sp>
      <p:sp>
        <p:nvSpPr>
          <p:cNvPr id="870" name="Resonanz 500 Hz"/>
          <p:cNvSpPr txBox="1"/>
          <p:nvPr/>
        </p:nvSpPr>
        <p:spPr>
          <a:xfrm>
            <a:off x="2639464" y="1648765"/>
            <a:ext cx="1731431" cy="300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Resonanz 500 Hz</a:t>
            </a:r>
          </a:p>
        </p:txBody>
      </p:sp>
      <p:sp>
        <p:nvSpPr>
          <p:cNvPr id="871" name="Linie"/>
          <p:cNvSpPr/>
          <p:nvPr/>
        </p:nvSpPr>
        <p:spPr>
          <a:xfrm flipH="1">
            <a:off x="2628049" y="979323"/>
            <a:ext cx="1" cy="1280957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2" name="Linie"/>
          <p:cNvSpPr/>
          <p:nvPr/>
        </p:nvSpPr>
        <p:spPr>
          <a:xfrm flipH="1" flipV="1">
            <a:off x="456563" y="2020744"/>
            <a:ext cx="2595007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3" name="Phase φz [Grad]"/>
          <p:cNvSpPr txBox="1"/>
          <p:nvPr/>
        </p:nvSpPr>
        <p:spPr>
          <a:xfrm>
            <a:off x="5689813" y="675747"/>
            <a:ext cx="165566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6">
                    <a:lumOff val="-8549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Phase φ</a:t>
            </a:r>
            <a:r>
              <a:rPr baseline="-5999"/>
              <a:t>z</a:t>
            </a:r>
            <a:r>
              <a:t> [Grad]</a:t>
            </a:r>
          </a:p>
        </p:txBody>
      </p:sp>
      <p:sp>
        <p:nvSpPr>
          <p:cNvPr id="874" name="Linie"/>
          <p:cNvSpPr/>
          <p:nvPr/>
        </p:nvSpPr>
        <p:spPr>
          <a:xfrm flipH="1" flipV="1">
            <a:off x="5443430" y="1454489"/>
            <a:ext cx="3918947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75" name="t [s]"/>
          <p:cNvSpPr txBox="1"/>
          <p:nvPr/>
        </p:nvSpPr>
        <p:spPr>
          <a:xfrm>
            <a:off x="9137204" y="2328037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5_1_Brücke_Schaltung.png" descr="5_1_Brücke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9102" y="160322"/>
            <a:ext cx="9365729" cy="3701176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Rechteck"/>
          <p:cNvSpPr/>
          <p:nvPr/>
        </p:nvSpPr>
        <p:spPr>
          <a:xfrm>
            <a:off x="325169" y="145619"/>
            <a:ext cx="1270001" cy="7603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0" name="Ladestrom"/>
          <p:cNvSpPr txBox="1"/>
          <p:nvPr/>
        </p:nvSpPr>
        <p:spPr>
          <a:xfrm>
            <a:off x="902918" y="1592605"/>
            <a:ext cx="1555979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Ladestrom </a:t>
            </a:r>
          </a:p>
        </p:txBody>
      </p:sp>
      <p:sp>
        <p:nvSpPr>
          <p:cNvPr id="281" name="Gleichrichter"/>
          <p:cNvSpPr txBox="1"/>
          <p:nvPr/>
        </p:nvSpPr>
        <p:spPr>
          <a:xfrm>
            <a:off x="2513895" y="735665"/>
            <a:ext cx="174224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Gleichrichter</a:t>
            </a:r>
          </a:p>
        </p:txBody>
      </p:sp>
      <p:sp>
        <p:nvSpPr>
          <p:cNvPr id="282" name="Klirrfaktor (THD)"/>
          <p:cNvSpPr txBox="1"/>
          <p:nvPr/>
        </p:nvSpPr>
        <p:spPr>
          <a:xfrm>
            <a:off x="7534629" y="3015005"/>
            <a:ext cx="174224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Klirrfaktor (THD)</a:t>
            </a:r>
          </a:p>
        </p:txBody>
      </p:sp>
      <p:sp>
        <p:nvSpPr>
          <p:cNvPr id="283" name="Srms"/>
          <p:cNvSpPr txBox="1"/>
          <p:nvPr/>
        </p:nvSpPr>
        <p:spPr>
          <a:xfrm>
            <a:off x="7926543" y="932205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rms</a:t>
            </a:r>
            <a:r>
              <a:t> </a:t>
            </a:r>
          </a:p>
        </p:txBody>
      </p:sp>
      <p:pic>
        <p:nvPicPr>
          <p:cNvPr id="284" name="5_1_I_THD.PNG" descr="5_1_I_TH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1546" y="2470033"/>
            <a:ext cx="4708936" cy="1798485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1rms"/>
          <p:cNvSpPr txBox="1"/>
          <p:nvPr/>
        </p:nvSpPr>
        <p:spPr>
          <a:xfrm>
            <a:off x="7926543" y="2185272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1rms</a:t>
            </a:r>
            <a:r>
              <a:t> </a:t>
            </a:r>
          </a:p>
        </p:txBody>
      </p:sp>
      <p:sp>
        <p:nvSpPr>
          <p:cNvPr id="286" name="THD"/>
          <p:cNvSpPr txBox="1"/>
          <p:nvPr/>
        </p:nvSpPr>
        <p:spPr>
          <a:xfrm>
            <a:off x="8652229" y="1973605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THD </a:t>
            </a:r>
          </a:p>
        </p:txBody>
      </p:sp>
      <p:sp>
        <p:nvSpPr>
          <p:cNvPr id="287" name="s(t)"/>
          <p:cNvSpPr txBox="1"/>
          <p:nvPr/>
        </p:nvSpPr>
        <p:spPr>
          <a:xfrm>
            <a:off x="4807428" y="830605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</a:t>
            </a:r>
          </a:p>
        </p:txBody>
      </p:sp>
      <p:sp>
        <p:nvSpPr>
          <p:cNvPr id="288" name="s1(t)"/>
          <p:cNvSpPr txBox="1"/>
          <p:nvPr/>
        </p:nvSpPr>
        <p:spPr>
          <a:xfrm>
            <a:off x="5772628" y="2092138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 </a:t>
            </a:r>
          </a:p>
        </p:txBody>
      </p:sp>
      <p:sp>
        <p:nvSpPr>
          <p:cNvPr id="289" name="s(t) [A]"/>
          <p:cNvSpPr txBox="1"/>
          <p:nvPr/>
        </p:nvSpPr>
        <p:spPr>
          <a:xfrm>
            <a:off x="734961" y="2430805"/>
            <a:ext cx="95841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[A]</a:t>
            </a:r>
          </a:p>
        </p:txBody>
      </p:sp>
      <p:sp>
        <p:nvSpPr>
          <p:cNvPr id="290" name="t [s]"/>
          <p:cNvSpPr txBox="1"/>
          <p:nvPr/>
        </p:nvSpPr>
        <p:spPr>
          <a:xfrm>
            <a:off x="4078019" y="3721903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91" name="s1(t) [A]"/>
          <p:cNvSpPr txBox="1"/>
          <p:nvPr/>
        </p:nvSpPr>
        <p:spPr>
          <a:xfrm>
            <a:off x="1772128" y="2982163"/>
            <a:ext cx="778963" cy="27830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 [A]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7" name="5_4_phiZ.PNG" descr="5_4_phi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95118" y="625401"/>
            <a:ext cx="4785755" cy="1742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878" name="5_4_Z.PNG" descr="5_4_Z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191" y="625401"/>
            <a:ext cx="4741286" cy="1742845"/>
          </a:xfrm>
          <a:prstGeom prst="rect">
            <a:avLst/>
          </a:prstGeom>
          <a:ln w="12700">
            <a:miter lim="400000"/>
          </a:ln>
        </p:spPr>
      </p:pic>
      <p:sp>
        <p:nvSpPr>
          <p:cNvPr id="879" name="Rechteck"/>
          <p:cNvSpPr/>
          <p:nvPr/>
        </p:nvSpPr>
        <p:spPr>
          <a:xfrm>
            <a:off x="4988014" y="599638"/>
            <a:ext cx="413274" cy="452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80" name="t [s]"/>
          <p:cNvSpPr txBox="1"/>
          <p:nvPr/>
        </p:nvSpPr>
        <p:spPr>
          <a:xfrm>
            <a:off x="4229580" y="231110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881" name="Amplitude |Z| [Ω]"/>
          <p:cNvSpPr txBox="1"/>
          <p:nvPr/>
        </p:nvSpPr>
        <p:spPr>
          <a:xfrm>
            <a:off x="592879" y="675747"/>
            <a:ext cx="165566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Amplitude |Z| [Ω]</a:t>
            </a:r>
          </a:p>
        </p:txBody>
      </p:sp>
      <p:sp>
        <p:nvSpPr>
          <p:cNvPr id="882" name="Resonanz 500 Hz"/>
          <p:cNvSpPr txBox="1"/>
          <p:nvPr/>
        </p:nvSpPr>
        <p:spPr>
          <a:xfrm>
            <a:off x="2848387" y="986913"/>
            <a:ext cx="1731430" cy="300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Resonanz 500 Hz</a:t>
            </a:r>
          </a:p>
        </p:txBody>
      </p:sp>
      <p:sp>
        <p:nvSpPr>
          <p:cNvPr id="883" name="Linie"/>
          <p:cNvSpPr/>
          <p:nvPr/>
        </p:nvSpPr>
        <p:spPr>
          <a:xfrm flipH="1">
            <a:off x="2623816" y="724900"/>
            <a:ext cx="1" cy="1518447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4" name="Phase φz [Grad]"/>
          <p:cNvSpPr txBox="1"/>
          <p:nvPr/>
        </p:nvSpPr>
        <p:spPr>
          <a:xfrm>
            <a:off x="5689813" y="675747"/>
            <a:ext cx="1655667" cy="3001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6">
                    <a:lumOff val="-8549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Phase φ</a:t>
            </a:r>
            <a:r>
              <a:rPr baseline="-5999"/>
              <a:t>z</a:t>
            </a:r>
            <a:r>
              <a:t> [Grad]</a:t>
            </a:r>
          </a:p>
        </p:txBody>
      </p:sp>
      <p:sp>
        <p:nvSpPr>
          <p:cNvPr id="885" name="Linie"/>
          <p:cNvSpPr/>
          <p:nvPr/>
        </p:nvSpPr>
        <p:spPr>
          <a:xfrm>
            <a:off x="7551416" y="958418"/>
            <a:ext cx="1" cy="1212962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6" name="Linie"/>
          <p:cNvSpPr/>
          <p:nvPr/>
        </p:nvSpPr>
        <p:spPr>
          <a:xfrm flipH="1" flipV="1">
            <a:off x="5401097" y="1441790"/>
            <a:ext cx="4173798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87" name="t [s]"/>
          <p:cNvSpPr txBox="1"/>
          <p:nvPr/>
        </p:nvSpPr>
        <p:spPr>
          <a:xfrm>
            <a:off x="9145670" y="231110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5_1_Schaltung.png" descr="5_1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37724" y="804501"/>
            <a:ext cx="10460401" cy="5289384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Steuersignale und Approximation"/>
          <p:cNvSpPr txBox="1"/>
          <p:nvPr/>
        </p:nvSpPr>
        <p:spPr>
          <a:xfrm>
            <a:off x="3961695" y="5394381"/>
            <a:ext cx="1965983" cy="589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Steuersignale und Approximation</a:t>
            </a:r>
          </a:p>
        </p:txBody>
      </p:sp>
      <p:sp>
        <p:nvSpPr>
          <p:cNvPr id="295" name="Klirrfaktor"/>
          <p:cNvSpPr txBox="1"/>
          <p:nvPr/>
        </p:nvSpPr>
        <p:spPr>
          <a:xfrm>
            <a:off x="6391629" y="5517512"/>
            <a:ext cx="1742245" cy="343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Klirrfaktor</a:t>
            </a:r>
          </a:p>
        </p:txBody>
      </p:sp>
      <p:sp>
        <p:nvSpPr>
          <p:cNvPr id="296" name="2-Level"/>
          <p:cNvSpPr txBox="1"/>
          <p:nvPr/>
        </p:nvSpPr>
        <p:spPr>
          <a:xfrm>
            <a:off x="6846518" y="889872"/>
            <a:ext cx="98784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2-Level </a:t>
            </a:r>
          </a:p>
        </p:txBody>
      </p:sp>
      <p:sp>
        <p:nvSpPr>
          <p:cNvPr id="297" name="3-Level"/>
          <p:cNvSpPr txBox="1"/>
          <p:nvPr/>
        </p:nvSpPr>
        <p:spPr>
          <a:xfrm>
            <a:off x="6846518" y="2003238"/>
            <a:ext cx="98784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3-Level </a:t>
            </a:r>
          </a:p>
        </p:txBody>
      </p:sp>
      <p:sp>
        <p:nvSpPr>
          <p:cNvPr id="298" name="9-Level"/>
          <p:cNvSpPr txBox="1"/>
          <p:nvPr/>
        </p:nvSpPr>
        <p:spPr>
          <a:xfrm>
            <a:off x="6846518" y="4242672"/>
            <a:ext cx="98784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9-Level </a:t>
            </a:r>
          </a:p>
        </p:txBody>
      </p:sp>
      <p:sp>
        <p:nvSpPr>
          <p:cNvPr id="299" name="5-Level"/>
          <p:cNvSpPr txBox="1"/>
          <p:nvPr/>
        </p:nvSpPr>
        <p:spPr>
          <a:xfrm>
            <a:off x="6846518" y="3116605"/>
            <a:ext cx="98784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5-Level </a:t>
            </a:r>
          </a:p>
        </p:txBody>
      </p:sp>
      <p:sp>
        <p:nvSpPr>
          <p:cNvPr id="300" name="Referenzsignal"/>
          <p:cNvSpPr txBox="1"/>
          <p:nvPr/>
        </p:nvSpPr>
        <p:spPr>
          <a:xfrm>
            <a:off x="1007858" y="1558738"/>
            <a:ext cx="1234567" cy="27830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Referenzsignal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5_2_5L_s.PNG" descr="5_2_5L_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458" y="3482915"/>
            <a:ext cx="4624594" cy="2438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5_1_2_2L.PNG" descr="5_1_2_2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0416" y="614774"/>
            <a:ext cx="4620678" cy="2418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5_1_2_3L.PNG" descr="5_1_2_3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62550" y="607592"/>
            <a:ext cx="4620677" cy="2432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5_1_2_9L.PNG" descr="5_1_2_9L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71980" y="3460518"/>
            <a:ext cx="4601817" cy="2432929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t [s]"/>
          <p:cNvSpPr txBox="1"/>
          <p:nvPr/>
        </p:nvSpPr>
        <p:spPr>
          <a:xfrm>
            <a:off x="4373522" y="298589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07" name="t [s]"/>
          <p:cNvSpPr txBox="1"/>
          <p:nvPr/>
        </p:nvSpPr>
        <p:spPr>
          <a:xfrm>
            <a:off x="9199522" y="298589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08" name="t [s]"/>
          <p:cNvSpPr txBox="1"/>
          <p:nvPr/>
        </p:nvSpPr>
        <p:spPr>
          <a:xfrm>
            <a:off x="4299293" y="5796083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09" name="t [s]"/>
          <p:cNvSpPr txBox="1"/>
          <p:nvPr/>
        </p:nvSpPr>
        <p:spPr>
          <a:xfrm>
            <a:off x="9199522" y="5796083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10" name="Rechteck 75"/>
          <p:cNvSpPr txBox="1"/>
          <p:nvPr/>
        </p:nvSpPr>
        <p:spPr>
          <a:xfrm>
            <a:off x="775911" y="459160"/>
            <a:ext cx="75648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11993"/>
                </a:solidFill>
              </a:defRPr>
            </a:lvl1pPr>
          </a:lstStyle>
          <a:p>
            <a:pPr/>
            <a:r>
              <a:t>s’(t) [pu]</a:t>
            </a:r>
          </a:p>
        </p:txBody>
      </p:sp>
      <p:sp>
        <p:nvSpPr>
          <p:cNvPr id="311" name="2-Level Modell"/>
          <p:cNvSpPr txBox="1"/>
          <p:nvPr/>
        </p:nvSpPr>
        <p:spPr>
          <a:xfrm>
            <a:off x="3342278" y="455183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2-Level Modell</a:t>
            </a:r>
          </a:p>
        </p:txBody>
      </p:sp>
      <p:sp>
        <p:nvSpPr>
          <p:cNvPr id="312" name="THD = 100%…"/>
          <p:cNvSpPr txBox="1"/>
          <p:nvPr/>
        </p:nvSpPr>
        <p:spPr>
          <a:xfrm>
            <a:off x="3112810" y="1165928"/>
            <a:ext cx="1428887" cy="5957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THD = 100%</a:t>
            </a:r>
          </a:p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</a:t>
            </a:r>
            <a:r>
              <a:rPr baseline="-5999"/>
              <a:t>rms</a:t>
            </a:r>
            <a:r>
              <a:t> = 1</a:t>
            </a:r>
          </a:p>
        </p:txBody>
      </p:sp>
      <p:sp>
        <p:nvSpPr>
          <p:cNvPr id="313" name="Rechteck 75"/>
          <p:cNvSpPr txBox="1"/>
          <p:nvPr/>
        </p:nvSpPr>
        <p:spPr>
          <a:xfrm>
            <a:off x="1368577" y="4277627"/>
            <a:ext cx="71698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s(t) [pu]</a:t>
            </a:r>
          </a:p>
        </p:txBody>
      </p:sp>
      <p:sp>
        <p:nvSpPr>
          <p:cNvPr id="314" name="Rechteck 75"/>
          <p:cNvSpPr txBox="1"/>
          <p:nvPr/>
        </p:nvSpPr>
        <p:spPr>
          <a:xfrm>
            <a:off x="1368577" y="1382027"/>
            <a:ext cx="71698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s(t) [pu]</a:t>
            </a:r>
          </a:p>
        </p:txBody>
      </p:sp>
      <p:sp>
        <p:nvSpPr>
          <p:cNvPr id="315" name="Rechteck 75"/>
          <p:cNvSpPr txBox="1"/>
          <p:nvPr/>
        </p:nvSpPr>
        <p:spPr>
          <a:xfrm>
            <a:off x="6169177" y="1314293"/>
            <a:ext cx="716981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s(t) [pu]</a:t>
            </a:r>
          </a:p>
        </p:txBody>
      </p:sp>
      <p:sp>
        <p:nvSpPr>
          <p:cNvPr id="316" name="Rechteck 75"/>
          <p:cNvSpPr txBox="1"/>
          <p:nvPr/>
        </p:nvSpPr>
        <p:spPr>
          <a:xfrm>
            <a:off x="6169177" y="4277627"/>
            <a:ext cx="71698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s(t) [pu]</a:t>
            </a:r>
          </a:p>
        </p:txBody>
      </p:sp>
      <p:sp>
        <p:nvSpPr>
          <p:cNvPr id="317" name="Rechteck 75"/>
          <p:cNvSpPr txBox="1"/>
          <p:nvPr/>
        </p:nvSpPr>
        <p:spPr>
          <a:xfrm>
            <a:off x="5601911" y="3363227"/>
            <a:ext cx="7564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11993"/>
                </a:solidFill>
              </a:defRPr>
            </a:lvl1pPr>
          </a:lstStyle>
          <a:p>
            <a:pPr/>
            <a:r>
              <a:t>s’(t) [pu]</a:t>
            </a:r>
          </a:p>
        </p:txBody>
      </p:sp>
      <p:sp>
        <p:nvSpPr>
          <p:cNvPr id="318" name="Rechteck 75"/>
          <p:cNvSpPr txBox="1"/>
          <p:nvPr/>
        </p:nvSpPr>
        <p:spPr>
          <a:xfrm>
            <a:off x="775911" y="3363227"/>
            <a:ext cx="75648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11993"/>
                </a:solidFill>
              </a:defRPr>
            </a:lvl1pPr>
          </a:lstStyle>
          <a:p>
            <a:pPr/>
            <a:r>
              <a:t>s’(t) [pu]</a:t>
            </a:r>
          </a:p>
        </p:txBody>
      </p:sp>
      <p:sp>
        <p:nvSpPr>
          <p:cNvPr id="319" name="Rechteck 75"/>
          <p:cNvSpPr txBox="1"/>
          <p:nvPr/>
        </p:nvSpPr>
        <p:spPr>
          <a:xfrm>
            <a:off x="5601911" y="459160"/>
            <a:ext cx="7564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11993"/>
                </a:solidFill>
              </a:defRPr>
            </a:lvl1pPr>
          </a:lstStyle>
          <a:p>
            <a:pPr/>
            <a:r>
              <a:t>s’(t) [pu]</a:t>
            </a:r>
          </a:p>
        </p:txBody>
      </p:sp>
      <p:sp>
        <p:nvSpPr>
          <p:cNvPr id="320" name="3-Level Modell"/>
          <p:cNvSpPr txBox="1"/>
          <p:nvPr/>
        </p:nvSpPr>
        <p:spPr>
          <a:xfrm>
            <a:off x="8312212" y="455183"/>
            <a:ext cx="1519104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3-Level Modell</a:t>
            </a:r>
          </a:p>
        </p:txBody>
      </p:sp>
      <p:sp>
        <p:nvSpPr>
          <p:cNvPr id="321" name="5-Level Modell"/>
          <p:cNvSpPr txBox="1"/>
          <p:nvPr/>
        </p:nvSpPr>
        <p:spPr>
          <a:xfrm>
            <a:off x="3342278" y="3359250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5-Level Modell</a:t>
            </a:r>
          </a:p>
        </p:txBody>
      </p:sp>
      <p:sp>
        <p:nvSpPr>
          <p:cNvPr id="322" name="9-Level Modell"/>
          <p:cNvSpPr txBox="1"/>
          <p:nvPr/>
        </p:nvSpPr>
        <p:spPr>
          <a:xfrm>
            <a:off x="8312212" y="3359250"/>
            <a:ext cx="1519104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9-Level Modell</a:t>
            </a:r>
          </a:p>
        </p:txBody>
      </p:sp>
      <p:sp>
        <p:nvSpPr>
          <p:cNvPr id="323" name="THD = 52,4%…"/>
          <p:cNvSpPr txBox="1"/>
          <p:nvPr/>
        </p:nvSpPr>
        <p:spPr>
          <a:xfrm>
            <a:off x="8059071" y="1165928"/>
            <a:ext cx="1428888" cy="5957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THD = 52,4%</a:t>
            </a:r>
          </a:p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</a:t>
            </a:r>
            <a:r>
              <a:rPr baseline="-5999"/>
              <a:t>rms</a:t>
            </a:r>
            <a:r>
              <a:t> = 0,798</a:t>
            </a:r>
          </a:p>
        </p:txBody>
      </p:sp>
      <p:sp>
        <p:nvSpPr>
          <p:cNvPr id="324" name="THD = 29,6%…"/>
          <p:cNvSpPr txBox="1"/>
          <p:nvPr/>
        </p:nvSpPr>
        <p:spPr>
          <a:xfrm>
            <a:off x="3112810" y="3988124"/>
            <a:ext cx="1428887" cy="5957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THD = 29,6%</a:t>
            </a:r>
          </a:p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</a:t>
            </a:r>
            <a:r>
              <a:rPr baseline="-5999"/>
              <a:t>rms</a:t>
            </a:r>
            <a:r>
              <a:t> = 0,732</a:t>
            </a:r>
          </a:p>
        </p:txBody>
      </p:sp>
      <p:sp>
        <p:nvSpPr>
          <p:cNvPr id="325" name="THD = 13,7%…"/>
          <p:cNvSpPr txBox="1"/>
          <p:nvPr/>
        </p:nvSpPr>
        <p:spPr>
          <a:xfrm>
            <a:off x="8059071" y="3988124"/>
            <a:ext cx="1428888" cy="5957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THD = 13,7%</a:t>
            </a:r>
          </a:p>
          <a:p>
            <a: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</a:t>
            </a:r>
            <a:r>
              <a:rPr baseline="-5999"/>
              <a:t>rms</a:t>
            </a:r>
            <a:r>
              <a:t> = 0,714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5_1_Brücke_Schaltung.png" descr="5_1_Brücke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8002" y="-423878"/>
            <a:ext cx="9365729" cy="3701176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Rechteck"/>
          <p:cNvSpPr/>
          <p:nvPr/>
        </p:nvSpPr>
        <p:spPr>
          <a:xfrm>
            <a:off x="8834169" y="91159"/>
            <a:ext cx="1270001" cy="26711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9" name="Rechteck"/>
          <p:cNvSpPr/>
          <p:nvPr/>
        </p:nvSpPr>
        <p:spPr>
          <a:xfrm>
            <a:off x="316702" y="-6781"/>
            <a:ext cx="1270001" cy="452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0" name="S1(f)"/>
          <p:cNvSpPr txBox="1"/>
          <p:nvPr/>
        </p:nvSpPr>
        <p:spPr>
          <a:xfrm>
            <a:off x="5718392" y="882430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</a:t>
            </a:r>
          </a:p>
        </p:txBody>
      </p:sp>
      <p:sp>
        <p:nvSpPr>
          <p:cNvPr id="331" name="Rechteck"/>
          <p:cNvSpPr/>
          <p:nvPr/>
        </p:nvSpPr>
        <p:spPr>
          <a:xfrm>
            <a:off x="4873363" y="387972"/>
            <a:ext cx="413274" cy="4523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2" name="Ladestrom"/>
          <p:cNvSpPr txBox="1"/>
          <p:nvPr/>
        </p:nvSpPr>
        <p:spPr>
          <a:xfrm>
            <a:off x="877518" y="1194672"/>
            <a:ext cx="1555979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Ladestrom </a:t>
            </a:r>
          </a:p>
        </p:txBody>
      </p:sp>
      <p:pic>
        <p:nvPicPr>
          <p:cNvPr id="333" name="5_2_s2L.PNG" descr="5_2_s2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57689" y="2285436"/>
            <a:ext cx="4937584" cy="181601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8" name="Gruppieren"/>
          <p:cNvGrpSpPr/>
          <p:nvPr/>
        </p:nvGrpSpPr>
        <p:grpSpPr>
          <a:xfrm>
            <a:off x="4972013" y="411064"/>
            <a:ext cx="4708935" cy="1845522"/>
            <a:chOff x="0" y="0"/>
            <a:chExt cx="4708934" cy="1845521"/>
          </a:xfrm>
        </p:grpSpPr>
        <p:pic>
          <p:nvPicPr>
            <p:cNvPr id="334" name="5_1_I_THD.PNG" descr="5_1_I_THD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47037"/>
              <a:ext cx="4708935" cy="17984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5" name="s(t) [A]"/>
            <p:cNvSpPr txBox="1"/>
            <p:nvPr/>
          </p:nvSpPr>
          <p:spPr>
            <a:xfrm>
              <a:off x="334948" y="0"/>
              <a:ext cx="958417" cy="27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s(t) [A]</a:t>
              </a:r>
            </a:p>
          </p:txBody>
        </p:sp>
        <p:sp>
          <p:nvSpPr>
            <p:cNvPr id="336" name="t [s]"/>
            <p:cNvSpPr txBox="1"/>
            <p:nvPr/>
          </p:nvSpPr>
          <p:spPr>
            <a:xfrm>
              <a:off x="3661072" y="1375106"/>
              <a:ext cx="658897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337" name="s1(t) [A]"/>
            <p:cNvSpPr txBox="1"/>
            <p:nvPr/>
          </p:nvSpPr>
          <p:spPr>
            <a:xfrm>
              <a:off x="1389047" y="703100"/>
              <a:ext cx="778964" cy="2783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1</a:t>
              </a:r>
              <a:r>
                <a:t>(t) [A] </a:t>
              </a:r>
            </a:p>
          </p:txBody>
        </p:sp>
      </p:grpSp>
      <p:sp>
        <p:nvSpPr>
          <p:cNvPr id="339" name="Spektrum"/>
          <p:cNvSpPr txBox="1"/>
          <p:nvPr/>
        </p:nvSpPr>
        <p:spPr>
          <a:xfrm>
            <a:off x="8469095" y="2441889"/>
            <a:ext cx="1061943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Spektrum</a:t>
            </a:r>
          </a:p>
        </p:txBody>
      </p:sp>
      <p:sp>
        <p:nvSpPr>
          <p:cNvPr id="340" name="t [s]"/>
          <p:cNvSpPr txBox="1"/>
          <p:nvPr/>
        </p:nvSpPr>
        <p:spPr>
          <a:xfrm>
            <a:off x="8920953" y="3552569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341" name="S(f)"/>
          <p:cNvSpPr txBox="1"/>
          <p:nvPr/>
        </p:nvSpPr>
        <p:spPr>
          <a:xfrm>
            <a:off x="5472858" y="2456205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S(f)</a:t>
            </a:r>
          </a:p>
        </p:txBody>
      </p:sp>
      <p:sp>
        <p:nvSpPr>
          <p:cNvPr id="342" name="S1(f)"/>
          <p:cNvSpPr txBox="1"/>
          <p:nvPr/>
        </p:nvSpPr>
        <p:spPr>
          <a:xfrm>
            <a:off x="5778425" y="2829763"/>
            <a:ext cx="65889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</a:t>
            </a:r>
          </a:p>
        </p:txBody>
      </p:sp>
      <p:sp>
        <p:nvSpPr>
          <p:cNvPr id="343" name="ungerade Vielfache"/>
          <p:cNvSpPr txBox="1"/>
          <p:nvPr/>
        </p:nvSpPr>
        <p:spPr>
          <a:xfrm>
            <a:off x="6523491" y="3008780"/>
            <a:ext cx="1860205" cy="36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ungerade Vielfache</a:t>
            </a:r>
          </a:p>
        </p:txBody>
      </p:sp>
      <p:sp>
        <p:nvSpPr>
          <p:cNvPr id="344" name="Linie"/>
          <p:cNvSpPr/>
          <p:nvPr/>
        </p:nvSpPr>
        <p:spPr>
          <a:xfrm flipH="1">
            <a:off x="5468153" y="2968916"/>
            <a:ext cx="337814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5" name="Linie"/>
          <p:cNvSpPr/>
          <p:nvPr/>
        </p:nvSpPr>
        <p:spPr>
          <a:xfrm flipH="1">
            <a:off x="5938966" y="3260810"/>
            <a:ext cx="655894" cy="363727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6" name="Linie"/>
          <p:cNvSpPr/>
          <p:nvPr/>
        </p:nvSpPr>
        <p:spPr>
          <a:xfrm flipH="1">
            <a:off x="6379233" y="3291213"/>
            <a:ext cx="333324" cy="333324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7" name="Linie"/>
          <p:cNvSpPr/>
          <p:nvPr/>
        </p:nvSpPr>
        <p:spPr>
          <a:xfrm flipH="1">
            <a:off x="6768700" y="3342452"/>
            <a:ext cx="149746" cy="366752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8" name="Linie"/>
          <p:cNvSpPr/>
          <p:nvPr/>
        </p:nvSpPr>
        <p:spPr>
          <a:xfrm>
            <a:off x="7251903" y="3340051"/>
            <a:ext cx="1" cy="369153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9" name="Linie"/>
          <p:cNvSpPr/>
          <p:nvPr/>
        </p:nvSpPr>
        <p:spPr>
          <a:xfrm>
            <a:off x="7522233" y="3342452"/>
            <a:ext cx="149746" cy="366752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0" name="…"/>
          <p:cNvSpPr txBox="1"/>
          <p:nvPr/>
        </p:nvSpPr>
        <p:spPr>
          <a:xfrm>
            <a:off x="7088615" y="3339966"/>
            <a:ext cx="1860204" cy="36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rgbClr val="FF93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5_2_5L_e.PNG" descr="5_2_5L_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389" y="3428223"/>
            <a:ext cx="4694732" cy="24793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5_2_e9L.PNG" descr="5_2_e9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1980" y="3437309"/>
            <a:ext cx="4601817" cy="24793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5_2_e3L.PNG" descr="5_2_e3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62550" y="589057"/>
            <a:ext cx="4620677" cy="2469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5_2_e1.PNG" descr="5_2_e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1766" y="601060"/>
            <a:ext cx="4637977" cy="2445992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t [s]"/>
          <p:cNvSpPr txBox="1"/>
          <p:nvPr/>
        </p:nvSpPr>
        <p:spPr>
          <a:xfrm>
            <a:off x="4373522" y="298589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57" name="t [s]"/>
          <p:cNvSpPr txBox="1"/>
          <p:nvPr/>
        </p:nvSpPr>
        <p:spPr>
          <a:xfrm>
            <a:off x="9199522" y="298589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58" name="t [s]"/>
          <p:cNvSpPr txBox="1"/>
          <p:nvPr/>
        </p:nvSpPr>
        <p:spPr>
          <a:xfrm>
            <a:off x="4341627" y="5796083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59" name="t [s]"/>
          <p:cNvSpPr txBox="1"/>
          <p:nvPr/>
        </p:nvSpPr>
        <p:spPr>
          <a:xfrm>
            <a:off x="9199522" y="5796083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60" name="Rechteck 75"/>
          <p:cNvSpPr txBox="1"/>
          <p:nvPr/>
        </p:nvSpPr>
        <p:spPr>
          <a:xfrm>
            <a:off x="902911" y="738560"/>
            <a:ext cx="726964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/>
            <a:r>
              <a:t>e(t) [pu]</a:t>
            </a:r>
          </a:p>
        </p:txBody>
      </p:sp>
      <p:sp>
        <p:nvSpPr>
          <p:cNvPr id="361" name="2-Level Modell"/>
          <p:cNvSpPr txBox="1"/>
          <p:nvPr/>
        </p:nvSpPr>
        <p:spPr>
          <a:xfrm>
            <a:off x="3342278" y="455183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2-Level Modell</a:t>
            </a:r>
          </a:p>
        </p:txBody>
      </p:sp>
      <p:sp>
        <p:nvSpPr>
          <p:cNvPr id="362" name="Rechteck 75"/>
          <p:cNvSpPr txBox="1"/>
          <p:nvPr/>
        </p:nvSpPr>
        <p:spPr>
          <a:xfrm>
            <a:off x="6169177" y="1314293"/>
            <a:ext cx="716981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s(t) [pu]</a:t>
            </a:r>
          </a:p>
        </p:txBody>
      </p:sp>
      <p:sp>
        <p:nvSpPr>
          <p:cNvPr id="363" name="3-Level Modell"/>
          <p:cNvSpPr txBox="1"/>
          <p:nvPr/>
        </p:nvSpPr>
        <p:spPr>
          <a:xfrm>
            <a:off x="8312212" y="455183"/>
            <a:ext cx="1519104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3-Level Modell</a:t>
            </a:r>
          </a:p>
        </p:txBody>
      </p:sp>
      <p:sp>
        <p:nvSpPr>
          <p:cNvPr id="364" name="5-Level Modell"/>
          <p:cNvSpPr txBox="1"/>
          <p:nvPr/>
        </p:nvSpPr>
        <p:spPr>
          <a:xfrm>
            <a:off x="3342278" y="3359250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5-Level Modell</a:t>
            </a:r>
          </a:p>
        </p:txBody>
      </p:sp>
      <p:sp>
        <p:nvSpPr>
          <p:cNvPr id="365" name="9-Level Modell"/>
          <p:cNvSpPr txBox="1"/>
          <p:nvPr/>
        </p:nvSpPr>
        <p:spPr>
          <a:xfrm>
            <a:off x="8312212" y="3359250"/>
            <a:ext cx="1519104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9-Level Modell</a:t>
            </a:r>
          </a:p>
        </p:txBody>
      </p:sp>
      <p:sp>
        <p:nvSpPr>
          <p:cNvPr id="366" name="Rechteck 75"/>
          <p:cNvSpPr txBox="1"/>
          <p:nvPr/>
        </p:nvSpPr>
        <p:spPr>
          <a:xfrm>
            <a:off x="5652711" y="3574893"/>
            <a:ext cx="72696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/>
            <a:r>
              <a:t>e(t) [pu]</a:t>
            </a:r>
          </a:p>
        </p:txBody>
      </p:sp>
      <p:sp>
        <p:nvSpPr>
          <p:cNvPr id="367" name="Rechteck 75"/>
          <p:cNvSpPr txBox="1"/>
          <p:nvPr/>
        </p:nvSpPr>
        <p:spPr>
          <a:xfrm>
            <a:off x="902910" y="3574893"/>
            <a:ext cx="726965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/>
            <a:r>
              <a:t>e(t) [pu]</a:t>
            </a:r>
          </a:p>
        </p:txBody>
      </p:sp>
      <p:sp>
        <p:nvSpPr>
          <p:cNvPr id="368" name="Rechteck 75"/>
          <p:cNvSpPr txBox="1"/>
          <p:nvPr/>
        </p:nvSpPr>
        <p:spPr>
          <a:xfrm>
            <a:off x="5652711" y="738560"/>
            <a:ext cx="726964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/>
            <a:r>
              <a:t>e(t) [pu]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" name="Gruppieren"/>
          <p:cNvGrpSpPr/>
          <p:nvPr/>
        </p:nvGrpSpPr>
        <p:grpSpPr>
          <a:xfrm>
            <a:off x="2750211" y="993158"/>
            <a:ext cx="4659577" cy="2264146"/>
            <a:chOff x="0" y="0"/>
            <a:chExt cx="4659575" cy="2264144"/>
          </a:xfrm>
        </p:grpSpPr>
        <p:sp>
          <p:nvSpPr>
            <p:cNvPr id="370" name="Linie"/>
            <p:cNvSpPr/>
            <p:nvPr/>
          </p:nvSpPr>
          <p:spPr>
            <a:xfrm flipH="1">
              <a:off x="1896786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371" name="Linie"/>
            <p:cNvSpPr/>
            <p:nvPr/>
          </p:nvSpPr>
          <p:spPr>
            <a:xfrm>
              <a:off x="1366580" y="517595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2" name="Linie"/>
            <p:cNvSpPr/>
            <p:nvPr/>
          </p:nvSpPr>
          <p:spPr>
            <a:xfrm>
              <a:off x="3051990" y="522995"/>
              <a:ext cx="4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3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4" name="Linie"/>
            <p:cNvSpPr/>
            <p:nvPr/>
          </p:nvSpPr>
          <p:spPr>
            <a:xfrm>
              <a:off x="1379279" y="1838224"/>
              <a:ext cx="166781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5" name="Kreis"/>
            <p:cNvSpPr/>
            <p:nvPr/>
          </p:nvSpPr>
          <p:spPr>
            <a:xfrm rot="10800000">
              <a:off x="1865588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76" name="u2"/>
            <p:cNvSpPr txBox="1"/>
            <p:nvPr/>
          </p:nvSpPr>
          <p:spPr>
            <a:xfrm>
              <a:off x="3296680" y="999169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2</a:t>
              </a:r>
              <a:r>
                <a:t>(t)</a:t>
              </a:r>
            </a:p>
          </p:txBody>
        </p:sp>
        <p:sp>
          <p:nvSpPr>
            <p:cNvPr id="377" name="Kreis"/>
            <p:cNvSpPr/>
            <p:nvPr/>
          </p:nvSpPr>
          <p:spPr>
            <a:xfrm rot="10800000">
              <a:off x="1865588" y="4798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78" name="Linie"/>
            <p:cNvSpPr/>
            <p:nvPr/>
          </p:nvSpPr>
          <p:spPr>
            <a:xfrm>
              <a:off x="1591426" y="738819"/>
              <a:ext cx="2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381" name="Gruppieren 70"/>
            <p:cNvGrpSpPr/>
            <p:nvPr/>
          </p:nvGrpSpPr>
          <p:grpSpPr>
            <a:xfrm>
              <a:off x="1209934" y="1005517"/>
              <a:ext cx="308539" cy="311839"/>
              <a:chOff x="0" y="0"/>
              <a:chExt cx="308538" cy="311837"/>
            </a:xfrm>
          </p:grpSpPr>
          <p:sp>
            <p:nvSpPr>
              <p:cNvPr id="379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80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82" name="i2"/>
            <p:cNvSpPr txBox="1"/>
            <p:nvPr/>
          </p:nvSpPr>
          <p:spPr>
            <a:xfrm>
              <a:off x="2688826" y="16889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8"/>
                <a:t>(t)</a:t>
              </a:r>
            </a:p>
          </p:txBody>
        </p:sp>
        <p:sp>
          <p:nvSpPr>
            <p:cNvPr id="383" name="Abgerundetes Rechteck 215"/>
            <p:cNvSpPr/>
            <p:nvPr/>
          </p:nvSpPr>
          <p:spPr>
            <a:xfrm>
              <a:off x="4340" y="0"/>
              <a:ext cx="4630308" cy="2264145"/>
            </a:xfrm>
            <a:prstGeom prst="roundRect">
              <a:avLst>
                <a:gd name="adj" fmla="val 654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84" name="Linie"/>
            <p:cNvSpPr/>
            <p:nvPr/>
          </p:nvSpPr>
          <p:spPr>
            <a:xfrm flipV="1">
              <a:off x="2808210" y="52119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85" name="u2"/>
            <p:cNvSpPr txBox="1"/>
            <p:nvPr/>
          </p:nvSpPr>
          <p:spPr>
            <a:xfrm>
              <a:off x="1616294" y="987661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1</a:t>
              </a:r>
              <a:r>
                <a:t>(t)</a:t>
              </a:r>
            </a:p>
          </p:txBody>
        </p:sp>
        <p:grpSp>
          <p:nvGrpSpPr>
            <p:cNvPr id="388" name="Gruppieren 70"/>
            <p:cNvGrpSpPr/>
            <p:nvPr/>
          </p:nvGrpSpPr>
          <p:grpSpPr>
            <a:xfrm>
              <a:off x="2897723" y="987661"/>
              <a:ext cx="308539" cy="311839"/>
              <a:chOff x="0" y="0"/>
              <a:chExt cx="308538" cy="311837"/>
            </a:xfrm>
          </p:grpSpPr>
          <p:sp>
            <p:nvSpPr>
              <p:cNvPr id="386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87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89" name="Linie"/>
            <p:cNvSpPr/>
            <p:nvPr/>
          </p:nvSpPr>
          <p:spPr>
            <a:xfrm>
              <a:off x="3323983" y="734992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0" name="R1"/>
            <p:cNvSpPr txBox="1"/>
            <p:nvPr/>
          </p:nvSpPr>
          <p:spPr>
            <a:xfrm>
              <a:off x="2064922" y="552099"/>
              <a:ext cx="50914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395" name="Gruppieren"/>
            <p:cNvGrpSpPr/>
            <p:nvPr/>
          </p:nvGrpSpPr>
          <p:grpSpPr>
            <a:xfrm>
              <a:off x="2122774" y="403573"/>
              <a:ext cx="393439" cy="161309"/>
              <a:chOff x="0" y="0"/>
              <a:chExt cx="393438" cy="161307"/>
            </a:xfrm>
          </p:grpSpPr>
          <p:sp>
            <p:nvSpPr>
              <p:cNvPr id="391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2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3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4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396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410" name="Gruppieren"/>
            <p:cNvGrpSpPr/>
            <p:nvPr/>
          </p:nvGrpSpPr>
          <p:grpSpPr>
            <a:xfrm>
              <a:off x="350699" y="1276328"/>
              <a:ext cx="761414" cy="331835"/>
              <a:chOff x="0" y="0"/>
              <a:chExt cx="761413" cy="331834"/>
            </a:xfrm>
          </p:grpSpPr>
          <p:sp>
            <p:nvSpPr>
              <p:cNvPr id="397" name="Linie"/>
              <p:cNvSpPr/>
              <p:nvPr/>
            </p:nvSpPr>
            <p:spPr>
              <a:xfrm>
                <a:off x="660224" y="327374"/>
                <a:ext cx="101190" cy="451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8" name="Linie"/>
              <p:cNvSpPr/>
              <p:nvPr/>
            </p:nvSpPr>
            <p:spPr>
              <a:xfrm>
                <a:off x="563877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9" name="Linie"/>
              <p:cNvSpPr/>
              <p:nvPr/>
            </p:nvSpPr>
            <p:spPr>
              <a:xfrm>
                <a:off x="440947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0" name="Linie"/>
              <p:cNvSpPr/>
              <p:nvPr/>
            </p:nvSpPr>
            <p:spPr>
              <a:xfrm flipV="1">
                <a:off x="564378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1" name="Linie"/>
              <p:cNvSpPr/>
              <p:nvPr/>
            </p:nvSpPr>
            <p:spPr>
              <a:xfrm flipV="1">
                <a:off x="662993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2" name="Linie"/>
              <p:cNvSpPr/>
              <p:nvPr/>
            </p:nvSpPr>
            <p:spPr>
              <a:xfrm>
                <a:off x="122930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3" name="Linie"/>
              <p:cNvSpPr/>
              <p:nvPr/>
            </p:nvSpPr>
            <p:spPr>
              <a:xfrm>
                <a:off x="-1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4" name="Linie"/>
              <p:cNvSpPr/>
              <p:nvPr/>
            </p:nvSpPr>
            <p:spPr>
              <a:xfrm flipV="1">
                <a:off x="123431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5" name="Linie"/>
              <p:cNvSpPr/>
              <p:nvPr/>
            </p:nvSpPr>
            <p:spPr>
              <a:xfrm flipV="1">
                <a:off x="22204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6" name="Linie"/>
              <p:cNvSpPr/>
              <p:nvPr/>
            </p:nvSpPr>
            <p:spPr>
              <a:xfrm>
                <a:off x="344275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7" name="Linie"/>
              <p:cNvSpPr/>
              <p:nvPr/>
            </p:nvSpPr>
            <p:spPr>
              <a:xfrm>
                <a:off x="221344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8" name="Linie"/>
              <p:cNvSpPr/>
              <p:nvPr/>
            </p:nvSpPr>
            <p:spPr>
              <a:xfrm flipV="1">
                <a:off x="34477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9" name="Linie"/>
              <p:cNvSpPr/>
              <p:nvPr/>
            </p:nvSpPr>
            <p:spPr>
              <a:xfrm flipV="1">
                <a:off x="443392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411" name="Aufwärtswandler"/>
            <p:cNvSpPr txBox="1"/>
            <p:nvPr/>
          </p:nvSpPr>
          <p:spPr>
            <a:xfrm>
              <a:off x="57561" y="870320"/>
              <a:ext cx="1247558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Sinus PWM</a:t>
              </a:r>
            </a:p>
          </p:txBody>
        </p:sp>
        <p:sp>
          <p:nvSpPr>
            <p:cNvPr id="412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  <p:sp>
          <p:nvSpPr>
            <p:cNvPr id="413" name="Netz, Motor, Generator"/>
            <p:cNvSpPr txBox="1"/>
            <p:nvPr/>
          </p:nvSpPr>
          <p:spPr>
            <a:xfrm>
              <a:off x="3141103" y="224604"/>
              <a:ext cx="1518473" cy="519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Netz, Motor, Generator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5_2_3L_e.PNG" descr="5_2_3L_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02919" y="3145047"/>
            <a:ext cx="5052000" cy="2585436"/>
          </a:xfrm>
          <a:prstGeom prst="rect">
            <a:avLst/>
          </a:prstGeom>
          <a:ln w="12700">
            <a:miter lim="400000"/>
          </a:ln>
        </p:spPr>
      </p:pic>
      <p:pic>
        <p:nvPicPr>
          <p:cNvPr id="417" name="5_2_3L_s.PNG" descr="5_2_3L_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1140" y="3140064"/>
            <a:ext cx="4954796" cy="262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8" name="5_2_2L_e.PNG" descr="5_2_2L_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57583" y="392199"/>
            <a:ext cx="4993473" cy="261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9" name="5_2_s2L.PNG" descr="5_2_s2L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6586" y="379081"/>
            <a:ext cx="4943905" cy="2585436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2-Level Modell"/>
          <p:cNvSpPr txBox="1"/>
          <p:nvPr/>
        </p:nvSpPr>
        <p:spPr>
          <a:xfrm>
            <a:off x="1858986" y="615595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2-Level Modell</a:t>
            </a:r>
          </a:p>
        </p:txBody>
      </p:sp>
      <p:sp>
        <p:nvSpPr>
          <p:cNvPr id="421" name="Spektrum"/>
          <p:cNvSpPr txBox="1"/>
          <p:nvPr/>
        </p:nvSpPr>
        <p:spPr>
          <a:xfrm>
            <a:off x="3790143" y="615595"/>
            <a:ext cx="1061944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Spektrum</a:t>
            </a:r>
          </a:p>
        </p:txBody>
      </p:sp>
      <p:sp>
        <p:nvSpPr>
          <p:cNvPr id="422" name="Fehlerspektrum"/>
          <p:cNvSpPr txBox="1"/>
          <p:nvPr/>
        </p:nvSpPr>
        <p:spPr>
          <a:xfrm>
            <a:off x="8201276" y="615595"/>
            <a:ext cx="1519105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Fehlerspektrum</a:t>
            </a:r>
          </a:p>
        </p:txBody>
      </p:sp>
      <p:sp>
        <p:nvSpPr>
          <p:cNvPr id="423" name="3-Level Modell"/>
          <p:cNvSpPr txBox="1"/>
          <p:nvPr/>
        </p:nvSpPr>
        <p:spPr>
          <a:xfrm>
            <a:off x="1858986" y="3359250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3-Level Modell</a:t>
            </a:r>
          </a:p>
        </p:txBody>
      </p:sp>
      <p:sp>
        <p:nvSpPr>
          <p:cNvPr id="424" name="Spektrum"/>
          <p:cNvSpPr txBox="1"/>
          <p:nvPr/>
        </p:nvSpPr>
        <p:spPr>
          <a:xfrm>
            <a:off x="3659533" y="3359250"/>
            <a:ext cx="1061943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Spektrum</a:t>
            </a:r>
          </a:p>
        </p:txBody>
      </p:sp>
      <p:sp>
        <p:nvSpPr>
          <p:cNvPr id="425" name="Fehlerspektrum"/>
          <p:cNvSpPr txBox="1"/>
          <p:nvPr/>
        </p:nvSpPr>
        <p:spPr>
          <a:xfrm>
            <a:off x="8201276" y="3359250"/>
            <a:ext cx="1519105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Fehlerspektrum</a:t>
            </a:r>
          </a:p>
        </p:txBody>
      </p:sp>
      <p:sp>
        <p:nvSpPr>
          <p:cNvPr id="426" name="Linie"/>
          <p:cNvSpPr/>
          <p:nvPr/>
        </p:nvSpPr>
        <p:spPr>
          <a:xfrm flipH="1" flipV="1">
            <a:off x="5392279" y="2313856"/>
            <a:ext cx="446008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7" name="t [s]"/>
          <p:cNvSpPr txBox="1"/>
          <p:nvPr/>
        </p:nvSpPr>
        <p:spPr>
          <a:xfrm>
            <a:off x="4154219" y="2341836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28" name="t [s]"/>
          <p:cNvSpPr txBox="1"/>
          <p:nvPr/>
        </p:nvSpPr>
        <p:spPr>
          <a:xfrm>
            <a:off x="9064886" y="2341836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29" name="t [s]"/>
          <p:cNvSpPr txBox="1"/>
          <p:nvPr/>
        </p:nvSpPr>
        <p:spPr>
          <a:xfrm>
            <a:off x="4154219" y="5127369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30" name="t [s]"/>
          <p:cNvSpPr txBox="1"/>
          <p:nvPr/>
        </p:nvSpPr>
        <p:spPr>
          <a:xfrm>
            <a:off x="9166486" y="5127369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31" name="Schaltfrequenz 1 kHz"/>
          <p:cNvSpPr txBox="1"/>
          <p:nvPr/>
        </p:nvSpPr>
        <p:spPr>
          <a:xfrm>
            <a:off x="1238908" y="1271799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 kHz</a:t>
            </a:r>
          </a:p>
        </p:txBody>
      </p:sp>
      <p:sp>
        <p:nvSpPr>
          <p:cNvPr id="432" name="Vielfache"/>
          <p:cNvSpPr txBox="1"/>
          <p:nvPr/>
        </p:nvSpPr>
        <p:spPr>
          <a:xfrm>
            <a:off x="1299558" y="1671799"/>
            <a:ext cx="1499856" cy="369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Vielfache</a:t>
            </a:r>
          </a:p>
        </p:txBody>
      </p:sp>
      <p:sp>
        <p:nvSpPr>
          <p:cNvPr id="433" name="Linie"/>
          <p:cNvSpPr/>
          <p:nvPr/>
        </p:nvSpPr>
        <p:spPr>
          <a:xfrm flipH="1">
            <a:off x="1180699" y="1940679"/>
            <a:ext cx="269925" cy="269925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4" name="S1(f) (50 Hz)"/>
          <p:cNvSpPr txBox="1"/>
          <p:nvPr/>
        </p:nvSpPr>
        <p:spPr>
          <a:xfrm>
            <a:off x="791558" y="875444"/>
            <a:ext cx="127355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 (50 Hz)</a:t>
            </a:r>
          </a:p>
        </p:txBody>
      </p:sp>
      <p:sp>
        <p:nvSpPr>
          <p:cNvPr id="435" name="Linie"/>
          <p:cNvSpPr/>
          <p:nvPr/>
        </p:nvSpPr>
        <p:spPr>
          <a:xfrm flipH="1" flipV="1">
            <a:off x="537233" y="635803"/>
            <a:ext cx="262032" cy="262032"/>
          </a:xfrm>
          <a:prstGeom prst="line">
            <a:avLst/>
          </a:prstGeom>
          <a:ln w="12700">
            <a:solidFill>
              <a:schemeClr val="accent2">
                <a:lumOff val="-5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6" name="Linie"/>
          <p:cNvSpPr/>
          <p:nvPr/>
        </p:nvSpPr>
        <p:spPr>
          <a:xfrm flipH="1">
            <a:off x="892833" y="1403477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7" name="Linie"/>
          <p:cNvSpPr/>
          <p:nvPr/>
        </p:nvSpPr>
        <p:spPr>
          <a:xfrm>
            <a:off x="1897086" y="2007279"/>
            <a:ext cx="1" cy="436488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8" name="Linie"/>
          <p:cNvSpPr/>
          <p:nvPr/>
        </p:nvSpPr>
        <p:spPr>
          <a:xfrm flipH="1">
            <a:off x="1570166" y="2009912"/>
            <a:ext cx="172558" cy="380870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9" name="…"/>
          <p:cNvSpPr txBox="1"/>
          <p:nvPr/>
        </p:nvSpPr>
        <p:spPr>
          <a:xfrm>
            <a:off x="1867167" y="1962246"/>
            <a:ext cx="931409" cy="36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rgbClr val="FF93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440" name="Schaltfrequenz 1 kHz"/>
          <p:cNvSpPr txBox="1"/>
          <p:nvPr/>
        </p:nvSpPr>
        <p:spPr>
          <a:xfrm>
            <a:off x="6310441" y="877833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 kHz</a:t>
            </a:r>
          </a:p>
        </p:txBody>
      </p:sp>
      <p:sp>
        <p:nvSpPr>
          <p:cNvPr id="441" name="Linie"/>
          <p:cNvSpPr/>
          <p:nvPr/>
        </p:nvSpPr>
        <p:spPr>
          <a:xfrm flipH="1">
            <a:off x="5896633" y="1014597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2" name="E(f)"/>
          <p:cNvSpPr txBox="1"/>
          <p:nvPr/>
        </p:nvSpPr>
        <p:spPr>
          <a:xfrm>
            <a:off x="8571347" y="875444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E(f)</a:t>
            </a:r>
          </a:p>
        </p:txBody>
      </p:sp>
      <p:sp>
        <p:nvSpPr>
          <p:cNvPr id="443" name="E(f)"/>
          <p:cNvSpPr txBox="1"/>
          <p:nvPr/>
        </p:nvSpPr>
        <p:spPr>
          <a:xfrm>
            <a:off x="8571347" y="3670847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E(f)</a:t>
            </a:r>
          </a:p>
        </p:txBody>
      </p:sp>
      <p:sp>
        <p:nvSpPr>
          <p:cNvPr id="444" name="S1(f) (50 Hz)"/>
          <p:cNvSpPr txBox="1"/>
          <p:nvPr/>
        </p:nvSpPr>
        <p:spPr>
          <a:xfrm>
            <a:off x="791558" y="3670847"/>
            <a:ext cx="127355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 (50 Hz)</a:t>
            </a:r>
          </a:p>
        </p:txBody>
      </p:sp>
      <p:sp>
        <p:nvSpPr>
          <p:cNvPr id="445" name="Linie"/>
          <p:cNvSpPr/>
          <p:nvPr/>
        </p:nvSpPr>
        <p:spPr>
          <a:xfrm flipH="1" flipV="1">
            <a:off x="537233" y="3379458"/>
            <a:ext cx="262032" cy="262032"/>
          </a:xfrm>
          <a:prstGeom prst="line">
            <a:avLst/>
          </a:prstGeom>
          <a:ln w="12700">
            <a:solidFill>
              <a:schemeClr val="accent2">
                <a:lumOff val="-5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6" name="Schaltfrequenz 2 kHz"/>
          <p:cNvSpPr txBox="1"/>
          <p:nvPr/>
        </p:nvSpPr>
        <p:spPr>
          <a:xfrm>
            <a:off x="1606250" y="4158337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2 kHz</a:t>
            </a:r>
          </a:p>
        </p:txBody>
      </p:sp>
      <p:sp>
        <p:nvSpPr>
          <p:cNvPr id="447" name="Linie"/>
          <p:cNvSpPr/>
          <p:nvPr/>
        </p:nvSpPr>
        <p:spPr>
          <a:xfrm flipH="1">
            <a:off x="1256592" y="4303310"/>
            <a:ext cx="343489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8" name="Linie"/>
          <p:cNvSpPr/>
          <p:nvPr/>
        </p:nvSpPr>
        <p:spPr>
          <a:xfrm flipH="1">
            <a:off x="1201279" y="4163549"/>
            <a:ext cx="1" cy="1366220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9" name="Schaltfrequenz 2 kHz"/>
          <p:cNvSpPr txBox="1"/>
          <p:nvPr/>
        </p:nvSpPr>
        <p:spPr>
          <a:xfrm>
            <a:off x="6615224" y="4107537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2 kHz</a:t>
            </a:r>
          </a:p>
        </p:txBody>
      </p:sp>
      <p:sp>
        <p:nvSpPr>
          <p:cNvPr id="450" name="Linie"/>
          <p:cNvSpPr/>
          <p:nvPr/>
        </p:nvSpPr>
        <p:spPr>
          <a:xfrm flipH="1">
            <a:off x="6277326" y="4277910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1" name="Vielfache"/>
          <p:cNvSpPr txBox="1"/>
          <p:nvPr/>
        </p:nvSpPr>
        <p:spPr>
          <a:xfrm>
            <a:off x="1868610" y="4655483"/>
            <a:ext cx="1499856" cy="369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Vielfache</a:t>
            </a:r>
          </a:p>
        </p:txBody>
      </p:sp>
      <p:sp>
        <p:nvSpPr>
          <p:cNvPr id="452" name="Linie"/>
          <p:cNvSpPr/>
          <p:nvPr/>
        </p:nvSpPr>
        <p:spPr>
          <a:xfrm flipH="1">
            <a:off x="1912278" y="4950706"/>
            <a:ext cx="269926" cy="269926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3" name="Linie"/>
          <p:cNvSpPr/>
          <p:nvPr/>
        </p:nvSpPr>
        <p:spPr>
          <a:xfrm>
            <a:off x="2547413" y="4944924"/>
            <a:ext cx="1" cy="369323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4" name="…"/>
          <p:cNvSpPr txBox="1"/>
          <p:nvPr/>
        </p:nvSpPr>
        <p:spPr>
          <a:xfrm>
            <a:off x="2904163" y="4984317"/>
            <a:ext cx="931408" cy="369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rgbClr val="FF93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" name="5_2_5L_e.PNG" descr="5_2_5L_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92182" y="374099"/>
            <a:ext cx="5073474" cy="262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5_2_5L_s.PNG" descr="5_2_5L_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67" y="392099"/>
            <a:ext cx="4999942" cy="258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5_2_9L_e.PNG" descr="5_2_9L_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41884" y="3154464"/>
            <a:ext cx="5174071" cy="259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5_2_9L_s.PNG" descr="5_2_9L_s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958" y="3143664"/>
            <a:ext cx="4978760" cy="2613601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5-Level Modell"/>
          <p:cNvSpPr txBox="1"/>
          <p:nvPr/>
        </p:nvSpPr>
        <p:spPr>
          <a:xfrm>
            <a:off x="1782786" y="615595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5-Level Modell</a:t>
            </a:r>
          </a:p>
        </p:txBody>
      </p:sp>
      <p:sp>
        <p:nvSpPr>
          <p:cNvPr id="461" name="Spektrum"/>
          <p:cNvSpPr txBox="1"/>
          <p:nvPr/>
        </p:nvSpPr>
        <p:spPr>
          <a:xfrm>
            <a:off x="3713943" y="615595"/>
            <a:ext cx="1061944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Spektrum</a:t>
            </a:r>
          </a:p>
        </p:txBody>
      </p:sp>
      <p:sp>
        <p:nvSpPr>
          <p:cNvPr id="462" name="Fehlerspektrum"/>
          <p:cNvSpPr txBox="1"/>
          <p:nvPr/>
        </p:nvSpPr>
        <p:spPr>
          <a:xfrm>
            <a:off x="8201276" y="615595"/>
            <a:ext cx="1519105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Fehlerspektrum</a:t>
            </a:r>
          </a:p>
        </p:txBody>
      </p:sp>
      <p:sp>
        <p:nvSpPr>
          <p:cNvPr id="463" name="9-Level Modell"/>
          <p:cNvSpPr txBox="1"/>
          <p:nvPr/>
        </p:nvSpPr>
        <p:spPr>
          <a:xfrm>
            <a:off x="1782786" y="3359250"/>
            <a:ext cx="1519105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9-Level Modell</a:t>
            </a:r>
          </a:p>
        </p:txBody>
      </p:sp>
      <p:sp>
        <p:nvSpPr>
          <p:cNvPr id="464" name="Spektrum"/>
          <p:cNvSpPr txBox="1"/>
          <p:nvPr/>
        </p:nvSpPr>
        <p:spPr>
          <a:xfrm>
            <a:off x="3583333" y="3359250"/>
            <a:ext cx="1061943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Spektrum</a:t>
            </a:r>
          </a:p>
        </p:txBody>
      </p:sp>
      <p:sp>
        <p:nvSpPr>
          <p:cNvPr id="465" name="Fehlerspektrum"/>
          <p:cNvSpPr txBox="1"/>
          <p:nvPr/>
        </p:nvSpPr>
        <p:spPr>
          <a:xfrm>
            <a:off x="8201276" y="3359250"/>
            <a:ext cx="1519105" cy="3069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Fehlerspektrum</a:t>
            </a:r>
          </a:p>
        </p:txBody>
      </p:sp>
      <p:sp>
        <p:nvSpPr>
          <p:cNvPr id="466" name="Linie"/>
          <p:cNvSpPr/>
          <p:nvPr/>
        </p:nvSpPr>
        <p:spPr>
          <a:xfrm flipH="1" flipV="1">
            <a:off x="5413445" y="1035389"/>
            <a:ext cx="446008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7" name="t [s]"/>
          <p:cNvSpPr txBox="1"/>
          <p:nvPr/>
        </p:nvSpPr>
        <p:spPr>
          <a:xfrm>
            <a:off x="3784856" y="2418036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68" name="t [s]"/>
          <p:cNvSpPr txBox="1"/>
          <p:nvPr/>
        </p:nvSpPr>
        <p:spPr>
          <a:xfrm>
            <a:off x="8793953" y="2418036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69" name="t [s]"/>
          <p:cNvSpPr txBox="1"/>
          <p:nvPr/>
        </p:nvSpPr>
        <p:spPr>
          <a:xfrm>
            <a:off x="3784856" y="5169703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70" name="t [s]"/>
          <p:cNvSpPr txBox="1"/>
          <p:nvPr/>
        </p:nvSpPr>
        <p:spPr>
          <a:xfrm>
            <a:off x="8793953" y="5169703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 [Hz]</a:t>
            </a:r>
          </a:p>
        </p:txBody>
      </p:sp>
      <p:sp>
        <p:nvSpPr>
          <p:cNvPr id="471" name="E(f)"/>
          <p:cNvSpPr txBox="1"/>
          <p:nvPr/>
        </p:nvSpPr>
        <p:spPr>
          <a:xfrm>
            <a:off x="8571347" y="3670847"/>
            <a:ext cx="778963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E(f)</a:t>
            </a:r>
          </a:p>
        </p:txBody>
      </p:sp>
      <p:sp>
        <p:nvSpPr>
          <p:cNvPr id="472" name="E(f)"/>
          <p:cNvSpPr txBox="1"/>
          <p:nvPr/>
        </p:nvSpPr>
        <p:spPr>
          <a:xfrm>
            <a:off x="8725351" y="896237"/>
            <a:ext cx="470956" cy="27830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E(f)</a:t>
            </a:r>
          </a:p>
        </p:txBody>
      </p:sp>
      <p:sp>
        <p:nvSpPr>
          <p:cNvPr id="473" name="Schaltfrequenz 4 kHz"/>
          <p:cNvSpPr txBox="1"/>
          <p:nvPr/>
        </p:nvSpPr>
        <p:spPr>
          <a:xfrm>
            <a:off x="2269815" y="1539525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  <p:sp>
        <p:nvSpPr>
          <p:cNvPr id="474" name="Vielfache"/>
          <p:cNvSpPr txBox="1"/>
          <p:nvPr/>
        </p:nvSpPr>
        <p:spPr>
          <a:xfrm>
            <a:off x="2781308" y="1956230"/>
            <a:ext cx="1499856" cy="36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Vielfache</a:t>
            </a:r>
          </a:p>
        </p:txBody>
      </p:sp>
      <p:sp>
        <p:nvSpPr>
          <p:cNvPr id="475" name="S1(f) (50 Hz)"/>
          <p:cNvSpPr txBox="1"/>
          <p:nvPr/>
        </p:nvSpPr>
        <p:spPr>
          <a:xfrm>
            <a:off x="791558" y="1053244"/>
            <a:ext cx="127355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 (50 Hz)</a:t>
            </a:r>
          </a:p>
        </p:txBody>
      </p:sp>
      <p:sp>
        <p:nvSpPr>
          <p:cNvPr id="476" name="Linie"/>
          <p:cNvSpPr/>
          <p:nvPr/>
        </p:nvSpPr>
        <p:spPr>
          <a:xfrm flipH="1" flipV="1">
            <a:off x="473733" y="906736"/>
            <a:ext cx="262032" cy="262032"/>
          </a:xfrm>
          <a:prstGeom prst="line">
            <a:avLst/>
          </a:prstGeom>
          <a:ln w="12700">
            <a:solidFill>
              <a:schemeClr val="accent2">
                <a:lumOff val="-5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7" name="Linie"/>
          <p:cNvSpPr/>
          <p:nvPr/>
        </p:nvSpPr>
        <p:spPr>
          <a:xfrm flipH="1">
            <a:off x="1910097" y="1684499"/>
            <a:ext cx="343489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8" name="Linie"/>
          <p:cNvSpPr/>
          <p:nvPr/>
        </p:nvSpPr>
        <p:spPr>
          <a:xfrm>
            <a:off x="3369866" y="2280763"/>
            <a:ext cx="1" cy="306937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9" name="Schaltfrequenz 4 kHz"/>
          <p:cNvSpPr txBox="1"/>
          <p:nvPr/>
        </p:nvSpPr>
        <p:spPr>
          <a:xfrm>
            <a:off x="7453441" y="1410490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  <p:sp>
        <p:nvSpPr>
          <p:cNvPr id="480" name="Linie"/>
          <p:cNvSpPr/>
          <p:nvPr/>
        </p:nvSpPr>
        <p:spPr>
          <a:xfrm flipH="1">
            <a:off x="7111600" y="1555464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1" name="S1(f) (50 Hz)"/>
          <p:cNvSpPr txBox="1"/>
          <p:nvPr/>
        </p:nvSpPr>
        <p:spPr>
          <a:xfrm>
            <a:off x="791558" y="3876826"/>
            <a:ext cx="1273557" cy="27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(f) (50 Hz)</a:t>
            </a:r>
          </a:p>
        </p:txBody>
      </p:sp>
      <p:sp>
        <p:nvSpPr>
          <p:cNvPr id="482" name="Linie"/>
          <p:cNvSpPr/>
          <p:nvPr/>
        </p:nvSpPr>
        <p:spPr>
          <a:xfrm flipH="1" flipV="1">
            <a:off x="473733" y="3676739"/>
            <a:ext cx="262032" cy="262032"/>
          </a:xfrm>
          <a:prstGeom prst="line">
            <a:avLst/>
          </a:prstGeom>
          <a:ln w="12700">
            <a:solidFill>
              <a:schemeClr val="accent2">
                <a:lumOff val="-533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3" name="Schaltfrequenz 8 kHz"/>
          <p:cNvSpPr txBox="1"/>
          <p:nvPr/>
        </p:nvSpPr>
        <p:spPr>
          <a:xfrm>
            <a:off x="6026480" y="4501237"/>
            <a:ext cx="2014194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8 kHz</a:t>
            </a:r>
          </a:p>
        </p:txBody>
      </p:sp>
      <p:sp>
        <p:nvSpPr>
          <p:cNvPr id="484" name="Linie"/>
          <p:cNvSpPr/>
          <p:nvPr/>
        </p:nvSpPr>
        <p:spPr>
          <a:xfrm>
            <a:off x="8008759" y="4658910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5" name="Linie"/>
          <p:cNvSpPr/>
          <p:nvPr/>
        </p:nvSpPr>
        <p:spPr>
          <a:xfrm flipH="1">
            <a:off x="1861679" y="1715180"/>
            <a:ext cx="1" cy="1163020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6" name="Linie"/>
          <p:cNvSpPr/>
          <p:nvPr/>
        </p:nvSpPr>
        <p:spPr>
          <a:xfrm>
            <a:off x="6918130" y="477427"/>
            <a:ext cx="1" cy="2232275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7" name="Linie"/>
          <p:cNvSpPr/>
          <p:nvPr/>
        </p:nvSpPr>
        <p:spPr>
          <a:xfrm>
            <a:off x="8410645" y="4172016"/>
            <a:ext cx="1" cy="1366220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8" name="Linie"/>
          <p:cNvSpPr/>
          <p:nvPr/>
        </p:nvSpPr>
        <p:spPr>
          <a:xfrm>
            <a:off x="3357166" y="4159316"/>
            <a:ext cx="1" cy="1366220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9" name="Schaltfrequenz 8 kHz"/>
          <p:cNvSpPr txBox="1"/>
          <p:nvPr/>
        </p:nvSpPr>
        <p:spPr>
          <a:xfrm>
            <a:off x="1074744" y="4501237"/>
            <a:ext cx="2014195" cy="39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8 kHz</a:t>
            </a:r>
          </a:p>
        </p:txBody>
      </p:sp>
      <p:sp>
        <p:nvSpPr>
          <p:cNvPr id="490" name="Linie"/>
          <p:cNvSpPr/>
          <p:nvPr/>
        </p:nvSpPr>
        <p:spPr>
          <a:xfrm>
            <a:off x="2950179" y="4658910"/>
            <a:ext cx="343488" cy="1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