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1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2_1_1_Integral.PNG" descr="2_1_1_Integral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9485" y="3787354"/>
            <a:ext cx="3844501" cy="1948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2_1_1_PWM_Signal.PNG" descr="2_1_1_PWM_Sig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15467" y="521572"/>
            <a:ext cx="3702509" cy="1948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2_1_1_Signal.PNG" descr="2_1_1_Signal.PNG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0729" y="535480"/>
            <a:ext cx="3844501" cy="1920874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ignal s(t)"/>
          <p:cNvSpPr txBox="1"/>
          <p:nvPr/>
        </p:nvSpPr>
        <p:spPr>
          <a:xfrm>
            <a:off x="1362383" y="323869"/>
            <a:ext cx="150493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Signal s(t)</a:t>
            </a:r>
          </a:p>
        </p:txBody>
      </p:sp>
      <p:sp>
        <p:nvSpPr>
          <p:cNvPr id="238" name="t [s]"/>
          <p:cNvSpPr txBox="1"/>
          <p:nvPr/>
        </p:nvSpPr>
        <p:spPr>
          <a:xfrm>
            <a:off x="3674775" y="2378540"/>
            <a:ext cx="658897" cy="237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39" name="AutoShape 1"/>
          <p:cNvSpPr/>
          <p:nvPr/>
        </p:nvSpPr>
        <p:spPr>
          <a:xfrm>
            <a:off x="4554660" y="1273666"/>
            <a:ext cx="505395" cy="444502"/>
          </a:xfrm>
          <a:prstGeom prst="rightArrow">
            <a:avLst>
              <a:gd name="adj1" fmla="val 52093"/>
              <a:gd name="adj2" fmla="val 71550"/>
            </a:avLst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lIns="50800" tIns="50800" rIns="50800" bIns="50800"/>
          <a:lstStyle/>
          <a:p>
            <a:pPr defTabSz="914400">
              <a:defRPr sz="1400"/>
            </a:pPr>
          </a:p>
        </p:txBody>
      </p:sp>
      <p:sp>
        <p:nvSpPr>
          <p:cNvPr id="240" name="AutoShape 1"/>
          <p:cNvSpPr/>
          <p:nvPr/>
        </p:nvSpPr>
        <p:spPr>
          <a:xfrm flipH="1" rot="16200000">
            <a:off x="6814024" y="2980519"/>
            <a:ext cx="505395" cy="444502"/>
          </a:xfrm>
          <a:prstGeom prst="rightArrow">
            <a:avLst>
              <a:gd name="adj1" fmla="val 52093"/>
              <a:gd name="adj2" fmla="val 71550"/>
            </a:avLst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lIns="50800" tIns="50800" rIns="50800" bIns="50800"/>
          <a:lstStyle/>
          <a:p>
            <a:pPr defTabSz="914400">
              <a:defRPr sz="1400"/>
            </a:pPr>
          </a:p>
        </p:txBody>
      </p:sp>
      <p:sp>
        <p:nvSpPr>
          <p:cNvPr id="241" name="t [s]"/>
          <p:cNvSpPr txBox="1"/>
          <p:nvPr/>
        </p:nvSpPr>
        <p:spPr>
          <a:xfrm>
            <a:off x="7966843" y="5178524"/>
            <a:ext cx="658897" cy="237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42" name="t [s]"/>
          <p:cNvSpPr txBox="1"/>
          <p:nvPr/>
        </p:nvSpPr>
        <p:spPr>
          <a:xfrm>
            <a:off x="8285340" y="2378540"/>
            <a:ext cx="658897" cy="237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43" name="pulsbreitenmoduliertes Signal s’(t)"/>
          <p:cNvSpPr txBox="1"/>
          <p:nvPr/>
        </p:nvSpPr>
        <p:spPr>
          <a:xfrm>
            <a:off x="5669131" y="323869"/>
            <a:ext cx="292520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pulsbreitenmoduliertes Signal s’(t)</a:t>
            </a:r>
          </a:p>
        </p:txBody>
      </p:sp>
      <p:pic>
        <p:nvPicPr>
          <p:cNvPr id="244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15773" y="2854961"/>
            <a:ext cx="1681051" cy="518096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integriertes PWM-Signal sint(t)"/>
          <p:cNvSpPr txBox="1"/>
          <p:nvPr/>
        </p:nvSpPr>
        <p:spPr>
          <a:xfrm>
            <a:off x="5844005" y="5884607"/>
            <a:ext cx="292520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integriertes PWM-Signal s</a:t>
            </a:r>
            <a:r>
              <a:rPr baseline="-5999"/>
              <a:t>int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2_2_3L_Konvterter.png" descr="2_2_3L_Konvter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1009" y="576558"/>
            <a:ext cx="8972025" cy="43571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53134" y="742541"/>
            <a:ext cx="4616264" cy="182944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57786" y="3017381"/>
            <a:ext cx="4656292" cy="23849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9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8150" y="3015386"/>
            <a:ext cx="4652540" cy="2420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0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8150" y="374650"/>
            <a:ext cx="4652540" cy="239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t [s]"/>
          <p:cNvSpPr txBox="1"/>
          <p:nvPr/>
        </p:nvSpPr>
        <p:spPr>
          <a:xfrm>
            <a:off x="9263926" y="2762687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72" name="Linie"/>
          <p:cNvSpPr/>
          <p:nvPr/>
        </p:nvSpPr>
        <p:spPr>
          <a:xfrm>
            <a:off x="719213" y="1449712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3" name="c1(t) [pu]"/>
          <p:cNvSpPr txBox="1"/>
          <p:nvPr/>
        </p:nvSpPr>
        <p:spPr>
          <a:xfrm>
            <a:off x="3393619" y="930987"/>
            <a:ext cx="100651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70BF4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c</a:t>
            </a:r>
            <a:r>
              <a:rPr baseline="-5999"/>
              <a:t>1</a:t>
            </a:r>
            <a:r>
              <a:t>(t) [pu]</a:t>
            </a:r>
          </a:p>
        </p:txBody>
      </p:sp>
      <p:sp>
        <p:nvSpPr>
          <p:cNvPr id="474" name="e(t)"/>
          <p:cNvSpPr txBox="1"/>
          <p:nvPr/>
        </p:nvSpPr>
        <p:spPr>
          <a:xfrm>
            <a:off x="6306152" y="3486972"/>
            <a:ext cx="658896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e(t)</a:t>
            </a:r>
          </a:p>
        </p:txBody>
      </p:sp>
      <p:sp>
        <p:nvSpPr>
          <p:cNvPr id="475" name="t [s]"/>
          <p:cNvSpPr txBox="1"/>
          <p:nvPr/>
        </p:nvSpPr>
        <p:spPr>
          <a:xfrm>
            <a:off x="4437927" y="2762687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76" name="Schaltfrequenz 1 kHz"/>
          <p:cNvSpPr txBox="1"/>
          <p:nvPr/>
        </p:nvSpPr>
        <p:spPr>
          <a:xfrm>
            <a:off x="1002431" y="1979490"/>
            <a:ext cx="1926824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 kHz</a:t>
            </a:r>
          </a:p>
        </p:txBody>
      </p:sp>
      <p:sp>
        <p:nvSpPr>
          <p:cNvPr id="477" name="s(t) [pu]"/>
          <p:cNvSpPr txBox="1"/>
          <p:nvPr/>
        </p:nvSpPr>
        <p:spPr>
          <a:xfrm>
            <a:off x="1542588" y="822964"/>
            <a:ext cx="846511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[pu]</a:t>
            </a:r>
          </a:p>
        </p:txBody>
      </p:sp>
      <p:sp>
        <p:nvSpPr>
          <p:cNvPr id="478" name="s1(t)"/>
          <p:cNvSpPr txBox="1"/>
          <p:nvPr/>
        </p:nvSpPr>
        <p:spPr>
          <a:xfrm>
            <a:off x="6366841" y="930987"/>
            <a:ext cx="537519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479" name="Linie"/>
          <p:cNvSpPr/>
          <p:nvPr/>
        </p:nvSpPr>
        <p:spPr>
          <a:xfrm>
            <a:off x="731913" y="4108245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0" name="Steuersignale für die PWM"/>
          <p:cNvSpPr txBox="1"/>
          <p:nvPr/>
        </p:nvSpPr>
        <p:spPr>
          <a:xfrm>
            <a:off x="7134752" y="394951"/>
            <a:ext cx="238349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Steuersignale für die PWM</a:t>
            </a:r>
          </a:p>
        </p:txBody>
      </p:sp>
      <p:sp>
        <p:nvSpPr>
          <p:cNvPr id="481" name="Fehler der PWM"/>
          <p:cNvSpPr txBox="1"/>
          <p:nvPr/>
        </p:nvSpPr>
        <p:spPr>
          <a:xfrm>
            <a:off x="7532203" y="3138163"/>
            <a:ext cx="1588592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 der PWM</a:t>
            </a:r>
          </a:p>
        </p:txBody>
      </p:sp>
      <p:sp>
        <p:nvSpPr>
          <p:cNvPr id="482" name="Linie"/>
          <p:cNvSpPr/>
          <p:nvPr/>
        </p:nvSpPr>
        <p:spPr>
          <a:xfrm>
            <a:off x="5422460" y="4120945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3" name="1"/>
          <p:cNvSpPr txBox="1"/>
          <p:nvPr/>
        </p:nvSpPr>
        <p:spPr>
          <a:xfrm>
            <a:off x="862086" y="390749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484" name="3"/>
          <p:cNvSpPr txBox="1"/>
          <p:nvPr/>
        </p:nvSpPr>
        <p:spPr>
          <a:xfrm>
            <a:off x="862086" y="3133961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485" name="2"/>
          <p:cNvSpPr txBox="1"/>
          <p:nvPr/>
        </p:nvSpPr>
        <p:spPr>
          <a:xfrm>
            <a:off x="5590096" y="390749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486" name="c2(t) [pu]"/>
          <p:cNvSpPr txBox="1"/>
          <p:nvPr/>
        </p:nvSpPr>
        <p:spPr>
          <a:xfrm>
            <a:off x="3393619" y="1616672"/>
            <a:ext cx="100651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c</a:t>
            </a:r>
            <a:r>
              <a:rPr baseline="-5999"/>
              <a:t>2</a:t>
            </a:r>
            <a:r>
              <a:t>(t) [pu]</a:t>
            </a:r>
          </a:p>
        </p:txBody>
      </p:sp>
      <p:sp>
        <p:nvSpPr>
          <p:cNvPr id="487" name="s2(t)"/>
          <p:cNvSpPr txBox="1"/>
          <p:nvPr/>
        </p:nvSpPr>
        <p:spPr>
          <a:xfrm>
            <a:off x="6444463" y="1975287"/>
            <a:ext cx="537519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(t)</a:t>
            </a:r>
          </a:p>
        </p:txBody>
      </p:sp>
      <p:sp>
        <p:nvSpPr>
          <p:cNvPr id="488" name="Summe…"/>
          <p:cNvSpPr txBox="1"/>
          <p:nvPr/>
        </p:nvSpPr>
        <p:spPr>
          <a:xfrm>
            <a:off x="3015832" y="3172673"/>
            <a:ext cx="2074830" cy="5555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Summe 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(s</a:t>
            </a:r>
            <a:r>
              <a:rPr baseline="-5999"/>
              <a:t>1</a:t>
            </a:r>
            <a:r>
              <a:t>(t) + s</a:t>
            </a:r>
            <a:r>
              <a:rPr baseline="-5999"/>
              <a:t>2</a:t>
            </a:r>
            <a:r>
              <a:t>(t)) /2</a:t>
            </a:r>
          </a:p>
        </p:txBody>
      </p:sp>
      <p:sp>
        <p:nvSpPr>
          <p:cNvPr id="489" name="4"/>
          <p:cNvSpPr txBox="1"/>
          <p:nvPr/>
        </p:nvSpPr>
        <p:spPr>
          <a:xfrm>
            <a:off x="5590096" y="3133961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2_3_5L_Spannung.PNG" descr="2_3_5L_Spann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83770" y="338165"/>
            <a:ext cx="4420832" cy="2299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92" name="2_2_Ref.PNG" descr="2_2_Ref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0022" y="338572"/>
            <a:ext cx="4374716" cy="2298731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Signal s(t)"/>
          <p:cNvSpPr txBox="1"/>
          <p:nvPr/>
        </p:nvSpPr>
        <p:spPr>
          <a:xfrm>
            <a:off x="771932" y="1147790"/>
            <a:ext cx="150493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Signal s(t)</a:t>
            </a:r>
          </a:p>
        </p:txBody>
      </p:sp>
      <p:sp>
        <p:nvSpPr>
          <p:cNvPr id="494" name="t [s]"/>
          <p:cNvSpPr txBox="1"/>
          <p:nvPr/>
        </p:nvSpPr>
        <p:spPr>
          <a:xfrm>
            <a:off x="3993937" y="2171085"/>
            <a:ext cx="658897" cy="237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95" name="AutoShape 1"/>
          <p:cNvSpPr/>
          <p:nvPr/>
        </p:nvSpPr>
        <p:spPr>
          <a:xfrm>
            <a:off x="4716557" y="1265687"/>
            <a:ext cx="505395" cy="444502"/>
          </a:xfrm>
          <a:prstGeom prst="rightArrow">
            <a:avLst>
              <a:gd name="adj1" fmla="val 52093"/>
              <a:gd name="adj2" fmla="val 71550"/>
            </a:avLst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lIns="50800" tIns="50800" rIns="50800" bIns="50800"/>
          <a:lstStyle/>
          <a:p>
            <a:pPr defTabSz="914400">
              <a:defRPr sz="1400"/>
            </a:pPr>
          </a:p>
        </p:txBody>
      </p:sp>
      <p:sp>
        <p:nvSpPr>
          <p:cNvPr id="496" name="t [s]"/>
          <p:cNvSpPr txBox="1"/>
          <p:nvPr/>
        </p:nvSpPr>
        <p:spPr>
          <a:xfrm>
            <a:off x="9044016" y="2171085"/>
            <a:ext cx="658897" cy="237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97" name="pulsbreitenmoduliertes Signal s’(t)"/>
          <p:cNvSpPr txBox="1"/>
          <p:nvPr/>
        </p:nvSpPr>
        <p:spPr>
          <a:xfrm>
            <a:off x="7481655" y="540717"/>
            <a:ext cx="2059388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pulsbreitenmoduliertes Signal s’(t)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Gruppieren"/>
          <p:cNvGrpSpPr/>
          <p:nvPr/>
        </p:nvGrpSpPr>
        <p:grpSpPr>
          <a:xfrm>
            <a:off x="4947122" y="390592"/>
            <a:ext cx="4863907" cy="2554286"/>
            <a:chOff x="0" y="0"/>
            <a:chExt cx="4863905" cy="2554284"/>
          </a:xfrm>
        </p:grpSpPr>
        <p:pic>
          <p:nvPicPr>
            <p:cNvPr id="499" name="2_3_5L_Strom_Spannung.PNG" descr="2_3_5L_Strom_Spannung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863906" cy="25542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0" name="UAC(t) [pu]"/>
            <p:cNvSpPr txBox="1"/>
            <p:nvPr/>
          </p:nvSpPr>
          <p:spPr>
            <a:xfrm>
              <a:off x="847749" y="916928"/>
              <a:ext cx="1107108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501" name="IAC(t) [pu]"/>
            <p:cNvSpPr txBox="1"/>
            <p:nvPr/>
          </p:nvSpPr>
          <p:spPr>
            <a:xfrm>
              <a:off x="2283315" y="286363"/>
              <a:ext cx="950332" cy="3073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502" name="t [s]"/>
            <p:cNvSpPr txBox="1"/>
            <p:nvPr/>
          </p:nvSpPr>
          <p:spPr>
            <a:xfrm>
              <a:off x="4132010" y="2027540"/>
              <a:ext cx="658896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</p:grpSp>
      <p:pic>
        <p:nvPicPr>
          <p:cNvPr id="50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8290" y="77230"/>
            <a:ext cx="4596447" cy="3181010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Spannungsquellen in Serie"/>
          <p:cNvSpPr txBox="1"/>
          <p:nvPr/>
        </p:nvSpPr>
        <p:spPr>
          <a:xfrm>
            <a:off x="2365074" y="1851825"/>
            <a:ext cx="1522666" cy="452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Spannungsquellen in Serie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Gruppieren"/>
          <p:cNvGrpSpPr/>
          <p:nvPr/>
        </p:nvGrpSpPr>
        <p:grpSpPr>
          <a:xfrm>
            <a:off x="598630" y="473005"/>
            <a:ext cx="8962740" cy="5561766"/>
            <a:chOff x="0" y="0"/>
            <a:chExt cx="8962738" cy="5561764"/>
          </a:xfrm>
        </p:grpSpPr>
        <p:pic>
          <p:nvPicPr>
            <p:cNvPr id="507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931407" cy="55394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s’(t)"/>
            <p:cNvSpPr txBox="1"/>
            <p:nvPr/>
          </p:nvSpPr>
          <p:spPr>
            <a:xfrm>
              <a:off x="7763916" y="531991"/>
              <a:ext cx="594297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s’(t)</a:t>
              </a:r>
            </a:p>
          </p:txBody>
        </p:sp>
        <p:sp>
          <p:nvSpPr>
            <p:cNvPr id="509" name="3"/>
            <p:cNvSpPr txBox="1"/>
            <p:nvPr/>
          </p:nvSpPr>
          <p:spPr>
            <a:xfrm>
              <a:off x="7491478" y="531991"/>
              <a:ext cx="269454" cy="307388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3</a:t>
              </a:r>
            </a:p>
          </p:txBody>
        </p:sp>
        <p:pic>
          <p:nvPicPr>
            <p:cNvPr id="510" name="Bild" descr="Bild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91125" y="3435806"/>
              <a:ext cx="4671614" cy="21259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11" name="1"/>
            <p:cNvSpPr txBox="1"/>
            <p:nvPr/>
          </p:nvSpPr>
          <p:spPr>
            <a:xfrm>
              <a:off x="3893144" y="4490158"/>
              <a:ext cx="269455" cy="307388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512" name="1"/>
            <p:cNvSpPr txBox="1"/>
            <p:nvPr/>
          </p:nvSpPr>
          <p:spPr>
            <a:xfrm>
              <a:off x="4687686" y="3657433"/>
              <a:ext cx="269454" cy="307389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513" name="2a"/>
            <p:cNvSpPr txBox="1"/>
            <p:nvPr/>
          </p:nvSpPr>
          <p:spPr>
            <a:xfrm>
              <a:off x="5016789" y="1162758"/>
              <a:ext cx="375586" cy="307388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2a</a:t>
              </a:r>
            </a:p>
          </p:txBody>
        </p:sp>
        <p:sp>
          <p:nvSpPr>
            <p:cNvPr id="514" name="2b"/>
            <p:cNvSpPr txBox="1"/>
            <p:nvPr/>
          </p:nvSpPr>
          <p:spPr>
            <a:xfrm>
              <a:off x="5016789" y="2983091"/>
              <a:ext cx="375586" cy="307388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2b</a:t>
              </a:r>
            </a:p>
          </p:txBody>
        </p:sp>
        <p:sp>
          <p:nvSpPr>
            <p:cNvPr id="515" name="s(t), ci(t)"/>
            <p:cNvSpPr txBox="1"/>
            <p:nvPr/>
          </p:nvSpPr>
          <p:spPr>
            <a:xfrm>
              <a:off x="4715966" y="4268892"/>
              <a:ext cx="977232" cy="3073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s(t), c</a:t>
              </a:r>
              <a:r>
                <a:rPr baseline="-5999"/>
                <a:t>i</a:t>
              </a:r>
              <a:r>
                <a:t>(t)</a:t>
              </a:r>
            </a:p>
          </p:txBody>
        </p:sp>
        <p:sp>
          <p:nvSpPr>
            <p:cNvPr id="516" name="4"/>
            <p:cNvSpPr txBox="1"/>
            <p:nvPr/>
          </p:nvSpPr>
          <p:spPr>
            <a:xfrm>
              <a:off x="8388945" y="2208391"/>
              <a:ext cx="269454" cy="307388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517" name="Schaltfrequenz 500 Hz"/>
            <p:cNvSpPr txBox="1"/>
            <p:nvPr/>
          </p:nvSpPr>
          <p:spPr>
            <a:xfrm>
              <a:off x="6735658" y="3884791"/>
              <a:ext cx="1926824" cy="27441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Schaltfrequenz 500 Hz</a:t>
              </a:r>
            </a:p>
          </p:txBody>
        </p:sp>
        <p:sp>
          <p:nvSpPr>
            <p:cNvPr id="518" name="e(t)"/>
            <p:cNvSpPr txBox="1"/>
            <p:nvPr/>
          </p:nvSpPr>
          <p:spPr>
            <a:xfrm>
              <a:off x="7776616" y="2208391"/>
              <a:ext cx="594297" cy="307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e(t)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" name="Gruppieren"/>
          <p:cNvGrpSpPr/>
          <p:nvPr/>
        </p:nvGrpSpPr>
        <p:grpSpPr>
          <a:xfrm>
            <a:off x="179916" y="266700"/>
            <a:ext cx="4025693" cy="3175000"/>
            <a:chOff x="0" y="0"/>
            <a:chExt cx="4025691" cy="3175000"/>
          </a:xfrm>
        </p:grpSpPr>
        <p:pic>
          <p:nvPicPr>
            <p:cNvPr id="521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025692" cy="15477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2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116" y="1610825"/>
              <a:ext cx="4017460" cy="15641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2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30451" y="317276"/>
            <a:ext cx="4795066" cy="24610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69269" y="3112215"/>
            <a:ext cx="4917430" cy="1808598"/>
          </a:xfrm>
          <a:prstGeom prst="rect">
            <a:avLst/>
          </a:prstGeom>
          <a:ln w="12700">
            <a:miter lim="400000"/>
          </a:ln>
        </p:spPr>
      </p:pic>
      <p:sp>
        <p:nvSpPr>
          <p:cNvPr id="526" name="Schaltfrequenz 4 kHz"/>
          <p:cNvSpPr txBox="1"/>
          <p:nvPr/>
        </p:nvSpPr>
        <p:spPr>
          <a:xfrm>
            <a:off x="5083364" y="2098023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4 kHz</a:t>
            </a:r>
          </a:p>
        </p:txBody>
      </p:sp>
      <p:sp>
        <p:nvSpPr>
          <p:cNvPr id="527" name="Fehler der PWM"/>
          <p:cNvSpPr txBox="1"/>
          <p:nvPr/>
        </p:nvSpPr>
        <p:spPr>
          <a:xfrm>
            <a:off x="5167814" y="3165156"/>
            <a:ext cx="1588592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 der PWM</a:t>
            </a:r>
          </a:p>
        </p:txBody>
      </p:sp>
      <p:sp>
        <p:nvSpPr>
          <p:cNvPr id="528" name="e(t)"/>
          <p:cNvSpPr txBox="1"/>
          <p:nvPr/>
        </p:nvSpPr>
        <p:spPr>
          <a:xfrm>
            <a:off x="7525353" y="3160954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e(t)</a:t>
            </a:r>
          </a:p>
        </p:txBody>
      </p:sp>
      <p:sp>
        <p:nvSpPr>
          <p:cNvPr id="529" name="t [s]"/>
          <p:cNvSpPr txBox="1"/>
          <p:nvPr/>
        </p:nvSpPr>
        <p:spPr>
          <a:xfrm>
            <a:off x="8789792" y="2280087"/>
            <a:ext cx="658897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30" name="t [s]"/>
          <p:cNvSpPr txBox="1"/>
          <p:nvPr/>
        </p:nvSpPr>
        <p:spPr>
          <a:xfrm>
            <a:off x="8789792" y="4379821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31" name="t [s]"/>
          <p:cNvSpPr txBox="1"/>
          <p:nvPr/>
        </p:nvSpPr>
        <p:spPr>
          <a:xfrm>
            <a:off x="3582792" y="3345104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32" name="Signale si(t),…"/>
          <p:cNvSpPr txBox="1"/>
          <p:nvPr/>
        </p:nvSpPr>
        <p:spPr>
          <a:xfrm>
            <a:off x="322320" y="3520266"/>
            <a:ext cx="2422785" cy="5555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Signale s</a:t>
            </a:r>
            <a:r>
              <a:rPr baseline="-5999"/>
              <a:t>i</a:t>
            </a:r>
            <a:r>
              <a:t>(t),</a:t>
            </a:r>
          </a:p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Schaltfrequenz 1 kHz</a:t>
            </a:r>
          </a:p>
        </p:txBody>
      </p:sp>
      <p:sp>
        <p:nvSpPr>
          <p:cNvPr id="533" name="Linie"/>
          <p:cNvSpPr/>
          <p:nvPr/>
        </p:nvSpPr>
        <p:spPr>
          <a:xfrm>
            <a:off x="4889179" y="1466645"/>
            <a:ext cx="44451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4" name="s1(t)"/>
          <p:cNvSpPr txBox="1"/>
          <p:nvPr/>
        </p:nvSpPr>
        <p:spPr>
          <a:xfrm>
            <a:off x="1090686" y="458897"/>
            <a:ext cx="54468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535" name="s3(t)"/>
          <p:cNvSpPr txBox="1"/>
          <p:nvPr/>
        </p:nvSpPr>
        <p:spPr>
          <a:xfrm>
            <a:off x="1090686" y="2093821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3</a:t>
            </a:r>
            <a:r>
              <a:t>(t)</a:t>
            </a:r>
          </a:p>
        </p:txBody>
      </p:sp>
      <p:sp>
        <p:nvSpPr>
          <p:cNvPr id="536" name="s2(t)"/>
          <p:cNvSpPr txBox="1"/>
          <p:nvPr/>
        </p:nvSpPr>
        <p:spPr>
          <a:xfrm>
            <a:off x="1090686" y="1312952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(t)</a:t>
            </a:r>
          </a:p>
        </p:txBody>
      </p:sp>
      <p:sp>
        <p:nvSpPr>
          <p:cNvPr id="537" name="s4(t)"/>
          <p:cNvSpPr txBox="1"/>
          <p:nvPr/>
        </p:nvSpPr>
        <p:spPr>
          <a:xfrm>
            <a:off x="1090686" y="2939631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4</a:t>
            </a:r>
            <a:r>
              <a:t>(t)</a:t>
            </a:r>
          </a:p>
        </p:txBody>
      </p:sp>
      <p:sp>
        <p:nvSpPr>
          <p:cNvPr id="538" name="2a"/>
          <p:cNvSpPr txBox="1"/>
          <p:nvPr/>
        </p:nvSpPr>
        <p:spPr>
          <a:xfrm>
            <a:off x="2945119" y="458897"/>
            <a:ext cx="37558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2a</a:t>
            </a:r>
          </a:p>
        </p:txBody>
      </p:sp>
      <p:sp>
        <p:nvSpPr>
          <p:cNvPr id="539" name="2b"/>
          <p:cNvSpPr txBox="1"/>
          <p:nvPr/>
        </p:nvSpPr>
        <p:spPr>
          <a:xfrm>
            <a:off x="2945119" y="2093821"/>
            <a:ext cx="37558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2b</a:t>
            </a:r>
          </a:p>
        </p:txBody>
      </p:sp>
      <p:sp>
        <p:nvSpPr>
          <p:cNvPr id="540" name="3"/>
          <p:cNvSpPr txBox="1"/>
          <p:nvPr/>
        </p:nvSpPr>
        <p:spPr>
          <a:xfrm>
            <a:off x="7292116" y="458897"/>
            <a:ext cx="269455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541" name="4"/>
          <p:cNvSpPr txBox="1"/>
          <p:nvPr/>
        </p:nvSpPr>
        <p:spPr>
          <a:xfrm>
            <a:off x="7292116" y="3160954"/>
            <a:ext cx="26945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542" name="s’(t) = Σ si(t) /4"/>
          <p:cNvSpPr txBox="1"/>
          <p:nvPr/>
        </p:nvSpPr>
        <p:spPr>
          <a:xfrm>
            <a:off x="7587832" y="463099"/>
            <a:ext cx="1328837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s’(t) = Σ s</a:t>
            </a:r>
            <a:r>
              <a:rPr baseline="-5999"/>
              <a:t>i</a:t>
            </a:r>
            <a:r>
              <a:t>(t) /4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692" y="484498"/>
            <a:ext cx="4526605" cy="60024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49" name="Gruppieren"/>
          <p:cNvGrpSpPr/>
          <p:nvPr/>
        </p:nvGrpSpPr>
        <p:grpSpPr>
          <a:xfrm>
            <a:off x="4469610" y="1905389"/>
            <a:ext cx="5253102" cy="2834332"/>
            <a:chOff x="0" y="0"/>
            <a:chExt cx="5253101" cy="2834330"/>
          </a:xfrm>
        </p:grpSpPr>
        <p:pic>
          <p:nvPicPr>
            <p:cNvPr id="545" name="2_3_3_Strom_und_Spannung.PNG" descr="2_3_3_Strom_und_Spannung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3102" cy="28343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46" name="UAC(t) [pu]"/>
            <p:cNvSpPr txBox="1"/>
            <p:nvPr/>
          </p:nvSpPr>
          <p:spPr>
            <a:xfrm>
              <a:off x="1112331" y="1246620"/>
              <a:ext cx="1228489" cy="3410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547" name="IAC(t) [pu]"/>
            <p:cNvSpPr txBox="1"/>
            <p:nvPr/>
          </p:nvSpPr>
          <p:spPr>
            <a:xfrm>
              <a:off x="2758412" y="553226"/>
              <a:ext cx="1054524" cy="34109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548" name="t [s]"/>
            <p:cNvSpPr txBox="1"/>
            <p:nvPr/>
          </p:nvSpPr>
          <p:spPr>
            <a:xfrm>
              <a:off x="4482201" y="2242739"/>
              <a:ext cx="731136" cy="341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</p:grpSp>
      <p:sp>
        <p:nvSpPr>
          <p:cNvPr id="550" name="Spannungsquellen in Serie"/>
          <p:cNvSpPr txBox="1"/>
          <p:nvPr/>
        </p:nvSpPr>
        <p:spPr>
          <a:xfrm>
            <a:off x="2428906" y="1441627"/>
            <a:ext cx="1522666" cy="452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Spannungsquellen in Serie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80" y="33658"/>
            <a:ext cx="6931131" cy="5602866"/>
          </a:xfrm>
          <a:prstGeom prst="rect">
            <a:avLst/>
          </a:prstGeom>
          <a:ln w="12700">
            <a:miter lim="400000"/>
          </a:ln>
        </p:spPr>
      </p:pic>
      <p:sp>
        <p:nvSpPr>
          <p:cNvPr id="553" name="s’(t)"/>
          <p:cNvSpPr txBox="1"/>
          <p:nvPr/>
        </p:nvSpPr>
        <p:spPr>
          <a:xfrm>
            <a:off x="6902380" y="390609"/>
            <a:ext cx="5942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s’(t)</a:t>
            </a:r>
          </a:p>
        </p:txBody>
      </p:sp>
      <p:sp>
        <p:nvSpPr>
          <p:cNvPr id="554" name="3"/>
          <p:cNvSpPr txBox="1"/>
          <p:nvPr/>
        </p:nvSpPr>
        <p:spPr>
          <a:xfrm>
            <a:off x="6574088" y="390609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555" name="1"/>
          <p:cNvSpPr txBox="1"/>
          <p:nvPr/>
        </p:nvSpPr>
        <p:spPr>
          <a:xfrm>
            <a:off x="2544885" y="4654561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556" name="2"/>
          <p:cNvSpPr txBox="1"/>
          <p:nvPr/>
        </p:nvSpPr>
        <p:spPr>
          <a:xfrm>
            <a:off x="3963755" y="2569313"/>
            <a:ext cx="375585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557" name="s(t), ci(t)"/>
          <p:cNvSpPr txBox="1"/>
          <p:nvPr/>
        </p:nvSpPr>
        <p:spPr>
          <a:xfrm>
            <a:off x="5314597" y="4741898"/>
            <a:ext cx="977232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s(t), c</a:t>
            </a:r>
            <a:r>
              <a:rPr baseline="-5999"/>
              <a:t>i</a:t>
            </a:r>
            <a:r>
              <a:t>(t)</a:t>
            </a:r>
          </a:p>
        </p:txBody>
      </p:sp>
      <p:sp>
        <p:nvSpPr>
          <p:cNvPr id="558" name="4"/>
          <p:cNvSpPr txBox="1"/>
          <p:nvPr/>
        </p:nvSpPr>
        <p:spPr>
          <a:xfrm>
            <a:off x="7583261" y="1165376"/>
            <a:ext cx="26945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559" name="e(t)"/>
          <p:cNvSpPr txBox="1"/>
          <p:nvPr/>
        </p:nvSpPr>
        <p:spPr>
          <a:xfrm>
            <a:off x="7840650" y="1165376"/>
            <a:ext cx="5942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e(t)</a:t>
            </a:r>
          </a:p>
        </p:txBody>
      </p:sp>
      <p:pic>
        <p:nvPicPr>
          <p:cNvPr id="560" name="2_3_3_Dreicecksignale.PNG" descr="2_3_3_Dreicecksigna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4713" y="5501763"/>
            <a:ext cx="7828214" cy="2000968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Rechteck"/>
          <p:cNvSpPr/>
          <p:nvPr/>
        </p:nvSpPr>
        <p:spPr>
          <a:xfrm>
            <a:off x="5426424" y="4806499"/>
            <a:ext cx="2233160" cy="7216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2" name="Schaltfrequenz 1000 Hz"/>
          <p:cNvSpPr txBox="1"/>
          <p:nvPr/>
        </p:nvSpPr>
        <p:spPr>
          <a:xfrm>
            <a:off x="5579591" y="6021348"/>
            <a:ext cx="1926825" cy="2744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1000 Hz</a:t>
            </a:r>
          </a:p>
        </p:txBody>
      </p:sp>
      <p:sp>
        <p:nvSpPr>
          <p:cNvPr id="563" name="1"/>
          <p:cNvSpPr txBox="1"/>
          <p:nvPr/>
        </p:nvSpPr>
        <p:spPr>
          <a:xfrm>
            <a:off x="1347362" y="5651278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564" name="t [s]"/>
          <p:cNvSpPr txBox="1"/>
          <p:nvPr/>
        </p:nvSpPr>
        <p:spPr>
          <a:xfrm>
            <a:off x="8169519" y="6966195"/>
            <a:ext cx="458890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2_3_3_Fehler.PNG" descr="2_3_3_Fehl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6947" y="3929017"/>
            <a:ext cx="5257963" cy="1933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2_3_3_Signalform_PWM.PNG" descr="2_3_3_Signalform_PW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42562" y="164163"/>
            <a:ext cx="5066732" cy="27525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2_3_3_Steersignale.PNG" descr="2_3_3_Steersignal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9959" y="251689"/>
            <a:ext cx="3751464" cy="6366591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Schaltfrequenz 8 kHz"/>
          <p:cNvSpPr txBox="1"/>
          <p:nvPr/>
        </p:nvSpPr>
        <p:spPr>
          <a:xfrm>
            <a:off x="5059427" y="2284290"/>
            <a:ext cx="1926824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8 kHz</a:t>
            </a:r>
          </a:p>
        </p:txBody>
      </p:sp>
      <p:sp>
        <p:nvSpPr>
          <p:cNvPr id="570" name="Fehler der PWM"/>
          <p:cNvSpPr txBox="1"/>
          <p:nvPr/>
        </p:nvSpPr>
        <p:spPr>
          <a:xfrm>
            <a:off x="5096003" y="4114577"/>
            <a:ext cx="158859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 der PWM</a:t>
            </a:r>
          </a:p>
        </p:txBody>
      </p:sp>
      <p:sp>
        <p:nvSpPr>
          <p:cNvPr id="571" name="e(t)"/>
          <p:cNvSpPr txBox="1"/>
          <p:nvPr/>
        </p:nvSpPr>
        <p:spPr>
          <a:xfrm>
            <a:off x="7421625" y="3965104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e(t)</a:t>
            </a:r>
          </a:p>
        </p:txBody>
      </p:sp>
      <p:sp>
        <p:nvSpPr>
          <p:cNvPr id="572" name="t [s]"/>
          <p:cNvSpPr txBox="1"/>
          <p:nvPr/>
        </p:nvSpPr>
        <p:spPr>
          <a:xfrm>
            <a:off x="8789792" y="2417258"/>
            <a:ext cx="65889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3" name="t [s]"/>
          <p:cNvSpPr txBox="1"/>
          <p:nvPr/>
        </p:nvSpPr>
        <p:spPr>
          <a:xfrm>
            <a:off x="8885541" y="5319615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4" name="t [s]"/>
          <p:cNvSpPr txBox="1"/>
          <p:nvPr/>
        </p:nvSpPr>
        <p:spPr>
          <a:xfrm>
            <a:off x="3471086" y="2834444"/>
            <a:ext cx="54468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75" name="Linie"/>
          <p:cNvSpPr/>
          <p:nvPr/>
        </p:nvSpPr>
        <p:spPr>
          <a:xfrm>
            <a:off x="4889179" y="1466645"/>
            <a:ext cx="44451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6" name="s3(t)"/>
          <p:cNvSpPr txBox="1"/>
          <p:nvPr/>
        </p:nvSpPr>
        <p:spPr>
          <a:xfrm>
            <a:off x="1090686" y="1950198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3</a:t>
            </a:r>
            <a:r>
              <a:t>(t)</a:t>
            </a:r>
          </a:p>
        </p:txBody>
      </p:sp>
      <p:sp>
        <p:nvSpPr>
          <p:cNvPr id="577" name="s2(t)"/>
          <p:cNvSpPr txBox="1"/>
          <p:nvPr/>
        </p:nvSpPr>
        <p:spPr>
          <a:xfrm>
            <a:off x="1090686" y="1144283"/>
            <a:ext cx="54468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(t)</a:t>
            </a:r>
          </a:p>
        </p:txBody>
      </p:sp>
      <p:sp>
        <p:nvSpPr>
          <p:cNvPr id="578" name="s4(t)"/>
          <p:cNvSpPr txBox="1"/>
          <p:nvPr/>
        </p:nvSpPr>
        <p:spPr>
          <a:xfrm>
            <a:off x="1090686" y="2756112"/>
            <a:ext cx="54468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4</a:t>
            </a:r>
            <a:r>
              <a:t>(t)</a:t>
            </a:r>
          </a:p>
        </p:txBody>
      </p:sp>
      <p:sp>
        <p:nvSpPr>
          <p:cNvPr id="579" name="2"/>
          <p:cNvSpPr txBox="1"/>
          <p:nvPr/>
        </p:nvSpPr>
        <p:spPr>
          <a:xfrm>
            <a:off x="2921182" y="1950198"/>
            <a:ext cx="37558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580" name="3"/>
          <p:cNvSpPr txBox="1"/>
          <p:nvPr/>
        </p:nvSpPr>
        <p:spPr>
          <a:xfrm>
            <a:off x="7292116" y="458897"/>
            <a:ext cx="269455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581" name="4"/>
          <p:cNvSpPr txBox="1"/>
          <p:nvPr/>
        </p:nvSpPr>
        <p:spPr>
          <a:xfrm>
            <a:off x="7212326" y="3965104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582" name="s’(t) = Σ si(t) /8"/>
          <p:cNvSpPr txBox="1"/>
          <p:nvPr/>
        </p:nvSpPr>
        <p:spPr>
          <a:xfrm>
            <a:off x="7587832" y="463099"/>
            <a:ext cx="1328837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s’(t) = Σ s</a:t>
            </a:r>
            <a:r>
              <a:rPr baseline="-5999"/>
              <a:t>i</a:t>
            </a:r>
            <a:r>
              <a:t>(t) /8</a:t>
            </a:r>
          </a:p>
        </p:txBody>
      </p:sp>
      <p:sp>
        <p:nvSpPr>
          <p:cNvPr id="583" name="Signale si(t), Schaltfrequenz 1 kHz"/>
          <p:cNvSpPr txBox="1"/>
          <p:nvPr/>
        </p:nvSpPr>
        <p:spPr>
          <a:xfrm>
            <a:off x="287281" y="6470574"/>
            <a:ext cx="3955822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Signale s</a:t>
            </a:r>
            <a:r>
              <a:rPr baseline="-5999"/>
              <a:t>i</a:t>
            </a:r>
            <a:r>
              <a:t>(t), Schaltfrequenz 1 kHz</a:t>
            </a:r>
          </a:p>
        </p:txBody>
      </p:sp>
      <p:sp>
        <p:nvSpPr>
          <p:cNvPr id="584" name="s1(t)"/>
          <p:cNvSpPr txBox="1"/>
          <p:nvPr/>
        </p:nvSpPr>
        <p:spPr>
          <a:xfrm>
            <a:off x="1090686" y="322883"/>
            <a:ext cx="54468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</a:t>
            </a:r>
          </a:p>
        </p:txBody>
      </p:sp>
      <p:sp>
        <p:nvSpPr>
          <p:cNvPr id="585" name="s7(t)"/>
          <p:cNvSpPr txBox="1"/>
          <p:nvPr/>
        </p:nvSpPr>
        <p:spPr>
          <a:xfrm>
            <a:off x="1090686" y="5204826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7</a:t>
            </a:r>
            <a:r>
              <a:t>(t)</a:t>
            </a:r>
          </a:p>
        </p:txBody>
      </p:sp>
      <p:sp>
        <p:nvSpPr>
          <p:cNvPr id="586" name="s6(t)"/>
          <p:cNvSpPr txBox="1"/>
          <p:nvPr/>
        </p:nvSpPr>
        <p:spPr>
          <a:xfrm>
            <a:off x="1090686" y="4398912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6</a:t>
            </a:r>
            <a:r>
              <a:t>(t)</a:t>
            </a:r>
          </a:p>
        </p:txBody>
      </p:sp>
      <p:sp>
        <p:nvSpPr>
          <p:cNvPr id="587" name="s8(t)"/>
          <p:cNvSpPr txBox="1"/>
          <p:nvPr/>
        </p:nvSpPr>
        <p:spPr>
          <a:xfrm>
            <a:off x="1090686" y="6010741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8</a:t>
            </a:r>
            <a:r>
              <a:t>(t)</a:t>
            </a:r>
          </a:p>
        </p:txBody>
      </p:sp>
      <p:sp>
        <p:nvSpPr>
          <p:cNvPr id="588" name="s5(t)"/>
          <p:cNvSpPr txBox="1"/>
          <p:nvPr/>
        </p:nvSpPr>
        <p:spPr>
          <a:xfrm>
            <a:off x="1090686" y="3577512"/>
            <a:ext cx="54468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5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2_3_3_Neun_Level_Schaltung.png" descr="2_3_3_Neun_Level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992" y="684068"/>
            <a:ext cx="12002295" cy="5637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6900" y="573616"/>
            <a:ext cx="6426200" cy="1816101"/>
          </a:xfrm>
          <a:prstGeom prst="rect">
            <a:avLst/>
          </a:prstGeom>
          <a:ln w="12700">
            <a:solidFill>
              <a:srgbClr val="F5D328"/>
            </a:solidFill>
            <a:miter lim="400000"/>
          </a:ln>
        </p:spPr>
      </p:pic>
      <p:sp>
        <p:nvSpPr>
          <p:cNvPr id="248" name="1"/>
          <p:cNvSpPr txBox="1"/>
          <p:nvPr/>
        </p:nvSpPr>
        <p:spPr>
          <a:xfrm>
            <a:off x="3785496" y="2076030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49" name="s(t), c(t)"/>
          <p:cNvSpPr txBox="1"/>
          <p:nvPr/>
        </p:nvSpPr>
        <p:spPr>
          <a:xfrm>
            <a:off x="4041051" y="2076030"/>
            <a:ext cx="814330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s(t), c(t)</a:t>
            </a:r>
          </a:p>
        </p:txBody>
      </p:sp>
      <p:sp>
        <p:nvSpPr>
          <p:cNvPr id="250" name="s(t) - c(t)"/>
          <p:cNvSpPr txBox="1"/>
          <p:nvPr/>
        </p:nvSpPr>
        <p:spPr>
          <a:xfrm>
            <a:off x="6200051" y="2076030"/>
            <a:ext cx="994165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- c(t)</a:t>
            </a:r>
          </a:p>
        </p:txBody>
      </p:sp>
      <p:sp>
        <p:nvSpPr>
          <p:cNvPr id="251" name="s’(t)"/>
          <p:cNvSpPr txBox="1"/>
          <p:nvPr/>
        </p:nvSpPr>
        <p:spPr>
          <a:xfrm>
            <a:off x="6399986" y="581664"/>
            <a:ext cx="5942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s’(t)</a:t>
            </a:r>
          </a:p>
        </p:txBody>
      </p:sp>
      <p:sp>
        <p:nvSpPr>
          <p:cNvPr id="252" name="2"/>
          <p:cNvSpPr txBox="1"/>
          <p:nvPr/>
        </p:nvSpPr>
        <p:spPr>
          <a:xfrm>
            <a:off x="5885229" y="2076030"/>
            <a:ext cx="269455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53" name="3"/>
          <p:cNvSpPr txBox="1"/>
          <p:nvPr/>
        </p:nvSpPr>
        <p:spPr>
          <a:xfrm>
            <a:off x="7019762" y="581664"/>
            <a:ext cx="26945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44272" y="221876"/>
            <a:ext cx="3504943" cy="3158689"/>
          </a:xfrm>
          <a:prstGeom prst="rect">
            <a:avLst/>
          </a:prstGeom>
          <a:ln w="12700">
            <a:solidFill>
              <a:srgbClr val="70BF41"/>
            </a:solidFill>
            <a:miter lim="400000"/>
          </a:ln>
        </p:spPr>
      </p:pic>
      <p:pic>
        <p:nvPicPr>
          <p:cNvPr id="59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729" y="340915"/>
            <a:ext cx="4622965" cy="173243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150" y="2403130"/>
            <a:ext cx="4646123" cy="1739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95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19278" y="3517900"/>
            <a:ext cx="3554931" cy="3158364"/>
          </a:xfrm>
          <a:prstGeom prst="rect">
            <a:avLst/>
          </a:prstGeom>
          <a:ln w="12700">
            <a:solidFill>
              <a:srgbClr val="70BF41"/>
            </a:solidFill>
            <a:miter lim="400000"/>
          </a:ln>
        </p:spPr>
      </p:pic>
      <p:sp>
        <p:nvSpPr>
          <p:cNvPr id="596" name="Schaltfrequenz 1 kHz"/>
          <p:cNvSpPr txBox="1"/>
          <p:nvPr/>
        </p:nvSpPr>
        <p:spPr>
          <a:xfrm>
            <a:off x="437692" y="1378120"/>
            <a:ext cx="1926825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 kHz</a:t>
            </a:r>
          </a:p>
        </p:txBody>
      </p:sp>
      <p:sp>
        <p:nvSpPr>
          <p:cNvPr id="597" name="t [s]"/>
          <p:cNvSpPr txBox="1"/>
          <p:nvPr/>
        </p:nvSpPr>
        <p:spPr>
          <a:xfrm>
            <a:off x="4044377" y="1518038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598" name="san1(t)"/>
          <p:cNvSpPr txBox="1"/>
          <p:nvPr/>
        </p:nvSpPr>
        <p:spPr>
          <a:xfrm>
            <a:off x="8022790" y="344707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an1</a:t>
            </a:r>
            <a:r>
              <a:t>(t)</a:t>
            </a:r>
          </a:p>
        </p:txBody>
      </p:sp>
      <p:sp>
        <p:nvSpPr>
          <p:cNvPr id="599" name="san4(t)"/>
          <p:cNvSpPr txBox="1"/>
          <p:nvPr/>
        </p:nvSpPr>
        <p:spPr>
          <a:xfrm>
            <a:off x="7193057" y="2814608"/>
            <a:ext cx="658896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F39019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an4</a:t>
            </a:r>
            <a:r>
              <a:t>(t)</a:t>
            </a:r>
          </a:p>
        </p:txBody>
      </p:sp>
      <p:sp>
        <p:nvSpPr>
          <p:cNvPr id="600" name="san2(t)"/>
          <p:cNvSpPr txBox="1"/>
          <p:nvPr/>
        </p:nvSpPr>
        <p:spPr>
          <a:xfrm>
            <a:off x="7193057" y="1199731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an2</a:t>
            </a:r>
            <a:r>
              <a:t>(t)</a:t>
            </a:r>
          </a:p>
        </p:txBody>
      </p:sp>
      <p:sp>
        <p:nvSpPr>
          <p:cNvPr id="601" name="san3(t)"/>
          <p:cNvSpPr txBox="1"/>
          <p:nvPr/>
        </p:nvSpPr>
        <p:spPr>
          <a:xfrm>
            <a:off x="8022790" y="2000126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an3</a:t>
            </a:r>
            <a:r>
              <a:t>(t)</a:t>
            </a:r>
          </a:p>
        </p:txBody>
      </p:sp>
      <p:pic>
        <p:nvPicPr>
          <p:cNvPr id="602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355" y="4751716"/>
            <a:ext cx="4715713" cy="1701059"/>
          </a:xfrm>
          <a:prstGeom prst="rect">
            <a:avLst/>
          </a:prstGeom>
          <a:ln w="12700">
            <a:miter lim="400000"/>
          </a:ln>
        </p:spPr>
      </p:pic>
      <p:sp>
        <p:nvSpPr>
          <p:cNvPr id="603" name="Linie"/>
          <p:cNvSpPr/>
          <p:nvPr/>
        </p:nvSpPr>
        <p:spPr>
          <a:xfrm>
            <a:off x="291888" y="1136445"/>
            <a:ext cx="425284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4" name="s1(t) + s2(t)"/>
          <p:cNvSpPr txBox="1"/>
          <p:nvPr/>
        </p:nvSpPr>
        <p:spPr>
          <a:xfrm>
            <a:off x="649663" y="323431"/>
            <a:ext cx="1743680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(t) + </a:t>
            </a:r>
            <a:r>
              <a:rPr>
                <a:solidFill>
                  <a:schemeClr val="accent1"/>
                </a:solidFill>
              </a:rPr>
              <a:t>s</a:t>
            </a:r>
            <a:r>
              <a:rPr baseline="-5999">
                <a:solidFill>
                  <a:schemeClr val="accent1"/>
                </a:solidFill>
              </a:rPr>
              <a:t>2</a:t>
            </a:r>
            <a:r>
              <a:rPr>
                <a:solidFill>
                  <a:schemeClr val="accent1"/>
                </a:solidFill>
              </a:rPr>
              <a:t>(t)</a:t>
            </a:r>
            <a:r>
              <a:t> </a:t>
            </a:r>
          </a:p>
        </p:txBody>
      </p:sp>
      <p:sp>
        <p:nvSpPr>
          <p:cNvPr id="605" name="s3(t) + s4(t)"/>
          <p:cNvSpPr txBox="1"/>
          <p:nvPr/>
        </p:nvSpPr>
        <p:spPr>
          <a:xfrm>
            <a:off x="464841" y="2424406"/>
            <a:ext cx="1743679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3</a:t>
            </a:r>
            <a:r>
              <a:t>(t) + </a:t>
            </a:r>
            <a:r>
              <a:rPr>
                <a:solidFill>
                  <a:schemeClr val="accent1"/>
                </a:solidFill>
              </a:rPr>
              <a:t>s</a:t>
            </a:r>
            <a:r>
              <a:rPr baseline="-5999">
                <a:solidFill>
                  <a:schemeClr val="accent1"/>
                </a:solidFill>
              </a:rPr>
              <a:t>4</a:t>
            </a:r>
            <a:r>
              <a:rPr>
                <a:solidFill>
                  <a:schemeClr val="accent1"/>
                </a:solidFill>
              </a:rPr>
              <a:t>(t)</a:t>
            </a:r>
          </a:p>
        </p:txBody>
      </p:sp>
      <p:sp>
        <p:nvSpPr>
          <p:cNvPr id="606" name="Pfeil"/>
          <p:cNvSpPr/>
          <p:nvPr/>
        </p:nvSpPr>
        <p:spPr>
          <a:xfrm>
            <a:off x="5296734" y="1211632"/>
            <a:ext cx="440291" cy="283586"/>
          </a:xfrm>
          <a:prstGeom prst="rightArrow">
            <a:avLst>
              <a:gd name="adj1" fmla="val 60835"/>
              <a:gd name="adj2" fmla="val 77916"/>
            </a:avLst>
          </a:prstGeom>
          <a:solidFill>
            <a:srgbClr val="F39019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aphicFrame>
        <p:nvGraphicFramePr>
          <p:cNvPr id="607" name="Tabelle"/>
          <p:cNvGraphicFramePr/>
          <p:nvPr/>
        </p:nvGraphicFramePr>
        <p:xfrm>
          <a:off x="4405407" y="2202255"/>
          <a:ext cx="1669894" cy="751690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334346"/>
                <a:gridCol w="323955"/>
                <a:gridCol w="325829"/>
                <a:gridCol w="296747"/>
                <a:gridCol w="300115"/>
              </a:tblGrid>
              <a:tr h="196322">
                <a:tc>
                  <a:txBody>
                    <a:bodyPr/>
                    <a:lstStyle/>
                    <a:p>
                      <a:pPr defTabSz="914400">
                        <a:defRPr b="0" sz="900">
                          <a:uFillTx/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t>s</a:t>
                      </a:r>
                      <a:r>
                        <a:rPr baseline="-5999"/>
                        <a:t>12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900">
                          <a:uFillTx/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t>s</a:t>
                      </a:r>
                      <a:r>
                        <a:rPr baseline="-5999"/>
                        <a:t>an1</a:t>
                      </a:r>
                      <a:endParaRPr baseline="-5999"/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900">
                          <a:uFillTx/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t>s</a:t>
                      </a:r>
                      <a:r>
                        <a:rPr baseline="-5999"/>
                        <a:t>an2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900">
                          <a:uFillTx/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t>s</a:t>
                      </a:r>
                      <a:r>
                        <a:rPr baseline="-5999"/>
                        <a:t>an3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900">
                          <a:uFillTx/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t>s</a:t>
                      </a:r>
                      <a:r>
                        <a:rPr baseline="-5999"/>
                        <a:t>an4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183391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9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1/2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398CC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184052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9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398CC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3E5E8"/>
                    </a:solidFill>
                  </a:tcPr>
                </a:tc>
              </a:tr>
              <a:tr h="187922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9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-1/2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398CC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uFillTx/>
                        </a:defRPr>
                      </a:pPr>
                      <a:r>
                        <a:rPr sz="9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08" name="Pfeil"/>
          <p:cNvSpPr/>
          <p:nvPr/>
        </p:nvSpPr>
        <p:spPr>
          <a:xfrm rot="960000">
            <a:off x="5296734" y="3383331"/>
            <a:ext cx="440291" cy="283587"/>
          </a:xfrm>
          <a:prstGeom prst="rightArrow">
            <a:avLst>
              <a:gd name="adj1" fmla="val 60835"/>
              <a:gd name="adj2" fmla="val 77916"/>
            </a:avLst>
          </a:prstGeom>
          <a:solidFill>
            <a:srgbClr val="F39019"/>
          </a:solidFill>
          <a:ln w="12700">
            <a:solidFill>
              <a:srgbClr val="EA222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09" name="Linie"/>
          <p:cNvSpPr/>
          <p:nvPr/>
        </p:nvSpPr>
        <p:spPr>
          <a:xfrm>
            <a:off x="389255" y="3210779"/>
            <a:ext cx="4174232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10" name="Linie"/>
          <p:cNvSpPr/>
          <p:nvPr/>
        </p:nvSpPr>
        <p:spPr>
          <a:xfrm>
            <a:off x="362648" y="5531676"/>
            <a:ext cx="4252846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11" name="2c"/>
          <p:cNvSpPr txBox="1"/>
          <p:nvPr/>
        </p:nvSpPr>
        <p:spPr>
          <a:xfrm>
            <a:off x="3634220" y="449271"/>
            <a:ext cx="375586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2c</a:t>
            </a:r>
          </a:p>
        </p:txBody>
      </p:sp>
      <p:sp>
        <p:nvSpPr>
          <p:cNvPr id="612" name="2d"/>
          <p:cNvSpPr txBox="1"/>
          <p:nvPr/>
        </p:nvSpPr>
        <p:spPr>
          <a:xfrm>
            <a:off x="3634220" y="2485989"/>
            <a:ext cx="375586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2d</a:t>
            </a:r>
          </a:p>
        </p:txBody>
      </p:sp>
      <p:sp>
        <p:nvSpPr>
          <p:cNvPr id="613" name="5"/>
          <p:cNvSpPr txBox="1"/>
          <p:nvPr/>
        </p:nvSpPr>
        <p:spPr>
          <a:xfrm>
            <a:off x="9205287" y="323431"/>
            <a:ext cx="37558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614" name="6"/>
          <p:cNvSpPr txBox="1"/>
          <p:nvPr/>
        </p:nvSpPr>
        <p:spPr>
          <a:xfrm>
            <a:off x="9205287" y="3656306"/>
            <a:ext cx="375585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615" name="7"/>
          <p:cNvSpPr txBox="1"/>
          <p:nvPr/>
        </p:nvSpPr>
        <p:spPr>
          <a:xfrm>
            <a:off x="3634220" y="4817892"/>
            <a:ext cx="375586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616" name="san8(t)"/>
          <p:cNvSpPr txBox="1"/>
          <p:nvPr/>
        </p:nvSpPr>
        <p:spPr>
          <a:xfrm>
            <a:off x="8115923" y="3656306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an8</a:t>
            </a:r>
            <a:r>
              <a:t>(t)</a:t>
            </a:r>
          </a:p>
        </p:txBody>
      </p:sp>
      <p:sp>
        <p:nvSpPr>
          <p:cNvPr id="617" name="san7(t)"/>
          <p:cNvSpPr txBox="1"/>
          <p:nvPr/>
        </p:nvSpPr>
        <p:spPr>
          <a:xfrm>
            <a:off x="7193057" y="4600287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an7</a:t>
            </a:r>
            <a:r>
              <a:t>(t)</a:t>
            </a:r>
          </a:p>
        </p:txBody>
      </p:sp>
      <p:sp>
        <p:nvSpPr>
          <p:cNvPr id="618" name="san6(t)"/>
          <p:cNvSpPr txBox="1"/>
          <p:nvPr/>
        </p:nvSpPr>
        <p:spPr>
          <a:xfrm>
            <a:off x="8115923" y="5312485"/>
            <a:ext cx="658896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an6</a:t>
            </a:r>
            <a:r>
              <a:t>(t)</a:t>
            </a:r>
          </a:p>
        </p:txBody>
      </p:sp>
      <p:sp>
        <p:nvSpPr>
          <p:cNvPr id="619" name="san5(t)"/>
          <p:cNvSpPr txBox="1"/>
          <p:nvPr/>
        </p:nvSpPr>
        <p:spPr>
          <a:xfrm>
            <a:off x="7193057" y="6121048"/>
            <a:ext cx="65889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F39019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an5</a:t>
            </a:r>
            <a:r>
              <a:t>(t)</a:t>
            </a:r>
          </a:p>
        </p:txBody>
      </p:sp>
      <p:sp>
        <p:nvSpPr>
          <p:cNvPr id="620" name="t [s]"/>
          <p:cNvSpPr txBox="1"/>
          <p:nvPr/>
        </p:nvSpPr>
        <p:spPr>
          <a:xfrm>
            <a:off x="4044377" y="6415652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21" name="Ausgangsspannung uAC"/>
          <p:cNvSpPr txBox="1"/>
          <p:nvPr/>
        </p:nvSpPr>
        <p:spPr>
          <a:xfrm>
            <a:off x="430824" y="5915386"/>
            <a:ext cx="2181358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Ausgangsspannung u</a:t>
            </a:r>
            <a:r>
              <a:rPr baseline="-5999"/>
              <a:t>AC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Abgerundetes Rechteck 215"/>
          <p:cNvSpPr/>
          <p:nvPr/>
        </p:nvSpPr>
        <p:spPr>
          <a:xfrm>
            <a:off x="1093836" y="379907"/>
            <a:ext cx="3747583" cy="3004211"/>
          </a:xfrm>
          <a:prstGeom prst="roundRect">
            <a:avLst>
              <a:gd name="adj" fmla="val 493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24" name="Linie"/>
          <p:cNvSpPr/>
          <p:nvPr/>
        </p:nvSpPr>
        <p:spPr>
          <a:xfrm flipH="1">
            <a:off x="4372044" y="738000"/>
            <a:ext cx="1" cy="235688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5" name="Linie"/>
          <p:cNvSpPr/>
          <p:nvPr/>
        </p:nvSpPr>
        <p:spPr>
          <a:xfrm flipH="1">
            <a:off x="2975383" y="955052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6" name="Linie"/>
          <p:cNvSpPr/>
          <p:nvPr/>
        </p:nvSpPr>
        <p:spPr>
          <a:xfrm>
            <a:off x="2983480" y="1793862"/>
            <a:ext cx="1385672" cy="1"/>
          </a:xfrm>
          <a:prstGeom prst="line">
            <a:avLst/>
          </a:prstGeom>
          <a:ln w="25400">
            <a:solidFill>
              <a:schemeClr val="accent1">
                <a:lumOff val="-7647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7" name="Rechteck"/>
          <p:cNvSpPr/>
          <p:nvPr/>
        </p:nvSpPr>
        <p:spPr>
          <a:xfrm>
            <a:off x="2775250" y="939813"/>
            <a:ext cx="400268" cy="341482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633" name="Gruppieren"/>
          <p:cNvGrpSpPr/>
          <p:nvPr/>
        </p:nvGrpSpPr>
        <p:grpSpPr>
          <a:xfrm>
            <a:off x="2900591" y="1005718"/>
            <a:ext cx="198278" cy="199865"/>
            <a:chOff x="103824" y="0"/>
            <a:chExt cx="198277" cy="199863"/>
          </a:xfrm>
        </p:grpSpPr>
        <p:sp>
          <p:nvSpPr>
            <p:cNvPr id="628" name="Rechteck 188"/>
            <p:cNvSpPr/>
            <p:nvPr/>
          </p:nvSpPr>
          <p:spPr>
            <a:xfrm flipH="1">
              <a:off x="103824" y="22711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29" name="Gerader Verbinder 300"/>
            <p:cNvSpPr/>
            <p:nvPr/>
          </p:nvSpPr>
          <p:spPr>
            <a:xfrm flipV="1">
              <a:off x="174671" y="49577"/>
              <a:ext cx="1" cy="129117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0" name="Oval 223"/>
            <p:cNvSpPr/>
            <p:nvPr/>
          </p:nvSpPr>
          <p:spPr>
            <a:xfrm rot="5400000">
              <a:off x="149827" y="14906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31" name="Oval 225"/>
            <p:cNvSpPr/>
            <p:nvPr/>
          </p:nvSpPr>
          <p:spPr>
            <a:xfrm rot="5400000">
              <a:off x="155472" y="-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32" name="Oval 227"/>
            <p:cNvSpPr/>
            <p:nvPr/>
          </p:nvSpPr>
          <p:spPr>
            <a:xfrm rot="5400000">
              <a:off x="251300" y="527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634" name="Linie"/>
          <p:cNvSpPr/>
          <p:nvPr/>
        </p:nvSpPr>
        <p:spPr>
          <a:xfrm flipH="1">
            <a:off x="2978558" y="734955"/>
            <a:ext cx="1" cy="1061531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5" name="Linie"/>
          <p:cNvSpPr/>
          <p:nvPr/>
        </p:nvSpPr>
        <p:spPr>
          <a:xfrm>
            <a:off x="1940261" y="737052"/>
            <a:ext cx="243099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6" name="Linie"/>
          <p:cNvSpPr/>
          <p:nvPr/>
        </p:nvSpPr>
        <p:spPr>
          <a:xfrm flipV="1">
            <a:off x="3428002" y="178751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7" name="u2"/>
          <p:cNvSpPr txBox="1"/>
          <p:nvPr/>
        </p:nvSpPr>
        <p:spPr>
          <a:xfrm>
            <a:off x="1199329" y="1588727"/>
            <a:ext cx="55402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</a:p>
        </p:txBody>
      </p:sp>
      <p:sp>
        <p:nvSpPr>
          <p:cNvPr id="638" name="Linie"/>
          <p:cNvSpPr/>
          <p:nvPr/>
        </p:nvSpPr>
        <p:spPr>
          <a:xfrm>
            <a:off x="1719531" y="15694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9" name="Rechteck"/>
          <p:cNvSpPr/>
          <p:nvPr/>
        </p:nvSpPr>
        <p:spPr>
          <a:xfrm>
            <a:off x="3826092" y="1732402"/>
            <a:ext cx="292788" cy="13562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0" name="Gruppieren 70"/>
          <p:cNvSpPr/>
          <p:nvPr/>
        </p:nvSpPr>
        <p:spPr>
          <a:xfrm rot="5400000">
            <a:off x="1792809" y="1755914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1" name="i2"/>
          <p:cNvSpPr txBox="1"/>
          <p:nvPr/>
        </p:nvSpPr>
        <p:spPr>
          <a:xfrm>
            <a:off x="3310971" y="1797653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642" name="R1"/>
          <p:cNvSpPr txBox="1"/>
          <p:nvPr/>
        </p:nvSpPr>
        <p:spPr>
          <a:xfrm>
            <a:off x="3954230" y="1852845"/>
            <a:ext cx="523498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643" name="R1"/>
          <p:cNvSpPr txBox="1"/>
          <p:nvPr/>
        </p:nvSpPr>
        <p:spPr>
          <a:xfrm>
            <a:off x="2168604" y="448230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44" name="Linie"/>
          <p:cNvSpPr/>
          <p:nvPr/>
        </p:nvSpPr>
        <p:spPr>
          <a:xfrm>
            <a:off x="2519830" y="1117999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49" name="Gruppieren"/>
          <p:cNvGrpSpPr/>
          <p:nvPr/>
        </p:nvGrpSpPr>
        <p:grpSpPr>
          <a:xfrm>
            <a:off x="2167016" y="656398"/>
            <a:ext cx="393439" cy="161309"/>
            <a:chOff x="0" y="0"/>
            <a:chExt cx="393438" cy="161307"/>
          </a:xfrm>
        </p:grpSpPr>
        <p:sp>
          <p:nvSpPr>
            <p:cNvPr id="645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6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7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8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650" name="Linie"/>
          <p:cNvSpPr/>
          <p:nvPr/>
        </p:nvSpPr>
        <p:spPr>
          <a:xfrm>
            <a:off x="3192138" y="1611232"/>
            <a:ext cx="101499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1" name="u2"/>
          <p:cNvSpPr txBox="1"/>
          <p:nvPr/>
        </p:nvSpPr>
        <p:spPr>
          <a:xfrm>
            <a:off x="3397181" y="1311541"/>
            <a:ext cx="76141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Dc</a:t>
            </a:r>
          </a:p>
        </p:txBody>
      </p:sp>
      <p:grpSp>
        <p:nvGrpSpPr>
          <p:cNvPr id="658" name="Gruppieren"/>
          <p:cNvGrpSpPr/>
          <p:nvPr/>
        </p:nvGrpSpPr>
        <p:grpSpPr>
          <a:xfrm rot="16200000">
            <a:off x="2912498" y="2616370"/>
            <a:ext cx="199864" cy="198279"/>
            <a:chOff x="36534" y="103823"/>
            <a:chExt cx="199863" cy="198277"/>
          </a:xfrm>
        </p:grpSpPr>
        <p:grpSp>
          <p:nvGrpSpPr>
            <p:cNvPr id="654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652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53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55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56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57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659" name="Linie"/>
          <p:cNvSpPr/>
          <p:nvPr/>
        </p:nvSpPr>
        <p:spPr>
          <a:xfrm>
            <a:off x="1940261" y="3102573"/>
            <a:ext cx="243099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66" name="Gruppieren"/>
          <p:cNvGrpSpPr/>
          <p:nvPr/>
        </p:nvGrpSpPr>
        <p:grpSpPr>
          <a:xfrm rot="16200000">
            <a:off x="4309157" y="1000943"/>
            <a:ext cx="199865" cy="198279"/>
            <a:chOff x="36534" y="103823"/>
            <a:chExt cx="199863" cy="198277"/>
          </a:xfrm>
        </p:grpSpPr>
        <p:grpSp>
          <p:nvGrpSpPr>
            <p:cNvPr id="662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660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61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63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64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65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667" name="Rechteck"/>
          <p:cNvSpPr/>
          <p:nvPr/>
        </p:nvSpPr>
        <p:spPr>
          <a:xfrm>
            <a:off x="2742556" y="2563036"/>
            <a:ext cx="400268" cy="341482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68" name="Rechteck"/>
          <p:cNvSpPr/>
          <p:nvPr/>
        </p:nvSpPr>
        <p:spPr>
          <a:xfrm>
            <a:off x="4159210" y="2563036"/>
            <a:ext cx="400267" cy="341482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69" name="Rechteck"/>
          <p:cNvSpPr/>
          <p:nvPr/>
        </p:nvSpPr>
        <p:spPr>
          <a:xfrm>
            <a:off x="4125417" y="947609"/>
            <a:ext cx="400268" cy="341483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70" name="Linie"/>
          <p:cNvSpPr/>
          <p:nvPr/>
        </p:nvSpPr>
        <p:spPr>
          <a:xfrm>
            <a:off x="2519830" y="2733426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1" name="Linie"/>
          <p:cNvSpPr/>
          <p:nvPr/>
        </p:nvSpPr>
        <p:spPr>
          <a:xfrm>
            <a:off x="3882808" y="1110203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77" name="Gruppieren"/>
          <p:cNvGrpSpPr/>
          <p:nvPr/>
        </p:nvGrpSpPr>
        <p:grpSpPr>
          <a:xfrm>
            <a:off x="4284550" y="2628992"/>
            <a:ext cx="198279" cy="199864"/>
            <a:chOff x="103824" y="0"/>
            <a:chExt cx="198277" cy="199863"/>
          </a:xfrm>
        </p:grpSpPr>
        <p:sp>
          <p:nvSpPr>
            <p:cNvPr id="672" name="Rechteck 188"/>
            <p:cNvSpPr/>
            <p:nvPr/>
          </p:nvSpPr>
          <p:spPr>
            <a:xfrm flipH="1">
              <a:off x="103824" y="22711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73" name="Gerader Verbinder 300"/>
            <p:cNvSpPr/>
            <p:nvPr/>
          </p:nvSpPr>
          <p:spPr>
            <a:xfrm flipV="1">
              <a:off x="174671" y="49577"/>
              <a:ext cx="1" cy="129117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74" name="Oval 223"/>
            <p:cNvSpPr/>
            <p:nvPr/>
          </p:nvSpPr>
          <p:spPr>
            <a:xfrm rot="5400000">
              <a:off x="149827" y="14906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75" name="Oval 225"/>
            <p:cNvSpPr/>
            <p:nvPr/>
          </p:nvSpPr>
          <p:spPr>
            <a:xfrm rot="5400000">
              <a:off x="155472" y="-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76" name="Oval 227"/>
            <p:cNvSpPr/>
            <p:nvPr/>
          </p:nvSpPr>
          <p:spPr>
            <a:xfrm rot="5400000">
              <a:off x="251300" y="527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678" name="Linie"/>
          <p:cNvSpPr/>
          <p:nvPr/>
        </p:nvSpPr>
        <p:spPr>
          <a:xfrm>
            <a:off x="3882808" y="2741675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9" name="R1"/>
          <p:cNvSpPr txBox="1"/>
          <p:nvPr/>
        </p:nvSpPr>
        <p:spPr>
          <a:xfrm>
            <a:off x="2464493" y="1799568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680" name="R1"/>
          <p:cNvSpPr txBox="1"/>
          <p:nvPr/>
        </p:nvSpPr>
        <p:spPr>
          <a:xfrm>
            <a:off x="4220324" y="1793862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681" name="Linie"/>
          <p:cNvSpPr/>
          <p:nvPr/>
        </p:nvSpPr>
        <p:spPr>
          <a:xfrm flipH="1">
            <a:off x="1943483" y="738000"/>
            <a:ext cx="1" cy="235711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2" name="Linie"/>
          <p:cNvSpPr/>
          <p:nvPr/>
        </p:nvSpPr>
        <p:spPr>
          <a:xfrm>
            <a:off x="4359343" y="1793862"/>
            <a:ext cx="1" cy="1267353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3" name="Linie"/>
          <p:cNvSpPr/>
          <p:nvPr/>
        </p:nvSpPr>
        <p:spPr>
          <a:xfrm>
            <a:off x="8534326" y="957730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4" name="Linie"/>
          <p:cNvSpPr/>
          <p:nvPr/>
        </p:nvSpPr>
        <p:spPr>
          <a:xfrm>
            <a:off x="7150365" y="738000"/>
            <a:ext cx="1" cy="236002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5" name="Linie"/>
          <p:cNvSpPr/>
          <p:nvPr/>
        </p:nvSpPr>
        <p:spPr>
          <a:xfrm>
            <a:off x="7145763" y="1796769"/>
            <a:ext cx="1385671" cy="1"/>
          </a:xfrm>
          <a:prstGeom prst="line">
            <a:avLst/>
          </a:prstGeom>
          <a:ln w="25400">
            <a:solidFill>
              <a:schemeClr val="accent1">
                <a:lumOff val="-7647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6" name="Linie"/>
          <p:cNvSpPr/>
          <p:nvPr/>
        </p:nvSpPr>
        <p:spPr>
          <a:xfrm>
            <a:off x="6115243" y="739959"/>
            <a:ext cx="243099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7" name="Linie"/>
          <p:cNvSpPr/>
          <p:nvPr/>
        </p:nvSpPr>
        <p:spPr>
          <a:xfrm flipV="1">
            <a:off x="7490097" y="179916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8" name="u2"/>
          <p:cNvSpPr txBox="1"/>
          <p:nvPr/>
        </p:nvSpPr>
        <p:spPr>
          <a:xfrm>
            <a:off x="5374310" y="1591634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</a:p>
        </p:txBody>
      </p:sp>
      <p:sp>
        <p:nvSpPr>
          <p:cNvPr id="689" name="Linie"/>
          <p:cNvSpPr/>
          <p:nvPr/>
        </p:nvSpPr>
        <p:spPr>
          <a:xfrm>
            <a:off x="5897258" y="1569464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0" name="Rechteck"/>
          <p:cNvSpPr/>
          <p:nvPr/>
        </p:nvSpPr>
        <p:spPr>
          <a:xfrm>
            <a:off x="8001074" y="1735309"/>
            <a:ext cx="292788" cy="13562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91" name="Gruppieren 70"/>
          <p:cNvSpPr/>
          <p:nvPr/>
        </p:nvSpPr>
        <p:spPr>
          <a:xfrm rot="5400000">
            <a:off x="5963316" y="1762175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92" name="i2"/>
          <p:cNvSpPr txBox="1"/>
          <p:nvPr/>
        </p:nvSpPr>
        <p:spPr>
          <a:xfrm>
            <a:off x="7411333" y="1820850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693" name="R1"/>
          <p:cNvSpPr txBox="1"/>
          <p:nvPr/>
        </p:nvSpPr>
        <p:spPr>
          <a:xfrm>
            <a:off x="6363556" y="448230"/>
            <a:ext cx="41296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698" name="Gruppieren"/>
          <p:cNvGrpSpPr/>
          <p:nvPr/>
        </p:nvGrpSpPr>
        <p:grpSpPr>
          <a:xfrm>
            <a:off x="6364710" y="656398"/>
            <a:ext cx="393439" cy="161309"/>
            <a:chOff x="0" y="0"/>
            <a:chExt cx="393438" cy="161307"/>
          </a:xfrm>
        </p:grpSpPr>
        <p:sp>
          <p:nvSpPr>
            <p:cNvPr id="694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5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6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97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699" name="Linie"/>
          <p:cNvSpPr/>
          <p:nvPr/>
        </p:nvSpPr>
        <p:spPr>
          <a:xfrm>
            <a:off x="7367120" y="1614138"/>
            <a:ext cx="101499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0" name="u2"/>
          <p:cNvSpPr txBox="1"/>
          <p:nvPr/>
        </p:nvSpPr>
        <p:spPr>
          <a:xfrm>
            <a:off x="7565294" y="1311541"/>
            <a:ext cx="76141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DC</a:t>
            </a:r>
          </a:p>
        </p:txBody>
      </p:sp>
      <p:sp>
        <p:nvSpPr>
          <p:cNvPr id="701" name="Linie"/>
          <p:cNvSpPr/>
          <p:nvPr/>
        </p:nvSpPr>
        <p:spPr>
          <a:xfrm>
            <a:off x="6115243" y="3105480"/>
            <a:ext cx="243099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12" name="Gruppieren"/>
          <p:cNvGrpSpPr/>
          <p:nvPr/>
        </p:nvGrpSpPr>
        <p:grpSpPr>
          <a:xfrm>
            <a:off x="8079816" y="2560662"/>
            <a:ext cx="622994" cy="341482"/>
            <a:chOff x="0" y="0"/>
            <a:chExt cx="622992" cy="341481"/>
          </a:xfrm>
        </p:grpSpPr>
        <p:grpSp>
          <p:nvGrpSpPr>
            <p:cNvPr id="710" name="Gruppieren"/>
            <p:cNvGrpSpPr/>
            <p:nvPr/>
          </p:nvGrpSpPr>
          <p:grpSpPr>
            <a:xfrm>
              <a:off x="222726" y="0"/>
              <a:ext cx="400267" cy="341482"/>
              <a:chOff x="0" y="0"/>
              <a:chExt cx="400266" cy="341481"/>
            </a:xfrm>
          </p:grpSpPr>
          <p:grpSp>
            <p:nvGrpSpPr>
              <p:cNvPr id="708" name="Gruppieren"/>
              <p:cNvGrpSpPr/>
              <p:nvPr/>
            </p:nvGrpSpPr>
            <p:grpSpPr>
              <a:xfrm rot="16200000">
                <a:off x="169941" y="53334"/>
                <a:ext cx="199864" cy="198278"/>
                <a:chOff x="36534" y="103823"/>
                <a:chExt cx="199863" cy="198277"/>
              </a:xfrm>
            </p:grpSpPr>
            <p:grpSp>
              <p:nvGrpSpPr>
                <p:cNvPr id="704" name="Gruppierung 218"/>
                <p:cNvGrpSpPr/>
                <p:nvPr/>
              </p:nvGrpSpPr>
              <p:grpSpPr>
                <a:xfrm>
                  <a:off x="57704" y="103823"/>
                  <a:ext cx="155983" cy="182012"/>
                  <a:chOff x="0" y="0"/>
                  <a:chExt cx="155982" cy="182010"/>
                </a:xfrm>
              </p:grpSpPr>
              <p:sp>
                <p:nvSpPr>
                  <p:cNvPr id="702" name="Rechteck 188"/>
                  <p:cNvSpPr/>
                  <p:nvPr/>
                </p:nvSpPr>
                <p:spPr>
                  <a:xfrm flipH="1" rot="5400000">
                    <a:off x="54532" y="-27667"/>
                    <a:ext cx="73784" cy="12911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016000">
                      <a:defRPr sz="2000">
                        <a:solidFill>
                          <a:srgbClr val="FFFFFF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</a:p>
                </p:txBody>
              </p:sp>
              <p:sp>
                <p:nvSpPr>
                  <p:cNvPr id="703" name="Gerader Verbinder 300"/>
                  <p:cNvSpPr/>
                  <p:nvPr/>
                </p:nvSpPr>
                <p:spPr>
                  <a:xfrm>
                    <a:off x="0" y="70846"/>
                    <a:ext cx="148019" cy="11116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B9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705" name="Oval 223"/>
                <p:cNvSpPr/>
                <p:nvPr/>
              </p:nvSpPr>
              <p:spPr>
                <a:xfrm rot="10800000">
                  <a:off x="36534" y="149827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706" name="Oval 225"/>
                <p:cNvSpPr/>
                <p:nvPr/>
              </p:nvSpPr>
              <p:spPr>
                <a:xfrm rot="10800000">
                  <a:off x="185596" y="142771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707" name="Oval 227"/>
                <p:cNvSpPr/>
                <p:nvPr/>
              </p:nvSpPr>
              <p:spPr>
                <a:xfrm rot="10800000">
                  <a:off x="180320" y="251299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709" name="Rechteck"/>
              <p:cNvSpPr/>
              <p:nvPr/>
            </p:nvSpPr>
            <p:spPr>
              <a:xfrm>
                <a:off x="0" y="0"/>
                <a:ext cx="400267" cy="341482"/>
              </a:xfrm>
              <a:prstGeom prst="rect">
                <a:avLst/>
              </a:prstGeom>
              <a:noFill/>
              <a:ln w="9525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711" name="Linie"/>
            <p:cNvSpPr/>
            <p:nvPr/>
          </p:nvSpPr>
          <p:spPr>
            <a:xfrm>
              <a:off x="0" y="170389"/>
              <a:ext cx="245781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22" name="Gruppieren"/>
          <p:cNvGrpSpPr/>
          <p:nvPr/>
        </p:nvGrpSpPr>
        <p:grpSpPr>
          <a:xfrm>
            <a:off x="6678592" y="2560662"/>
            <a:ext cx="676670" cy="341482"/>
            <a:chOff x="0" y="0"/>
            <a:chExt cx="676669" cy="341481"/>
          </a:xfrm>
        </p:grpSpPr>
        <p:grpSp>
          <p:nvGrpSpPr>
            <p:cNvPr id="718" name="Gruppieren"/>
            <p:cNvGrpSpPr/>
            <p:nvPr/>
          </p:nvGrpSpPr>
          <p:grpSpPr>
            <a:xfrm>
              <a:off x="401743" y="65955"/>
              <a:ext cx="198279" cy="199865"/>
              <a:chOff x="103824" y="0"/>
              <a:chExt cx="198277" cy="199863"/>
            </a:xfrm>
          </p:grpSpPr>
          <p:sp>
            <p:nvSpPr>
              <p:cNvPr id="713" name="Rechteck 188"/>
              <p:cNvSpPr/>
              <p:nvPr/>
            </p:nvSpPr>
            <p:spPr>
              <a:xfrm flipH="1">
                <a:off x="103824" y="22711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14" name="Gerader Verbinder 300"/>
              <p:cNvSpPr/>
              <p:nvPr/>
            </p:nvSpPr>
            <p:spPr>
              <a:xfrm flipV="1">
                <a:off x="174671" y="49577"/>
                <a:ext cx="1" cy="129117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15" name="Oval 223"/>
              <p:cNvSpPr/>
              <p:nvPr/>
            </p:nvSpPr>
            <p:spPr>
              <a:xfrm rot="5400000">
                <a:off x="149827" y="14906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16" name="Oval 225"/>
              <p:cNvSpPr/>
              <p:nvPr/>
            </p:nvSpPr>
            <p:spPr>
              <a:xfrm rot="5400000">
                <a:off x="155472" y="-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17" name="Oval 227"/>
              <p:cNvSpPr/>
              <p:nvPr/>
            </p:nvSpPr>
            <p:spPr>
              <a:xfrm rot="5400000">
                <a:off x="251300" y="5275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721" name="Gruppieren"/>
            <p:cNvGrpSpPr/>
            <p:nvPr/>
          </p:nvGrpSpPr>
          <p:grpSpPr>
            <a:xfrm>
              <a:off x="-1" y="0"/>
              <a:ext cx="676671" cy="341482"/>
              <a:chOff x="0" y="0"/>
              <a:chExt cx="676669" cy="341481"/>
            </a:xfrm>
          </p:grpSpPr>
          <p:sp>
            <p:nvSpPr>
              <p:cNvPr id="719" name="Rechteck"/>
              <p:cNvSpPr/>
              <p:nvPr/>
            </p:nvSpPr>
            <p:spPr>
              <a:xfrm>
                <a:off x="276402" y="0"/>
                <a:ext cx="400268" cy="341482"/>
              </a:xfrm>
              <a:prstGeom prst="rect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20" name="Linie"/>
              <p:cNvSpPr/>
              <p:nvPr/>
            </p:nvSpPr>
            <p:spPr>
              <a:xfrm>
                <a:off x="0" y="178639"/>
                <a:ext cx="245781" cy="452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723" name="R1"/>
          <p:cNvSpPr txBox="1"/>
          <p:nvPr/>
        </p:nvSpPr>
        <p:spPr>
          <a:xfrm>
            <a:off x="6636877" y="1797652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724" name="R1"/>
          <p:cNvSpPr txBox="1"/>
          <p:nvPr/>
        </p:nvSpPr>
        <p:spPr>
          <a:xfrm>
            <a:off x="8372400" y="1762089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725" name="Linie"/>
          <p:cNvSpPr/>
          <p:nvPr/>
        </p:nvSpPr>
        <p:spPr>
          <a:xfrm flipH="1">
            <a:off x="6118465" y="738000"/>
            <a:ext cx="1" cy="236002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35" name="Gruppieren"/>
          <p:cNvGrpSpPr/>
          <p:nvPr/>
        </p:nvGrpSpPr>
        <p:grpSpPr>
          <a:xfrm>
            <a:off x="8057790" y="912976"/>
            <a:ext cx="676670" cy="341482"/>
            <a:chOff x="0" y="0"/>
            <a:chExt cx="676669" cy="341481"/>
          </a:xfrm>
        </p:grpSpPr>
        <p:grpSp>
          <p:nvGrpSpPr>
            <p:cNvPr id="731" name="Gruppieren"/>
            <p:cNvGrpSpPr/>
            <p:nvPr/>
          </p:nvGrpSpPr>
          <p:grpSpPr>
            <a:xfrm>
              <a:off x="401743" y="65955"/>
              <a:ext cx="198279" cy="199865"/>
              <a:chOff x="103824" y="0"/>
              <a:chExt cx="198277" cy="199863"/>
            </a:xfrm>
          </p:grpSpPr>
          <p:sp>
            <p:nvSpPr>
              <p:cNvPr id="726" name="Rechteck 188"/>
              <p:cNvSpPr/>
              <p:nvPr/>
            </p:nvSpPr>
            <p:spPr>
              <a:xfrm flipH="1">
                <a:off x="103824" y="22711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27" name="Gerader Verbinder 300"/>
              <p:cNvSpPr/>
              <p:nvPr/>
            </p:nvSpPr>
            <p:spPr>
              <a:xfrm flipV="1">
                <a:off x="174671" y="49577"/>
                <a:ext cx="1" cy="129117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28" name="Oval 223"/>
              <p:cNvSpPr/>
              <p:nvPr/>
            </p:nvSpPr>
            <p:spPr>
              <a:xfrm rot="5400000">
                <a:off x="149827" y="14906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29" name="Oval 225"/>
              <p:cNvSpPr/>
              <p:nvPr/>
            </p:nvSpPr>
            <p:spPr>
              <a:xfrm rot="5400000">
                <a:off x="155472" y="-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30" name="Oval 227"/>
              <p:cNvSpPr/>
              <p:nvPr/>
            </p:nvSpPr>
            <p:spPr>
              <a:xfrm rot="5400000">
                <a:off x="251300" y="5275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734" name="Gruppieren"/>
            <p:cNvGrpSpPr/>
            <p:nvPr/>
          </p:nvGrpSpPr>
          <p:grpSpPr>
            <a:xfrm>
              <a:off x="-1" y="0"/>
              <a:ext cx="676671" cy="341482"/>
              <a:chOff x="0" y="0"/>
              <a:chExt cx="676669" cy="341481"/>
            </a:xfrm>
          </p:grpSpPr>
          <p:sp>
            <p:nvSpPr>
              <p:cNvPr id="732" name="Rechteck"/>
              <p:cNvSpPr/>
              <p:nvPr/>
            </p:nvSpPr>
            <p:spPr>
              <a:xfrm>
                <a:off x="276402" y="0"/>
                <a:ext cx="400268" cy="341482"/>
              </a:xfrm>
              <a:prstGeom prst="rect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33" name="Linie"/>
              <p:cNvSpPr/>
              <p:nvPr/>
            </p:nvSpPr>
            <p:spPr>
              <a:xfrm>
                <a:off x="0" y="178639"/>
                <a:ext cx="245781" cy="452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746" name="Gruppieren"/>
          <p:cNvGrpSpPr/>
          <p:nvPr/>
        </p:nvGrpSpPr>
        <p:grpSpPr>
          <a:xfrm>
            <a:off x="6692731" y="913716"/>
            <a:ext cx="622993" cy="341483"/>
            <a:chOff x="0" y="0"/>
            <a:chExt cx="622992" cy="341481"/>
          </a:xfrm>
        </p:grpSpPr>
        <p:grpSp>
          <p:nvGrpSpPr>
            <p:cNvPr id="744" name="Gruppieren"/>
            <p:cNvGrpSpPr/>
            <p:nvPr/>
          </p:nvGrpSpPr>
          <p:grpSpPr>
            <a:xfrm>
              <a:off x="222726" y="0"/>
              <a:ext cx="400267" cy="341482"/>
              <a:chOff x="0" y="0"/>
              <a:chExt cx="400266" cy="341481"/>
            </a:xfrm>
          </p:grpSpPr>
          <p:grpSp>
            <p:nvGrpSpPr>
              <p:cNvPr id="742" name="Gruppieren"/>
              <p:cNvGrpSpPr/>
              <p:nvPr/>
            </p:nvGrpSpPr>
            <p:grpSpPr>
              <a:xfrm rot="16200000">
                <a:off x="169941" y="53334"/>
                <a:ext cx="199864" cy="198278"/>
                <a:chOff x="36534" y="103823"/>
                <a:chExt cx="199863" cy="198277"/>
              </a:xfrm>
            </p:grpSpPr>
            <p:grpSp>
              <p:nvGrpSpPr>
                <p:cNvPr id="738" name="Gruppierung 218"/>
                <p:cNvGrpSpPr/>
                <p:nvPr/>
              </p:nvGrpSpPr>
              <p:grpSpPr>
                <a:xfrm>
                  <a:off x="57704" y="103823"/>
                  <a:ext cx="155983" cy="182012"/>
                  <a:chOff x="0" y="0"/>
                  <a:chExt cx="155982" cy="182010"/>
                </a:xfrm>
              </p:grpSpPr>
              <p:sp>
                <p:nvSpPr>
                  <p:cNvPr id="736" name="Rechteck 188"/>
                  <p:cNvSpPr/>
                  <p:nvPr/>
                </p:nvSpPr>
                <p:spPr>
                  <a:xfrm flipH="1" rot="5400000">
                    <a:off x="54532" y="-27667"/>
                    <a:ext cx="73784" cy="12911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016000">
                      <a:defRPr sz="2000">
                        <a:solidFill>
                          <a:srgbClr val="FFFFFF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</a:p>
                </p:txBody>
              </p:sp>
              <p:sp>
                <p:nvSpPr>
                  <p:cNvPr id="737" name="Gerader Verbinder 300"/>
                  <p:cNvSpPr/>
                  <p:nvPr/>
                </p:nvSpPr>
                <p:spPr>
                  <a:xfrm>
                    <a:off x="0" y="70846"/>
                    <a:ext cx="148019" cy="11116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B9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739" name="Oval 223"/>
                <p:cNvSpPr/>
                <p:nvPr/>
              </p:nvSpPr>
              <p:spPr>
                <a:xfrm rot="10800000">
                  <a:off x="36534" y="149827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740" name="Oval 225"/>
                <p:cNvSpPr/>
                <p:nvPr/>
              </p:nvSpPr>
              <p:spPr>
                <a:xfrm rot="10800000">
                  <a:off x="185596" y="142771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741" name="Oval 227"/>
                <p:cNvSpPr/>
                <p:nvPr/>
              </p:nvSpPr>
              <p:spPr>
                <a:xfrm rot="10800000">
                  <a:off x="180320" y="251299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743" name="Rechteck"/>
              <p:cNvSpPr/>
              <p:nvPr/>
            </p:nvSpPr>
            <p:spPr>
              <a:xfrm>
                <a:off x="0" y="0"/>
                <a:ext cx="400267" cy="341482"/>
              </a:xfrm>
              <a:prstGeom prst="rect">
                <a:avLst/>
              </a:prstGeom>
              <a:noFill/>
              <a:ln w="9525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745" name="Linie"/>
            <p:cNvSpPr/>
            <p:nvPr/>
          </p:nvSpPr>
          <p:spPr>
            <a:xfrm>
              <a:off x="0" y="170389"/>
              <a:ext cx="245781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47" name="Linie"/>
          <p:cNvSpPr/>
          <p:nvPr/>
        </p:nvSpPr>
        <p:spPr>
          <a:xfrm>
            <a:off x="8530991" y="753240"/>
            <a:ext cx="1" cy="1061530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8" name="Linie"/>
          <p:cNvSpPr/>
          <p:nvPr/>
        </p:nvSpPr>
        <p:spPr>
          <a:xfrm>
            <a:off x="7150366" y="1765555"/>
            <a:ext cx="1" cy="1323967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9" name="i2"/>
          <p:cNvSpPr txBox="1"/>
          <p:nvPr/>
        </p:nvSpPr>
        <p:spPr>
          <a:xfrm>
            <a:off x="2099692" y="961239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1(t)</a:t>
            </a:r>
          </a:p>
        </p:txBody>
      </p:sp>
      <p:sp>
        <p:nvSpPr>
          <p:cNvPr id="750" name="i2"/>
          <p:cNvSpPr txBox="1"/>
          <p:nvPr/>
        </p:nvSpPr>
        <p:spPr>
          <a:xfrm>
            <a:off x="3469773" y="939306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3(t)</a:t>
            </a:r>
          </a:p>
        </p:txBody>
      </p:sp>
      <p:sp>
        <p:nvSpPr>
          <p:cNvPr id="751" name="i2"/>
          <p:cNvSpPr txBox="1"/>
          <p:nvPr/>
        </p:nvSpPr>
        <p:spPr>
          <a:xfrm>
            <a:off x="3469773" y="2576424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4(t)</a:t>
            </a:r>
          </a:p>
        </p:txBody>
      </p:sp>
      <p:sp>
        <p:nvSpPr>
          <p:cNvPr id="752" name="i2"/>
          <p:cNvSpPr txBox="1"/>
          <p:nvPr/>
        </p:nvSpPr>
        <p:spPr>
          <a:xfrm>
            <a:off x="2097398" y="257109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2(t)</a:t>
            </a:r>
          </a:p>
        </p:txBody>
      </p:sp>
      <p:sp>
        <p:nvSpPr>
          <p:cNvPr id="753" name="i2"/>
          <p:cNvSpPr txBox="1"/>
          <p:nvPr/>
        </p:nvSpPr>
        <p:spPr>
          <a:xfrm>
            <a:off x="6255593" y="914913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1(t)</a:t>
            </a:r>
          </a:p>
        </p:txBody>
      </p:sp>
      <p:sp>
        <p:nvSpPr>
          <p:cNvPr id="754" name="i2"/>
          <p:cNvSpPr txBox="1"/>
          <p:nvPr/>
        </p:nvSpPr>
        <p:spPr>
          <a:xfrm>
            <a:off x="7584027" y="893430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3(t)</a:t>
            </a:r>
          </a:p>
        </p:txBody>
      </p:sp>
      <p:sp>
        <p:nvSpPr>
          <p:cNvPr id="755" name="i2"/>
          <p:cNvSpPr txBox="1"/>
          <p:nvPr/>
        </p:nvSpPr>
        <p:spPr>
          <a:xfrm>
            <a:off x="7662776" y="2558756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4(t)</a:t>
            </a:r>
          </a:p>
        </p:txBody>
      </p:sp>
      <p:sp>
        <p:nvSpPr>
          <p:cNvPr id="756" name="i2"/>
          <p:cNvSpPr txBox="1"/>
          <p:nvPr/>
        </p:nvSpPr>
        <p:spPr>
          <a:xfrm>
            <a:off x="6251857" y="257109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2(t)</a:t>
            </a:r>
          </a:p>
        </p:txBody>
      </p:sp>
      <p:sp>
        <p:nvSpPr>
          <p:cNvPr id="757" name="Abgerundetes Rechteck 215"/>
          <p:cNvSpPr/>
          <p:nvPr/>
        </p:nvSpPr>
        <p:spPr>
          <a:xfrm>
            <a:off x="5318581" y="379907"/>
            <a:ext cx="3747583" cy="3004211"/>
          </a:xfrm>
          <a:prstGeom prst="roundRect">
            <a:avLst>
              <a:gd name="adj" fmla="val 493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758" name="Linie"/>
          <p:cNvSpPr/>
          <p:nvPr/>
        </p:nvSpPr>
        <p:spPr>
          <a:xfrm flipH="1">
            <a:off x="2973673" y="2167067"/>
            <a:ext cx="138567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62" name="Gruppieren"/>
          <p:cNvGrpSpPr/>
          <p:nvPr/>
        </p:nvGrpSpPr>
        <p:grpSpPr>
          <a:xfrm rot="16200000">
            <a:off x="3828074" y="2144592"/>
            <a:ext cx="288823" cy="65575"/>
            <a:chOff x="0" y="0"/>
            <a:chExt cx="288821" cy="65574"/>
          </a:xfrm>
        </p:grpSpPr>
        <p:sp>
          <p:nvSpPr>
            <p:cNvPr id="759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60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1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63" name="R1"/>
          <p:cNvSpPr txBox="1"/>
          <p:nvPr/>
        </p:nvSpPr>
        <p:spPr>
          <a:xfrm>
            <a:off x="3857404" y="2157542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764" name="R1"/>
          <p:cNvSpPr txBox="1"/>
          <p:nvPr/>
        </p:nvSpPr>
        <p:spPr>
          <a:xfrm>
            <a:off x="8129565" y="1829945"/>
            <a:ext cx="52349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765" name="Linie"/>
          <p:cNvSpPr/>
          <p:nvPr/>
        </p:nvSpPr>
        <p:spPr>
          <a:xfrm flipH="1">
            <a:off x="7151481" y="2182482"/>
            <a:ext cx="138173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69" name="Gruppieren"/>
          <p:cNvGrpSpPr/>
          <p:nvPr/>
        </p:nvGrpSpPr>
        <p:grpSpPr>
          <a:xfrm rot="16200000">
            <a:off x="8001942" y="2147307"/>
            <a:ext cx="288822" cy="65575"/>
            <a:chOff x="0" y="0"/>
            <a:chExt cx="288821" cy="65574"/>
          </a:xfrm>
        </p:grpSpPr>
        <p:sp>
          <p:nvSpPr>
            <p:cNvPr id="766" name="Rechteck"/>
            <p:cNvSpPr/>
            <p:nvPr/>
          </p:nvSpPr>
          <p:spPr>
            <a:xfrm>
              <a:off x="35272" y="-1"/>
              <a:ext cx="248673" cy="6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67" name="Linie"/>
            <p:cNvSpPr/>
            <p:nvPr/>
          </p:nvSpPr>
          <p:spPr>
            <a:xfrm flipH="1" flipV="1">
              <a:off x="0" y="6486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68" name="Linie"/>
            <p:cNvSpPr/>
            <p:nvPr/>
          </p:nvSpPr>
          <p:spPr>
            <a:xfrm flipH="1" flipV="1">
              <a:off x="0" y="65572"/>
              <a:ext cx="288822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70" name="R1"/>
          <p:cNvSpPr txBox="1"/>
          <p:nvPr/>
        </p:nvSpPr>
        <p:spPr>
          <a:xfrm>
            <a:off x="8029798" y="2157542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2" name="2_4_2_Ströme_neu.PNG" descr="2_4_2_Ströme_ne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3261" y="3846755"/>
            <a:ext cx="4345989" cy="1583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3" name="2_4_2_Spannungen_neu.PNG" descr="2_4_2_Spannungen_neu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9910" y="3777511"/>
            <a:ext cx="4440900" cy="16204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77" name="Gruppieren"/>
          <p:cNvGrpSpPr/>
          <p:nvPr/>
        </p:nvGrpSpPr>
        <p:grpSpPr>
          <a:xfrm>
            <a:off x="-138818" y="293013"/>
            <a:ext cx="5851824" cy="3245364"/>
            <a:chOff x="0" y="0"/>
            <a:chExt cx="5851822" cy="3245362"/>
          </a:xfrm>
        </p:grpSpPr>
        <p:pic>
          <p:nvPicPr>
            <p:cNvPr id="774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6563" y="0"/>
              <a:ext cx="5525260" cy="3245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75" name="Bild" descr="Bild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66653" y="1010305"/>
              <a:ext cx="736693" cy="1388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6" name="Rechteck"/>
            <p:cNvSpPr/>
            <p:nvPr/>
          </p:nvSpPr>
          <p:spPr>
            <a:xfrm>
              <a:off x="0" y="1756939"/>
              <a:ext cx="1078472" cy="14547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pic>
        <p:nvPicPr>
          <p:cNvPr id="778" name="2_4_1_signale.PNG" descr="2_4_1_signal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78350" y="947434"/>
            <a:ext cx="3848393" cy="1485480"/>
          </a:xfrm>
          <a:prstGeom prst="rect">
            <a:avLst/>
          </a:prstGeom>
          <a:ln w="12700">
            <a:miter lim="400000"/>
          </a:ln>
        </p:spPr>
      </p:pic>
      <p:sp>
        <p:nvSpPr>
          <p:cNvPr id="779" name="UAC(t)"/>
          <p:cNvSpPr txBox="1"/>
          <p:nvPr/>
        </p:nvSpPr>
        <p:spPr>
          <a:xfrm>
            <a:off x="1839764" y="4417190"/>
            <a:ext cx="731136" cy="341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 </a:t>
            </a:r>
          </a:p>
        </p:txBody>
      </p:sp>
      <p:sp>
        <p:nvSpPr>
          <p:cNvPr id="780" name="t [s]"/>
          <p:cNvSpPr txBox="1"/>
          <p:nvPr/>
        </p:nvSpPr>
        <p:spPr>
          <a:xfrm>
            <a:off x="3917026" y="4945702"/>
            <a:ext cx="731136" cy="341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781" name="Schaltsignale"/>
          <p:cNvSpPr txBox="1"/>
          <p:nvPr/>
        </p:nvSpPr>
        <p:spPr>
          <a:xfrm>
            <a:off x="6607364" y="624646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Schaltsignale</a:t>
            </a:r>
          </a:p>
        </p:txBody>
      </p:sp>
      <p:sp>
        <p:nvSpPr>
          <p:cNvPr id="782" name="Ströme"/>
          <p:cNvSpPr txBox="1"/>
          <p:nvPr/>
        </p:nvSpPr>
        <p:spPr>
          <a:xfrm>
            <a:off x="5569276" y="3711211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Ströme</a:t>
            </a:r>
          </a:p>
        </p:txBody>
      </p:sp>
      <p:sp>
        <p:nvSpPr>
          <p:cNvPr id="783" name="Spannungen"/>
          <p:cNvSpPr txBox="1"/>
          <p:nvPr/>
        </p:nvSpPr>
        <p:spPr>
          <a:xfrm>
            <a:off x="774008" y="3724008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</a:t>
            </a:r>
          </a:p>
        </p:txBody>
      </p:sp>
      <p:sp>
        <p:nvSpPr>
          <p:cNvPr id="784" name="t [s]"/>
          <p:cNvSpPr txBox="1"/>
          <p:nvPr/>
        </p:nvSpPr>
        <p:spPr>
          <a:xfrm>
            <a:off x="8655922" y="2456718"/>
            <a:ext cx="731136" cy="341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785" name="t [s]"/>
          <p:cNvSpPr txBox="1"/>
          <p:nvPr/>
        </p:nvSpPr>
        <p:spPr>
          <a:xfrm>
            <a:off x="8496341" y="4945702"/>
            <a:ext cx="731136" cy="341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786" name="UDC(t)"/>
          <p:cNvSpPr txBox="1"/>
          <p:nvPr/>
        </p:nvSpPr>
        <p:spPr>
          <a:xfrm>
            <a:off x="1984372" y="3807238"/>
            <a:ext cx="911976" cy="341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  <a:r>
              <a:t>(t) </a:t>
            </a:r>
          </a:p>
        </p:txBody>
      </p:sp>
      <p:sp>
        <p:nvSpPr>
          <p:cNvPr id="787" name="IAC(t)"/>
          <p:cNvSpPr txBox="1"/>
          <p:nvPr/>
        </p:nvSpPr>
        <p:spPr>
          <a:xfrm>
            <a:off x="6434822" y="3807238"/>
            <a:ext cx="731136" cy="341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AC</a:t>
            </a:r>
            <a:r>
              <a:t>(t) </a:t>
            </a:r>
          </a:p>
        </p:txBody>
      </p:sp>
      <p:sp>
        <p:nvSpPr>
          <p:cNvPr id="788" name="IDC(t) = |IAC(t)|"/>
          <p:cNvSpPr txBox="1"/>
          <p:nvPr/>
        </p:nvSpPr>
        <p:spPr>
          <a:xfrm>
            <a:off x="7369230" y="3807238"/>
            <a:ext cx="1382335" cy="341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DC</a:t>
            </a:r>
            <a:r>
              <a:t>(t) = |I</a:t>
            </a:r>
            <a:r>
              <a:rPr baseline="-5999"/>
              <a:t>AC</a:t>
            </a:r>
            <a:r>
              <a:t>(t)|</a:t>
            </a:r>
          </a:p>
        </p:txBody>
      </p:sp>
      <p:sp>
        <p:nvSpPr>
          <p:cNvPr id="789" name="Rechteck"/>
          <p:cNvSpPr/>
          <p:nvPr/>
        </p:nvSpPr>
        <p:spPr>
          <a:xfrm>
            <a:off x="5407208" y="962775"/>
            <a:ext cx="212028" cy="145479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0" name="IL(t)"/>
          <p:cNvSpPr txBox="1"/>
          <p:nvPr/>
        </p:nvSpPr>
        <p:spPr>
          <a:xfrm>
            <a:off x="6960775" y="4467990"/>
            <a:ext cx="731136" cy="341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L</a:t>
            </a:r>
            <a:r>
              <a:t>(t)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2" name="Gruppieren"/>
          <p:cNvGrpSpPr/>
          <p:nvPr/>
        </p:nvGrpSpPr>
        <p:grpSpPr>
          <a:xfrm>
            <a:off x="2322422" y="436703"/>
            <a:ext cx="5515156" cy="3220716"/>
            <a:chOff x="0" y="0"/>
            <a:chExt cx="5515154" cy="3220715"/>
          </a:xfrm>
        </p:grpSpPr>
        <p:sp>
          <p:nvSpPr>
            <p:cNvPr id="792" name="Rechteck 140"/>
            <p:cNvSpPr txBox="1"/>
            <p:nvPr/>
          </p:nvSpPr>
          <p:spPr>
            <a:xfrm>
              <a:off x="1993804" y="2729917"/>
              <a:ext cx="1244658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Gleichrichter</a:t>
              </a:r>
            </a:p>
          </p:txBody>
        </p:sp>
        <p:sp>
          <p:nvSpPr>
            <p:cNvPr id="793" name="AutoShape 1"/>
            <p:cNvSpPr/>
            <p:nvPr/>
          </p:nvSpPr>
          <p:spPr>
            <a:xfrm>
              <a:off x="1937058" y="2429689"/>
              <a:ext cx="1593163" cy="243237"/>
            </a:xfrm>
            <a:prstGeom prst="rightArrow">
              <a:avLst>
                <a:gd name="adj1" fmla="val 38869"/>
                <a:gd name="adj2" fmla="val 56881"/>
              </a:avLst>
            </a:prstGeom>
            <a:solidFill>
              <a:srgbClr val="FF26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794" name="Linie"/>
            <p:cNvSpPr/>
            <p:nvPr/>
          </p:nvSpPr>
          <p:spPr>
            <a:xfrm>
              <a:off x="1014592" y="1599274"/>
              <a:ext cx="3438095" cy="2216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5" name="Rechteck"/>
            <p:cNvSpPr/>
            <p:nvPr/>
          </p:nvSpPr>
          <p:spPr>
            <a:xfrm>
              <a:off x="2059625" y="951554"/>
              <a:ext cx="1286525" cy="130688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96" name="Linie"/>
            <p:cNvSpPr/>
            <p:nvPr/>
          </p:nvSpPr>
          <p:spPr>
            <a:xfrm flipH="1">
              <a:off x="2068623" y="961078"/>
              <a:ext cx="1268540" cy="128784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7" name="="/>
            <p:cNvSpPr txBox="1"/>
            <p:nvPr/>
          </p:nvSpPr>
          <p:spPr>
            <a:xfrm>
              <a:off x="2973010" y="1585595"/>
              <a:ext cx="513290" cy="7128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noAutofit/>
            </a:bodyPr>
            <a:lstStyle>
              <a:lvl1pPr defTabSz="914400">
                <a:defRPr sz="2000"/>
              </a:lvl1pPr>
            </a:lstStyle>
            <a:p>
              <a:pPr/>
              <a:r>
                <a:t>=</a:t>
              </a:r>
            </a:p>
          </p:txBody>
        </p:sp>
        <p:sp>
          <p:nvSpPr>
            <p:cNvPr id="798" name="∼"/>
            <p:cNvSpPr txBox="1"/>
            <p:nvPr/>
          </p:nvSpPr>
          <p:spPr>
            <a:xfrm>
              <a:off x="2234778" y="918383"/>
              <a:ext cx="567224" cy="774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noAutofit/>
            </a:bodyPr>
            <a:lstStyle>
              <a:lvl1pPr defTabSz="914400">
                <a:defRPr sz="2400"/>
              </a:lvl1pPr>
            </a:lstStyle>
            <a:p>
              <a:pPr/>
              <a:r>
                <a:t>∼</a:t>
              </a:r>
            </a:p>
          </p:txBody>
        </p:sp>
        <p:sp>
          <p:nvSpPr>
            <p:cNvPr id="799" name="Abgerundetes Rechteck 281"/>
            <p:cNvSpPr/>
            <p:nvPr/>
          </p:nvSpPr>
          <p:spPr>
            <a:xfrm>
              <a:off x="0" y="0"/>
              <a:ext cx="5515155" cy="3220716"/>
            </a:xfrm>
            <a:prstGeom prst="roundRect">
              <a:avLst>
                <a:gd name="adj" fmla="val 434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00" name="Lastfluss"/>
            <p:cNvSpPr txBox="1"/>
            <p:nvPr/>
          </p:nvSpPr>
          <p:spPr>
            <a:xfrm>
              <a:off x="469091" y="2401816"/>
              <a:ext cx="1926824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Lastfluss</a:t>
              </a:r>
            </a:p>
          </p:txBody>
        </p:sp>
        <p:sp>
          <p:nvSpPr>
            <p:cNvPr id="801" name="AutoShape 1"/>
            <p:cNvSpPr/>
            <p:nvPr/>
          </p:nvSpPr>
          <p:spPr>
            <a:xfrm flipH="1">
              <a:off x="1819552" y="524272"/>
              <a:ext cx="1593162" cy="243237"/>
            </a:xfrm>
            <a:prstGeom prst="rightArrow">
              <a:avLst>
                <a:gd name="adj1" fmla="val 38869"/>
                <a:gd name="adj2" fmla="val 56881"/>
              </a:avLst>
            </a:prstGeom>
            <a:solidFill>
              <a:srgbClr val="FF26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sp>
          <p:nvSpPr>
            <p:cNvPr id="802" name="Rechteck 140"/>
            <p:cNvSpPr txBox="1"/>
            <p:nvPr/>
          </p:nvSpPr>
          <p:spPr>
            <a:xfrm>
              <a:off x="2035483" y="177407"/>
              <a:ext cx="1444188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Wechselrichter</a:t>
              </a:r>
            </a:p>
          </p:txBody>
        </p:sp>
        <p:sp>
          <p:nvSpPr>
            <p:cNvPr id="803" name="Lastfluss"/>
            <p:cNvSpPr txBox="1"/>
            <p:nvPr/>
          </p:nvSpPr>
          <p:spPr>
            <a:xfrm>
              <a:off x="2965871" y="496398"/>
              <a:ext cx="1926825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Lastfluss</a:t>
              </a:r>
            </a:p>
          </p:txBody>
        </p:sp>
        <p:grpSp>
          <p:nvGrpSpPr>
            <p:cNvPr id="811" name="Gruppieren"/>
            <p:cNvGrpSpPr/>
            <p:nvPr/>
          </p:nvGrpSpPr>
          <p:grpSpPr>
            <a:xfrm>
              <a:off x="474633" y="1263459"/>
              <a:ext cx="539068" cy="683075"/>
              <a:chOff x="0" y="0"/>
              <a:chExt cx="539067" cy="683073"/>
            </a:xfrm>
          </p:grpSpPr>
          <p:sp>
            <p:nvSpPr>
              <p:cNvPr id="804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05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06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07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08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09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0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819" name="Gruppieren"/>
            <p:cNvGrpSpPr/>
            <p:nvPr/>
          </p:nvGrpSpPr>
          <p:grpSpPr>
            <a:xfrm>
              <a:off x="4455518" y="1281520"/>
              <a:ext cx="539068" cy="683075"/>
              <a:chOff x="0" y="0"/>
              <a:chExt cx="539067" cy="683073"/>
            </a:xfrm>
          </p:grpSpPr>
          <p:sp>
            <p:nvSpPr>
              <p:cNvPr id="812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3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4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5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6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7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18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820" name="Netz 1"/>
            <p:cNvSpPr txBox="1"/>
            <p:nvPr/>
          </p:nvSpPr>
          <p:spPr>
            <a:xfrm>
              <a:off x="295293" y="850748"/>
              <a:ext cx="89774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Netz 1</a:t>
              </a:r>
            </a:p>
          </p:txBody>
        </p:sp>
        <p:sp>
          <p:nvSpPr>
            <p:cNvPr id="821" name="Netz 1"/>
            <p:cNvSpPr txBox="1"/>
            <p:nvPr/>
          </p:nvSpPr>
          <p:spPr>
            <a:xfrm>
              <a:off x="4276178" y="861203"/>
              <a:ext cx="89774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pPr/>
              <a:r>
                <a:t>Netz 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4" name="2_4_3_Abstrakter GL_Strom.PNG" descr="2_4_3_Abstrakter GL_Stro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25064" y="1955991"/>
            <a:ext cx="4244572" cy="1552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25" name="2_4_3_Spannung.PNG" descr="2_4_3_Spannu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8500" y="245414"/>
            <a:ext cx="4357700" cy="1623287"/>
          </a:xfrm>
          <a:prstGeom prst="rect">
            <a:avLst/>
          </a:prstGeom>
          <a:ln w="12700">
            <a:miter lim="400000"/>
          </a:ln>
        </p:spPr>
      </p:pic>
      <p:sp>
        <p:nvSpPr>
          <p:cNvPr id="826" name="UAC(t)"/>
          <p:cNvSpPr txBox="1"/>
          <p:nvPr/>
        </p:nvSpPr>
        <p:spPr>
          <a:xfrm>
            <a:off x="6385919" y="1042217"/>
            <a:ext cx="731136" cy="341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 </a:t>
            </a:r>
          </a:p>
        </p:txBody>
      </p:sp>
      <p:sp>
        <p:nvSpPr>
          <p:cNvPr id="827" name="t [s]"/>
          <p:cNvSpPr txBox="1"/>
          <p:nvPr/>
        </p:nvSpPr>
        <p:spPr>
          <a:xfrm>
            <a:off x="8767629" y="1403001"/>
            <a:ext cx="731136" cy="341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28" name="Spannungen"/>
          <p:cNvSpPr txBox="1"/>
          <p:nvPr/>
        </p:nvSpPr>
        <p:spPr>
          <a:xfrm>
            <a:off x="5617150" y="125453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</a:t>
            </a:r>
          </a:p>
        </p:txBody>
      </p:sp>
      <p:sp>
        <p:nvSpPr>
          <p:cNvPr id="829" name="UDC(t)"/>
          <p:cNvSpPr txBox="1"/>
          <p:nvPr/>
        </p:nvSpPr>
        <p:spPr>
          <a:xfrm>
            <a:off x="7919391" y="645846"/>
            <a:ext cx="731136" cy="341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  <a:r>
              <a:t>(t) </a:t>
            </a:r>
          </a:p>
        </p:txBody>
      </p:sp>
      <p:grpSp>
        <p:nvGrpSpPr>
          <p:cNvPr id="833" name="Gruppieren"/>
          <p:cNvGrpSpPr/>
          <p:nvPr/>
        </p:nvGrpSpPr>
        <p:grpSpPr>
          <a:xfrm>
            <a:off x="-333370" y="147615"/>
            <a:ext cx="5068717" cy="3771767"/>
            <a:chOff x="0" y="0"/>
            <a:chExt cx="5068715" cy="3771765"/>
          </a:xfrm>
        </p:grpSpPr>
        <p:pic>
          <p:nvPicPr>
            <p:cNvPr id="830" name="2_4_3_abstraker_GL_Schaltung.png" descr="2_4_3_abstraker_GL_Schaltung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441" y="12336"/>
              <a:ext cx="5059275" cy="37594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1" name="Rechteck"/>
            <p:cNvSpPr/>
            <p:nvPr/>
          </p:nvSpPr>
          <p:spPr>
            <a:xfrm>
              <a:off x="0" y="2345876"/>
              <a:ext cx="1270000" cy="137332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32" name="Rechteck"/>
            <p:cNvSpPr/>
            <p:nvPr/>
          </p:nvSpPr>
          <p:spPr>
            <a:xfrm>
              <a:off x="0" y="0"/>
              <a:ext cx="1270000" cy="10950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834" name="Strom"/>
          <p:cNvSpPr txBox="1"/>
          <p:nvPr/>
        </p:nvSpPr>
        <p:spPr>
          <a:xfrm>
            <a:off x="5617150" y="2001087"/>
            <a:ext cx="1926825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</a:t>
            </a:r>
          </a:p>
        </p:txBody>
      </p:sp>
      <p:sp>
        <p:nvSpPr>
          <p:cNvPr id="835" name="t [s]"/>
          <p:cNvSpPr txBox="1"/>
          <p:nvPr/>
        </p:nvSpPr>
        <p:spPr>
          <a:xfrm>
            <a:off x="8767629" y="3062645"/>
            <a:ext cx="731136" cy="341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36" name="I(t)"/>
          <p:cNvSpPr txBox="1"/>
          <p:nvPr/>
        </p:nvSpPr>
        <p:spPr>
          <a:xfrm>
            <a:off x="6214995" y="2714107"/>
            <a:ext cx="731136" cy="341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5" name="Gruppieren"/>
          <p:cNvGrpSpPr/>
          <p:nvPr/>
        </p:nvGrpSpPr>
        <p:grpSpPr>
          <a:xfrm>
            <a:off x="-603317" y="197451"/>
            <a:ext cx="6595578" cy="3635427"/>
            <a:chOff x="0" y="0"/>
            <a:chExt cx="6595577" cy="3635425"/>
          </a:xfrm>
        </p:grpSpPr>
        <p:pic>
          <p:nvPicPr>
            <p:cNvPr id="838" name="3_1_1_Schaltung_einspeisung_H_Brücke.png" descr="3_1_1_Schaltung_einspeisung_H_Brück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1272" y="211471"/>
              <a:ext cx="6319954" cy="34239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9" name="Rechteck"/>
            <p:cNvSpPr/>
            <p:nvPr/>
          </p:nvSpPr>
          <p:spPr>
            <a:xfrm>
              <a:off x="4915797" y="215298"/>
              <a:ext cx="1518474" cy="12417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0" name="Rechteck"/>
            <p:cNvSpPr/>
            <p:nvPr/>
          </p:nvSpPr>
          <p:spPr>
            <a:xfrm>
              <a:off x="0" y="78989"/>
              <a:ext cx="690116" cy="12417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1" name="Phasenwinkel"/>
            <p:cNvSpPr txBox="1"/>
            <p:nvPr/>
          </p:nvSpPr>
          <p:spPr>
            <a:xfrm>
              <a:off x="206333" y="0"/>
              <a:ext cx="1926824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Phasenwinkel</a:t>
              </a:r>
            </a:p>
          </p:txBody>
        </p:sp>
        <p:sp>
          <p:nvSpPr>
            <p:cNvPr id="842" name="AC-Spannungs-quelle = Netz 1"/>
            <p:cNvSpPr txBox="1"/>
            <p:nvPr/>
          </p:nvSpPr>
          <p:spPr>
            <a:xfrm>
              <a:off x="4991126" y="1122184"/>
              <a:ext cx="1604452" cy="45221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AC-Spannungs-quelle = Netz 1</a:t>
              </a:r>
            </a:p>
          </p:txBody>
        </p:sp>
        <p:sp>
          <p:nvSpPr>
            <p:cNvPr id="843" name="Linie"/>
            <p:cNvSpPr/>
            <p:nvPr/>
          </p:nvSpPr>
          <p:spPr>
            <a:xfrm flipH="1">
              <a:off x="4773472" y="115520"/>
              <a:ext cx="1" cy="3487975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844" name="Umrichter"/>
            <p:cNvSpPr txBox="1"/>
            <p:nvPr/>
          </p:nvSpPr>
          <p:spPr>
            <a:xfrm>
              <a:off x="3026696" y="108843"/>
              <a:ext cx="1604452" cy="2989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</a:t>
              </a:r>
            </a:p>
          </p:txBody>
        </p:sp>
      </p:grpSp>
      <p:grpSp>
        <p:nvGrpSpPr>
          <p:cNvPr id="889" name="Gruppieren"/>
          <p:cNvGrpSpPr/>
          <p:nvPr/>
        </p:nvGrpSpPr>
        <p:grpSpPr>
          <a:xfrm>
            <a:off x="6018408" y="883092"/>
            <a:ext cx="4083417" cy="2264145"/>
            <a:chOff x="0" y="0"/>
            <a:chExt cx="4083415" cy="2264144"/>
          </a:xfrm>
        </p:grpSpPr>
        <p:sp>
          <p:nvSpPr>
            <p:cNvPr id="846" name="Linie"/>
            <p:cNvSpPr/>
            <p:nvPr/>
          </p:nvSpPr>
          <p:spPr>
            <a:xfrm flipH="1">
              <a:off x="1896786" y="206846"/>
              <a:ext cx="1" cy="1850452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847" name="Linie"/>
            <p:cNvSpPr/>
            <p:nvPr/>
          </p:nvSpPr>
          <p:spPr>
            <a:xfrm>
              <a:off x="1366580" y="517595"/>
              <a:ext cx="16932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8" name="Linie"/>
            <p:cNvSpPr/>
            <p:nvPr/>
          </p:nvSpPr>
          <p:spPr>
            <a:xfrm>
              <a:off x="3051991" y="522995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9" name="Linie"/>
            <p:cNvSpPr/>
            <p:nvPr/>
          </p:nvSpPr>
          <p:spPr>
            <a:xfrm>
              <a:off x="1365536" y="510046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0" name="Linie"/>
            <p:cNvSpPr/>
            <p:nvPr/>
          </p:nvSpPr>
          <p:spPr>
            <a:xfrm>
              <a:off x="1379280" y="1838224"/>
              <a:ext cx="166781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1" name="Kreis"/>
            <p:cNvSpPr/>
            <p:nvPr/>
          </p:nvSpPr>
          <p:spPr>
            <a:xfrm rot="10800000">
              <a:off x="1865588" y="180046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52" name="u2"/>
            <p:cNvSpPr txBox="1"/>
            <p:nvPr/>
          </p:nvSpPr>
          <p:spPr>
            <a:xfrm>
              <a:off x="3296680" y="999169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Netz</a:t>
              </a:r>
              <a:r>
                <a:t>(t)</a:t>
              </a:r>
            </a:p>
          </p:txBody>
        </p:sp>
        <p:sp>
          <p:nvSpPr>
            <p:cNvPr id="853" name="Kreis"/>
            <p:cNvSpPr/>
            <p:nvPr/>
          </p:nvSpPr>
          <p:spPr>
            <a:xfrm rot="10800000">
              <a:off x="1865588" y="47983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54" name="Linie"/>
            <p:cNvSpPr/>
            <p:nvPr/>
          </p:nvSpPr>
          <p:spPr>
            <a:xfrm>
              <a:off x="1591426" y="738819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857" name="Gruppieren 70"/>
            <p:cNvGrpSpPr/>
            <p:nvPr/>
          </p:nvGrpSpPr>
          <p:grpSpPr>
            <a:xfrm>
              <a:off x="1209934" y="1005517"/>
              <a:ext cx="308539" cy="311839"/>
              <a:chOff x="0" y="0"/>
              <a:chExt cx="308538" cy="311837"/>
            </a:xfrm>
          </p:grpSpPr>
          <p:sp>
            <p:nvSpPr>
              <p:cNvPr id="855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56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58" name="i2"/>
            <p:cNvSpPr txBox="1"/>
            <p:nvPr/>
          </p:nvSpPr>
          <p:spPr>
            <a:xfrm>
              <a:off x="2688826" y="168898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8"/>
                <a:t>(t)</a:t>
              </a:r>
            </a:p>
          </p:txBody>
        </p:sp>
        <p:sp>
          <p:nvSpPr>
            <p:cNvPr id="859" name="Abgerundetes Rechteck 215"/>
            <p:cNvSpPr/>
            <p:nvPr/>
          </p:nvSpPr>
          <p:spPr>
            <a:xfrm>
              <a:off x="172417" y="0"/>
              <a:ext cx="3791714" cy="2264145"/>
            </a:xfrm>
            <a:prstGeom prst="roundRect">
              <a:avLst>
                <a:gd name="adj" fmla="val 6545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60" name="Linie"/>
            <p:cNvSpPr/>
            <p:nvPr/>
          </p:nvSpPr>
          <p:spPr>
            <a:xfrm flipV="1">
              <a:off x="2808210" y="52119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1" name="u2"/>
            <p:cNvSpPr txBox="1"/>
            <p:nvPr/>
          </p:nvSpPr>
          <p:spPr>
            <a:xfrm>
              <a:off x="1616294" y="987661"/>
              <a:ext cx="786736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</a:t>
              </a:r>
            </a:p>
          </p:txBody>
        </p:sp>
        <p:grpSp>
          <p:nvGrpSpPr>
            <p:cNvPr id="864" name="Gruppieren 70"/>
            <p:cNvGrpSpPr/>
            <p:nvPr/>
          </p:nvGrpSpPr>
          <p:grpSpPr>
            <a:xfrm>
              <a:off x="2897723" y="987661"/>
              <a:ext cx="308539" cy="311839"/>
              <a:chOff x="0" y="0"/>
              <a:chExt cx="308538" cy="311837"/>
            </a:xfrm>
          </p:grpSpPr>
          <p:sp>
            <p:nvSpPr>
              <p:cNvPr id="862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63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65" name="Linie"/>
            <p:cNvSpPr/>
            <p:nvPr/>
          </p:nvSpPr>
          <p:spPr>
            <a:xfrm>
              <a:off x="3323983" y="734992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6" name="R1"/>
            <p:cNvSpPr txBox="1"/>
            <p:nvPr/>
          </p:nvSpPr>
          <p:spPr>
            <a:xfrm>
              <a:off x="2064923" y="552099"/>
              <a:ext cx="509142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871" name="Gruppieren"/>
            <p:cNvGrpSpPr/>
            <p:nvPr/>
          </p:nvGrpSpPr>
          <p:grpSpPr>
            <a:xfrm>
              <a:off x="2122774" y="403573"/>
              <a:ext cx="393439" cy="161309"/>
              <a:chOff x="0" y="0"/>
              <a:chExt cx="393438" cy="161307"/>
            </a:xfrm>
          </p:grpSpPr>
          <p:sp>
            <p:nvSpPr>
              <p:cNvPr id="867" name="Rechteck"/>
              <p:cNvSpPr/>
              <p:nvPr/>
            </p:nvSpPr>
            <p:spPr>
              <a:xfrm rot="10800000">
                <a:off x="-1" y="-1"/>
                <a:ext cx="393439" cy="16130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68" name="Linie"/>
              <p:cNvSpPr/>
              <p:nvPr/>
            </p:nvSpPr>
            <p:spPr>
              <a:xfrm flipH="1">
                <a:off x="131558" y="40332"/>
                <a:ext cx="130322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69" name="Linie"/>
              <p:cNvSpPr/>
              <p:nvPr/>
            </p:nvSpPr>
            <p:spPr>
              <a:xfrm flipH="1">
                <a:off x="1236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70" name="Linie"/>
              <p:cNvSpPr/>
              <p:nvPr/>
            </p:nvSpPr>
            <p:spPr>
              <a:xfrm flipH="1">
                <a:off x="261878" y="46750"/>
                <a:ext cx="130323" cy="90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872" name="Linie"/>
            <p:cNvSpPr/>
            <p:nvPr/>
          </p:nvSpPr>
          <p:spPr>
            <a:xfrm>
              <a:off x="943213" y="1155929"/>
              <a:ext cx="245782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886" name="Gruppieren"/>
            <p:cNvGrpSpPr/>
            <p:nvPr/>
          </p:nvGrpSpPr>
          <p:grpSpPr>
            <a:xfrm>
              <a:off x="350699" y="1276328"/>
              <a:ext cx="761414" cy="331835"/>
              <a:chOff x="0" y="0"/>
              <a:chExt cx="761413" cy="331834"/>
            </a:xfrm>
          </p:grpSpPr>
          <p:sp>
            <p:nvSpPr>
              <p:cNvPr id="873" name="Linie"/>
              <p:cNvSpPr/>
              <p:nvPr/>
            </p:nvSpPr>
            <p:spPr>
              <a:xfrm>
                <a:off x="660224" y="327374"/>
                <a:ext cx="101190" cy="451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4" name="Linie"/>
              <p:cNvSpPr/>
              <p:nvPr/>
            </p:nvSpPr>
            <p:spPr>
              <a:xfrm>
                <a:off x="563877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5" name="Linie"/>
              <p:cNvSpPr/>
              <p:nvPr/>
            </p:nvSpPr>
            <p:spPr>
              <a:xfrm>
                <a:off x="440947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6" name="Linie"/>
              <p:cNvSpPr/>
              <p:nvPr/>
            </p:nvSpPr>
            <p:spPr>
              <a:xfrm flipV="1">
                <a:off x="564378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7" name="Linie"/>
              <p:cNvSpPr/>
              <p:nvPr/>
            </p:nvSpPr>
            <p:spPr>
              <a:xfrm flipV="1">
                <a:off x="662993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8" name="Linie"/>
              <p:cNvSpPr/>
              <p:nvPr/>
            </p:nvSpPr>
            <p:spPr>
              <a:xfrm>
                <a:off x="122930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9" name="Linie"/>
              <p:cNvSpPr/>
              <p:nvPr/>
            </p:nvSpPr>
            <p:spPr>
              <a:xfrm>
                <a:off x="-1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0" name="Linie"/>
              <p:cNvSpPr/>
              <p:nvPr/>
            </p:nvSpPr>
            <p:spPr>
              <a:xfrm flipV="1">
                <a:off x="123431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1" name="Linie"/>
              <p:cNvSpPr/>
              <p:nvPr/>
            </p:nvSpPr>
            <p:spPr>
              <a:xfrm flipV="1">
                <a:off x="22204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2" name="Linie"/>
              <p:cNvSpPr/>
              <p:nvPr/>
            </p:nvSpPr>
            <p:spPr>
              <a:xfrm>
                <a:off x="344275" y="75"/>
                <a:ext cx="101190" cy="45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3" name="Linie"/>
              <p:cNvSpPr/>
              <p:nvPr/>
            </p:nvSpPr>
            <p:spPr>
              <a:xfrm>
                <a:off x="221344" y="331832"/>
                <a:ext cx="128385" cy="3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4" name="Linie"/>
              <p:cNvSpPr/>
              <p:nvPr/>
            </p:nvSpPr>
            <p:spPr>
              <a:xfrm flipV="1">
                <a:off x="344776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5" name="Linie"/>
              <p:cNvSpPr/>
              <p:nvPr/>
            </p:nvSpPr>
            <p:spPr>
              <a:xfrm flipV="1">
                <a:off x="443392" y="0"/>
                <a:ext cx="2" cy="331835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87" name="Aufwärtswandler"/>
            <p:cNvSpPr txBox="1"/>
            <p:nvPr/>
          </p:nvSpPr>
          <p:spPr>
            <a:xfrm>
              <a:off x="57561" y="870320"/>
              <a:ext cx="1247558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Sinus PWM</a:t>
              </a:r>
            </a:p>
          </p:txBody>
        </p:sp>
        <p:sp>
          <p:nvSpPr>
            <p:cNvPr id="888" name="Umrichter-modell"/>
            <p:cNvSpPr txBox="1"/>
            <p:nvPr/>
          </p:nvSpPr>
          <p:spPr>
            <a:xfrm>
              <a:off x="0" y="250385"/>
              <a:ext cx="1518473" cy="4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Umrichter-modell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ruppieren"/>
          <p:cNvGrpSpPr/>
          <p:nvPr/>
        </p:nvGrpSpPr>
        <p:grpSpPr>
          <a:xfrm>
            <a:off x="278047" y="856530"/>
            <a:ext cx="4640542" cy="1857299"/>
            <a:chOff x="0" y="0"/>
            <a:chExt cx="4640541" cy="1857297"/>
          </a:xfrm>
        </p:grpSpPr>
        <p:pic>
          <p:nvPicPr>
            <p:cNvPr id="891" name="3_1_1_Phasensynchron_und_amplitudengleich_kein_Lastfluss.PNG" descr="3_1_1_Phasensynchron_und_amplitudengleich_kein_Lastfluss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68970"/>
              <a:ext cx="4640542" cy="16883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92" name="phasensynchron, kein Lastfluss"/>
            <p:cNvSpPr txBox="1"/>
            <p:nvPr/>
          </p:nvSpPr>
          <p:spPr>
            <a:xfrm>
              <a:off x="885798" y="0"/>
              <a:ext cx="2868945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phasensynchron, kein Lastfluss</a:t>
              </a:r>
            </a:p>
          </p:txBody>
        </p:sp>
        <p:sp>
          <p:nvSpPr>
            <p:cNvPr id="893" name="Linie"/>
            <p:cNvSpPr/>
            <p:nvPr/>
          </p:nvSpPr>
          <p:spPr>
            <a:xfrm flipH="1">
              <a:off x="646633" y="54464"/>
              <a:ext cx="1" cy="245782"/>
            </a:xfrm>
            <a:prstGeom prst="line">
              <a:avLst/>
            </a:prstGeom>
            <a:noFill/>
            <a:ln w="12700" cap="flat">
              <a:solidFill>
                <a:schemeClr val="accent2">
                  <a:lumOff val="-5333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94" name="UNetz(t)"/>
            <p:cNvSpPr txBox="1"/>
            <p:nvPr/>
          </p:nvSpPr>
          <p:spPr>
            <a:xfrm>
              <a:off x="976372" y="382881"/>
              <a:ext cx="744195" cy="3410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Netz</a:t>
              </a:r>
              <a:r>
                <a:t>(t) </a:t>
              </a:r>
            </a:p>
          </p:txBody>
        </p:sp>
      </p:grpSp>
      <p:sp>
        <p:nvSpPr>
          <p:cNvPr id="896" name="Gleiche Amplituden (Uac, UNetz)"/>
          <p:cNvSpPr txBox="1"/>
          <p:nvPr/>
        </p:nvSpPr>
        <p:spPr>
          <a:xfrm>
            <a:off x="974401" y="449281"/>
            <a:ext cx="3364940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Gleiche Amplituden (U</a:t>
            </a:r>
            <a:r>
              <a:rPr baseline="-5999"/>
              <a:t>ac</a:t>
            </a:r>
            <a:r>
              <a:t>, U</a:t>
            </a:r>
            <a:r>
              <a:rPr baseline="-5999"/>
              <a:t>Netz</a:t>
            </a:r>
            <a:r>
              <a:t>)</a:t>
            </a:r>
          </a:p>
        </p:txBody>
      </p:sp>
      <p:sp>
        <p:nvSpPr>
          <p:cNvPr id="897" name="Ungleiche Amplituden (Uac, UNetz)"/>
          <p:cNvSpPr txBox="1"/>
          <p:nvPr/>
        </p:nvSpPr>
        <p:spPr>
          <a:xfrm>
            <a:off x="5879212" y="449281"/>
            <a:ext cx="3364940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Ungleiche Amplituden (U</a:t>
            </a:r>
            <a:r>
              <a:rPr baseline="-5999"/>
              <a:t>ac</a:t>
            </a:r>
            <a:r>
              <a:t>, U</a:t>
            </a:r>
            <a:r>
              <a:rPr baseline="-5999"/>
              <a:t>Netz</a:t>
            </a:r>
            <a:r>
              <a:t>)</a:t>
            </a:r>
          </a:p>
        </p:txBody>
      </p:sp>
      <p:grpSp>
        <p:nvGrpSpPr>
          <p:cNvPr id="900" name="Gruppieren"/>
          <p:cNvGrpSpPr/>
          <p:nvPr/>
        </p:nvGrpSpPr>
        <p:grpSpPr>
          <a:xfrm>
            <a:off x="5258991" y="843830"/>
            <a:ext cx="4605382" cy="1856847"/>
            <a:chOff x="0" y="0"/>
            <a:chExt cx="4605381" cy="1856845"/>
          </a:xfrm>
        </p:grpSpPr>
        <p:pic>
          <p:nvPicPr>
            <p:cNvPr id="898" name="3_1_1_synchron_Unetz_größer_uac_Blindleistung.PNG" descr="3_1_1_synchron_Unetz_größer_uac_Blindleistung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94822"/>
              <a:ext cx="4605382" cy="16620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99" name="phasensynchron, UNetz &gt; Uac"/>
            <p:cNvSpPr txBox="1"/>
            <p:nvPr/>
          </p:nvSpPr>
          <p:spPr>
            <a:xfrm>
              <a:off x="800867" y="0"/>
              <a:ext cx="2868945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phasensynchron, U</a:t>
              </a:r>
              <a:r>
                <a:rPr baseline="-5999"/>
                <a:t>Netz</a:t>
              </a:r>
              <a:r>
                <a:t> &gt; U</a:t>
              </a:r>
              <a:r>
                <a:rPr baseline="-5999"/>
                <a:t>ac</a:t>
              </a:r>
            </a:p>
          </p:txBody>
        </p:sp>
      </p:grpSp>
      <p:grpSp>
        <p:nvGrpSpPr>
          <p:cNvPr id="903" name="Gruppieren"/>
          <p:cNvGrpSpPr/>
          <p:nvPr/>
        </p:nvGrpSpPr>
        <p:grpSpPr>
          <a:xfrm>
            <a:off x="5241411" y="2823012"/>
            <a:ext cx="4640543" cy="1858126"/>
            <a:chOff x="0" y="0"/>
            <a:chExt cx="4640541" cy="1858124"/>
          </a:xfrm>
        </p:grpSpPr>
        <p:pic>
          <p:nvPicPr>
            <p:cNvPr id="901" name="3_1_1_synchron_Unetz_kleiner_Uac_Blindleistung.PNG" descr="3_1_1_synchron_Unetz_kleiner_Uac_Blindleistung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44983"/>
              <a:ext cx="4640542" cy="17131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02" name="phasensynchron, UNetz &lt; Uac"/>
            <p:cNvSpPr txBox="1"/>
            <p:nvPr/>
          </p:nvSpPr>
          <p:spPr>
            <a:xfrm>
              <a:off x="818446" y="0"/>
              <a:ext cx="2868946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phasensynchron, U</a:t>
              </a:r>
              <a:r>
                <a:rPr baseline="-5999"/>
                <a:t>Netz</a:t>
              </a:r>
              <a:r>
                <a:t> &lt; U</a:t>
              </a:r>
              <a:r>
                <a:rPr baseline="-5999"/>
                <a:t>ac</a:t>
              </a:r>
            </a:p>
          </p:txBody>
        </p:sp>
      </p:grpSp>
      <p:grpSp>
        <p:nvGrpSpPr>
          <p:cNvPr id="907" name="Gruppieren"/>
          <p:cNvGrpSpPr/>
          <p:nvPr/>
        </p:nvGrpSpPr>
        <p:grpSpPr>
          <a:xfrm>
            <a:off x="295627" y="2769074"/>
            <a:ext cx="4605382" cy="1833312"/>
            <a:chOff x="0" y="0"/>
            <a:chExt cx="4605381" cy="1833310"/>
          </a:xfrm>
        </p:grpSpPr>
        <p:pic>
          <p:nvPicPr>
            <p:cNvPr id="904" name="3_1_1_Einspeisung_pi_Anchtel.PNG" descr="3_1_1_Einspeisung_pi_Anchtel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144983"/>
              <a:ext cx="4605382" cy="16883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05" name="π/8 voraus, Einspeisung"/>
            <p:cNvSpPr txBox="1"/>
            <p:nvPr/>
          </p:nvSpPr>
          <p:spPr>
            <a:xfrm>
              <a:off x="868218" y="0"/>
              <a:ext cx="2868945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π/8 voraus, Einspeisung</a:t>
              </a:r>
            </a:p>
          </p:txBody>
        </p:sp>
        <p:sp>
          <p:nvSpPr>
            <p:cNvPr id="906" name="Linie"/>
            <p:cNvSpPr/>
            <p:nvPr/>
          </p:nvSpPr>
          <p:spPr>
            <a:xfrm flipH="1">
              <a:off x="516681" y="39945"/>
              <a:ext cx="1" cy="245782"/>
            </a:xfrm>
            <a:prstGeom prst="line">
              <a:avLst/>
            </a:prstGeom>
            <a:noFill/>
            <a:ln w="12700" cap="flat">
              <a:solidFill>
                <a:schemeClr val="accent2">
                  <a:lumOff val="-5333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11" name="Gruppieren"/>
          <p:cNvGrpSpPr/>
          <p:nvPr/>
        </p:nvGrpSpPr>
        <p:grpSpPr>
          <a:xfrm>
            <a:off x="320931" y="4657631"/>
            <a:ext cx="4554774" cy="1837904"/>
            <a:chOff x="0" y="0"/>
            <a:chExt cx="4554772" cy="1837903"/>
          </a:xfrm>
        </p:grpSpPr>
        <p:pic>
          <p:nvPicPr>
            <p:cNvPr id="908" name="3_1_1_Leistungsbezug_minus_pi_Achtel.PNG" descr="3_1_1_Leistungsbezug_minus_pi_Achtel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49576"/>
              <a:ext cx="4554773" cy="16883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09" name="π/8 hinterher, Leistungsbezug"/>
            <p:cNvSpPr txBox="1"/>
            <p:nvPr/>
          </p:nvSpPr>
          <p:spPr>
            <a:xfrm>
              <a:off x="842914" y="0"/>
              <a:ext cx="2868945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π/8 hinterher, Leistungsbezug</a:t>
              </a:r>
            </a:p>
          </p:txBody>
        </p:sp>
        <p:sp>
          <p:nvSpPr>
            <p:cNvPr id="910" name="Linie"/>
            <p:cNvSpPr/>
            <p:nvPr/>
          </p:nvSpPr>
          <p:spPr>
            <a:xfrm flipH="1">
              <a:off x="698168" y="52000"/>
              <a:ext cx="1" cy="245783"/>
            </a:xfrm>
            <a:prstGeom prst="line">
              <a:avLst/>
            </a:prstGeom>
            <a:noFill/>
            <a:ln w="12700" cap="flat">
              <a:solidFill>
                <a:schemeClr val="accent2">
                  <a:lumOff val="-5333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912" name="Uac(t)"/>
          <p:cNvSpPr txBox="1"/>
          <p:nvPr/>
        </p:nvSpPr>
        <p:spPr>
          <a:xfrm>
            <a:off x="1987827" y="1903003"/>
            <a:ext cx="744195" cy="341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 </a:t>
            </a:r>
          </a:p>
        </p:txBody>
      </p:sp>
      <p:sp>
        <p:nvSpPr>
          <p:cNvPr id="913" name="Linie"/>
          <p:cNvSpPr/>
          <p:nvPr/>
        </p:nvSpPr>
        <p:spPr>
          <a:xfrm>
            <a:off x="492652" y="794935"/>
            <a:ext cx="923324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4" name="Linie"/>
          <p:cNvSpPr/>
          <p:nvPr/>
        </p:nvSpPr>
        <p:spPr>
          <a:xfrm flipH="1">
            <a:off x="5109276" y="518582"/>
            <a:ext cx="1" cy="5943215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5" name="i(t)"/>
          <p:cNvSpPr txBox="1"/>
          <p:nvPr/>
        </p:nvSpPr>
        <p:spPr>
          <a:xfrm>
            <a:off x="3585633" y="1903003"/>
            <a:ext cx="419454" cy="341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i(t)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leiche Amplituden (Uac, UNetz)"/>
          <p:cNvSpPr txBox="1"/>
          <p:nvPr/>
        </p:nvSpPr>
        <p:spPr>
          <a:xfrm>
            <a:off x="974401" y="449281"/>
            <a:ext cx="3364940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Gleiche Amplituden (U</a:t>
            </a:r>
            <a:r>
              <a:rPr baseline="-5999"/>
              <a:t>ac</a:t>
            </a:r>
            <a:r>
              <a:t>, U</a:t>
            </a:r>
            <a:r>
              <a:rPr baseline="-5999"/>
              <a:t>Netz</a:t>
            </a:r>
            <a:r>
              <a:t>)</a:t>
            </a:r>
          </a:p>
        </p:txBody>
      </p:sp>
      <p:sp>
        <p:nvSpPr>
          <p:cNvPr id="918" name="Ungleiche Amplituden (Uac, UNetz)"/>
          <p:cNvSpPr txBox="1"/>
          <p:nvPr/>
        </p:nvSpPr>
        <p:spPr>
          <a:xfrm>
            <a:off x="5879212" y="449281"/>
            <a:ext cx="3364940" cy="46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t>Ungleiche Amplituden (U</a:t>
            </a:r>
            <a:r>
              <a:rPr baseline="-5999"/>
              <a:t>ac</a:t>
            </a:r>
            <a:r>
              <a:t>, U</a:t>
            </a:r>
            <a:r>
              <a:rPr baseline="-5999"/>
              <a:t>Netz</a:t>
            </a:r>
            <a:r>
              <a:t>)</a:t>
            </a:r>
          </a:p>
        </p:txBody>
      </p:sp>
      <p:sp>
        <p:nvSpPr>
          <p:cNvPr id="919" name="phasensynchron, UNetz &gt; Uac"/>
          <p:cNvSpPr txBox="1"/>
          <p:nvPr/>
        </p:nvSpPr>
        <p:spPr>
          <a:xfrm>
            <a:off x="5592613" y="1309640"/>
            <a:ext cx="286894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phasensynchron, U</a:t>
            </a:r>
            <a:r>
              <a:rPr baseline="-5999"/>
              <a:t>Netz</a:t>
            </a:r>
            <a:r>
              <a:t> &gt; U</a:t>
            </a:r>
            <a:r>
              <a:rPr baseline="-5999"/>
              <a:t>ac</a:t>
            </a:r>
          </a:p>
        </p:txBody>
      </p:sp>
      <p:sp>
        <p:nvSpPr>
          <p:cNvPr id="920" name="phasensynchron, UNetz &lt; Uac"/>
          <p:cNvSpPr txBox="1"/>
          <p:nvPr/>
        </p:nvSpPr>
        <p:spPr>
          <a:xfrm>
            <a:off x="5592613" y="2817891"/>
            <a:ext cx="286894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phasensynchron, U</a:t>
            </a:r>
            <a:r>
              <a:rPr baseline="-5999"/>
              <a:t>Netz</a:t>
            </a:r>
            <a:r>
              <a:t> &lt; U</a:t>
            </a:r>
            <a:r>
              <a:rPr baseline="-5999"/>
              <a:t>ac</a:t>
            </a:r>
          </a:p>
        </p:txBody>
      </p:sp>
      <p:grpSp>
        <p:nvGrpSpPr>
          <p:cNvPr id="935" name="Gruppieren"/>
          <p:cNvGrpSpPr/>
          <p:nvPr/>
        </p:nvGrpSpPr>
        <p:grpSpPr>
          <a:xfrm>
            <a:off x="251934" y="4498061"/>
            <a:ext cx="4809873" cy="1577667"/>
            <a:chOff x="0" y="0"/>
            <a:chExt cx="4809871" cy="1577665"/>
          </a:xfrm>
        </p:grpSpPr>
        <p:grpSp>
          <p:nvGrpSpPr>
            <p:cNvPr id="933" name="Gruppieren"/>
            <p:cNvGrpSpPr/>
            <p:nvPr/>
          </p:nvGrpSpPr>
          <p:grpSpPr>
            <a:xfrm>
              <a:off x="-1" y="-1"/>
              <a:ext cx="4809873" cy="1577667"/>
              <a:chOff x="0" y="0"/>
              <a:chExt cx="4809871" cy="1577665"/>
            </a:xfrm>
          </p:grpSpPr>
          <p:sp>
            <p:nvSpPr>
              <p:cNvPr id="921" name="U1"/>
              <p:cNvSpPr txBox="1"/>
              <p:nvPr/>
            </p:nvSpPr>
            <p:spPr>
              <a:xfrm>
                <a:off x="3583561" y="172543"/>
                <a:ext cx="988393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 u="sng">
                    <a:solidFill>
                      <a:schemeClr val="accent5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i="1"/>
                  <a:t>U</a:t>
                </a:r>
                <a:r>
                  <a:rPr baseline="-5998" u="none"/>
                  <a:t>Netz</a:t>
                </a:r>
              </a:p>
            </p:txBody>
          </p:sp>
          <p:sp>
            <p:nvSpPr>
              <p:cNvPr id="922" name="U2"/>
              <p:cNvSpPr txBox="1"/>
              <p:nvPr/>
            </p:nvSpPr>
            <p:spPr>
              <a:xfrm>
                <a:off x="3900597" y="1044659"/>
                <a:ext cx="909275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defTabSz="914400">
                  <a:spcBef>
                    <a:spcPts val="400"/>
                  </a:spcBef>
                  <a:defRPr sz="1400" u="sng">
                    <a:solidFill>
                      <a:srgbClr val="0B5D18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i="1"/>
                  <a:t>U</a:t>
                </a:r>
                <a:r>
                  <a:rPr baseline="-5998" u="none"/>
                  <a:t>ac</a:t>
                </a:r>
              </a:p>
            </p:txBody>
          </p:sp>
          <p:sp>
            <p:nvSpPr>
              <p:cNvPr id="923" name="I"/>
              <p:cNvSpPr txBox="1"/>
              <p:nvPr/>
            </p:nvSpPr>
            <p:spPr>
              <a:xfrm>
                <a:off x="472206" y="819798"/>
                <a:ext cx="339472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40639" indent="40639" defTabSz="914400">
                  <a:spcBef>
                    <a:spcPts val="400"/>
                  </a:spcBef>
                  <a:defRPr sz="1400" u="sng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924" name="φ"/>
              <p:cNvSpPr txBox="1"/>
              <p:nvPr/>
            </p:nvSpPr>
            <p:spPr>
              <a:xfrm>
                <a:off x="2202988" y="478774"/>
                <a:ext cx="382378" cy="2989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marL="720090" indent="-720725" algn="just">
                  <a:lnSpc>
                    <a:spcPct val="12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400">
                    <a:solidFill>
                      <a:schemeClr val="accent6"/>
                    </a:solidFill>
                  </a:defRPr>
                </a:lvl1pPr>
              </a:lstStyle>
              <a:p>
                <a:pPr/>
                <a:r>
                  <a:t>φ</a:t>
                </a:r>
              </a:p>
            </p:txBody>
          </p:sp>
          <p:sp>
            <p:nvSpPr>
              <p:cNvPr id="925" name="Linie"/>
              <p:cNvSpPr/>
              <p:nvPr/>
            </p:nvSpPr>
            <p:spPr>
              <a:xfrm flipV="1">
                <a:off x="4606730" y="32703"/>
                <a:ext cx="1" cy="1522096"/>
              </a:xfrm>
              <a:prstGeom prst="line">
                <a:avLst/>
              </a:prstGeom>
              <a:noFill/>
              <a:ln w="9525" cap="flat">
                <a:solidFill>
                  <a:schemeClr val="accent1">
                    <a:lumOff val="-7647"/>
                  </a:schemeClr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26" name="jX2 I"/>
              <p:cNvSpPr txBox="1"/>
              <p:nvPr/>
            </p:nvSpPr>
            <p:spPr>
              <a:xfrm>
                <a:off x="4078251" y="669036"/>
                <a:ext cx="614892" cy="249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1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jX </a:t>
                </a:r>
                <a:r>
                  <a:rPr u="sng"/>
                  <a:t>I</a:t>
                </a:r>
              </a:p>
            </p:txBody>
          </p:sp>
          <p:sp>
            <p:nvSpPr>
              <p:cNvPr id="973" name="Verbindungslinie"/>
              <p:cNvSpPr/>
              <p:nvPr/>
            </p:nvSpPr>
            <p:spPr>
              <a:xfrm>
                <a:off x="2045837" y="543715"/>
                <a:ext cx="94066" cy="498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33" h="21600" fill="norm" stroke="1" extrusionOk="0">
                    <a:moveTo>
                      <a:pt x="0" y="21600"/>
                    </a:moveTo>
                    <a:cubicBezTo>
                      <a:pt x="20665" y="14427"/>
                      <a:pt x="21600" y="7227"/>
                      <a:pt x="2806" y="0"/>
                    </a:cubicBezTo>
                  </a:path>
                </a:pathLst>
              </a:custGeom>
              <a:noFill/>
              <a:ln w="12700" cap="flat">
                <a:solidFill>
                  <a:schemeClr val="accent6">
                    <a:lumOff val="-8549"/>
                  </a:schemeClr>
                </a:solidFill>
                <a:prstDash val="solid"/>
                <a:round/>
                <a:headEnd type="arrow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928" name="Linie"/>
              <p:cNvSpPr/>
              <p:nvPr/>
            </p:nvSpPr>
            <p:spPr>
              <a:xfrm flipH="1" flipV="1">
                <a:off x="946049" y="798492"/>
                <a:ext cx="3665721" cy="779174"/>
              </a:xfrm>
              <a:prstGeom prst="line">
                <a:avLst/>
              </a:prstGeom>
              <a:noFill/>
              <a:ln w="25400" cap="flat">
                <a:solidFill>
                  <a:schemeClr val="accent2">
                    <a:lumOff val="-5333"/>
                  </a:schemeClr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29" name="Linie"/>
              <p:cNvSpPr/>
              <p:nvPr/>
            </p:nvSpPr>
            <p:spPr>
              <a:xfrm>
                <a:off x="0" y="790150"/>
                <a:ext cx="988393" cy="1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30" name="Linie"/>
              <p:cNvSpPr/>
              <p:nvPr/>
            </p:nvSpPr>
            <p:spPr>
              <a:xfrm flipH="1">
                <a:off x="946049" y="0"/>
                <a:ext cx="3665721" cy="779173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31" name="Linie"/>
              <p:cNvSpPr/>
              <p:nvPr/>
            </p:nvSpPr>
            <p:spPr>
              <a:xfrm>
                <a:off x="927720" y="793750"/>
                <a:ext cx="1981920" cy="1"/>
              </a:xfrm>
              <a:prstGeom prst="line">
                <a:avLst/>
              </a:prstGeom>
              <a:noFill/>
              <a:ln w="9525" cap="flat">
                <a:solidFill>
                  <a:schemeClr val="accent1">
                    <a:lumOff val="-7647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32" name="Linie"/>
              <p:cNvSpPr/>
              <p:nvPr/>
            </p:nvSpPr>
            <p:spPr>
              <a:xfrm flipH="1">
                <a:off x="958971" y="478650"/>
                <a:ext cx="1" cy="623002"/>
              </a:xfrm>
              <a:prstGeom prst="line">
                <a:avLst/>
              </a:prstGeom>
              <a:noFill/>
              <a:ln w="9525" cap="flat">
                <a:solidFill>
                  <a:schemeClr val="accent1">
                    <a:lumOff val="-7647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934" name="π/8 hinterher, Leistungsbezug"/>
            <p:cNvSpPr txBox="1"/>
            <p:nvPr/>
          </p:nvSpPr>
          <p:spPr>
            <a:xfrm>
              <a:off x="318482" y="3904"/>
              <a:ext cx="2868945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π/8 hinterher, Leistungsbezug</a:t>
              </a:r>
            </a:p>
          </p:txBody>
        </p:sp>
      </p:grpSp>
      <p:sp>
        <p:nvSpPr>
          <p:cNvPr id="936" name="phasensynchron, kein Lastfluss"/>
          <p:cNvSpPr txBox="1"/>
          <p:nvPr/>
        </p:nvSpPr>
        <p:spPr>
          <a:xfrm>
            <a:off x="1123533" y="1309640"/>
            <a:ext cx="286894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phasensynchron, kein Lastfluss</a:t>
            </a:r>
          </a:p>
        </p:txBody>
      </p:sp>
      <p:sp>
        <p:nvSpPr>
          <p:cNvPr id="937" name="Linie"/>
          <p:cNvSpPr/>
          <p:nvPr/>
        </p:nvSpPr>
        <p:spPr>
          <a:xfrm>
            <a:off x="492652" y="794935"/>
            <a:ext cx="923324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8" name="Linie"/>
          <p:cNvSpPr/>
          <p:nvPr/>
        </p:nvSpPr>
        <p:spPr>
          <a:xfrm flipH="1">
            <a:off x="5109276" y="518582"/>
            <a:ext cx="1" cy="5619586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9" name="U2"/>
          <p:cNvSpPr txBox="1"/>
          <p:nvPr/>
        </p:nvSpPr>
        <p:spPr>
          <a:xfrm>
            <a:off x="3547295" y="1859705"/>
            <a:ext cx="141226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 u="sng">
                <a:solidFill>
                  <a:srgbClr val="0B5D18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ac </a:t>
            </a:r>
            <a:r>
              <a:rPr u="none"/>
              <a:t>= </a:t>
            </a:r>
            <a:r>
              <a:rPr i="1">
                <a:solidFill>
                  <a:schemeClr val="accent5"/>
                </a:solidFill>
              </a:rPr>
              <a:t>U</a:t>
            </a:r>
            <a:r>
              <a:rPr baseline="-5998" u="none">
                <a:solidFill>
                  <a:schemeClr val="accent5"/>
                </a:solidFill>
              </a:rPr>
              <a:t>Netz</a:t>
            </a:r>
          </a:p>
        </p:txBody>
      </p:sp>
      <p:sp>
        <p:nvSpPr>
          <p:cNvPr id="940" name="I"/>
          <p:cNvSpPr txBox="1"/>
          <p:nvPr/>
        </p:nvSpPr>
        <p:spPr>
          <a:xfrm>
            <a:off x="671266" y="1859705"/>
            <a:ext cx="61562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u="none"/>
              <a:t> = 0</a:t>
            </a:r>
          </a:p>
        </p:txBody>
      </p:sp>
      <p:sp>
        <p:nvSpPr>
          <p:cNvPr id="941" name="Linie"/>
          <p:cNvSpPr/>
          <p:nvPr/>
        </p:nvSpPr>
        <p:spPr>
          <a:xfrm flipH="1" flipV="1">
            <a:off x="684198" y="1809588"/>
            <a:ext cx="3747615" cy="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42" name="Linie"/>
          <p:cNvSpPr/>
          <p:nvPr/>
        </p:nvSpPr>
        <p:spPr>
          <a:xfrm flipH="1" flipV="1">
            <a:off x="673171" y="1809588"/>
            <a:ext cx="3769669" cy="1"/>
          </a:xfrm>
          <a:prstGeom prst="line">
            <a:avLst/>
          </a:prstGeom>
          <a:ln w="25400">
            <a:solidFill>
              <a:schemeClr val="accent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43" name="Linie"/>
          <p:cNvSpPr/>
          <p:nvPr/>
        </p:nvSpPr>
        <p:spPr>
          <a:xfrm flipH="1">
            <a:off x="671266" y="1807352"/>
            <a:ext cx="339472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956" name="Gruppieren"/>
          <p:cNvGrpSpPr/>
          <p:nvPr/>
        </p:nvGrpSpPr>
        <p:grpSpPr>
          <a:xfrm>
            <a:off x="549458" y="2539026"/>
            <a:ext cx="4585095" cy="1578698"/>
            <a:chOff x="0" y="0"/>
            <a:chExt cx="4585094" cy="1578696"/>
          </a:xfrm>
        </p:grpSpPr>
        <p:sp>
          <p:nvSpPr>
            <p:cNvPr id="944" name="π/8 voraus, Einspeisung"/>
            <p:cNvSpPr txBox="1"/>
            <p:nvPr/>
          </p:nvSpPr>
          <p:spPr>
            <a:xfrm>
              <a:off x="0" y="0"/>
              <a:ext cx="2868945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π/8 voraus, Einspeisung</a:t>
              </a:r>
            </a:p>
          </p:txBody>
        </p:sp>
        <p:grpSp>
          <p:nvGrpSpPr>
            <p:cNvPr id="955" name="Gruppieren"/>
            <p:cNvGrpSpPr/>
            <p:nvPr/>
          </p:nvGrpSpPr>
          <p:grpSpPr>
            <a:xfrm>
              <a:off x="92970" y="1031"/>
              <a:ext cx="4492125" cy="1577666"/>
              <a:chOff x="0" y="0"/>
              <a:chExt cx="4492123" cy="1577665"/>
            </a:xfrm>
          </p:grpSpPr>
          <p:sp>
            <p:nvSpPr>
              <p:cNvPr id="945" name="U1"/>
              <p:cNvSpPr txBox="1"/>
              <p:nvPr/>
            </p:nvSpPr>
            <p:spPr>
              <a:xfrm>
                <a:off x="2789113" y="1082759"/>
                <a:ext cx="988394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 u="sng">
                    <a:solidFill>
                      <a:schemeClr val="accent5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i="1"/>
                  <a:t>U</a:t>
                </a:r>
                <a:r>
                  <a:rPr baseline="-5998" u="none"/>
                  <a:t>Netz</a:t>
                </a:r>
              </a:p>
            </p:txBody>
          </p:sp>
          <p:sp>
            <p:nvSpPr>
              <p:cNvPr id="946" name="U2"/>
              <p:cNvSpPr txBox="1"/>
              <p:nvPr/>
            </p:nvSpPr>
            <p:spPr>
              <a:xfrm>
                <a:off x="3079857" y="134508"/>
                <a:ext cx="1412267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defTabSz="914400">
                  <a:spcBef>
                    <a:spcPts val="400"/>
                  </a:spcBef>
                  <a:defRPr sz="1400" u="sng">
                    <a:solidFill>
                      <a:srgbClr val="0B5D18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i="1"/>
                  <a:t>U</a:t>
                </a:r>
                <a:r>
                  <a:rPr baseline="-5998" u="none"/>
                  <a:t>ac</a:t>
                </a:r>
              </a:p>
            </p:txBody>
          </p:sp>
          <p:sp>
            <p:nvSpPr>
              <p:cNvPr id="947" name="I"/>
              <p:cNvSpPr txBox="1"/>
              <p:nvPr/>
            </p:nvSpPr>
            <p:spPr>
              <a:xfrm>
                <a:off x="2143287" y="644259"/>
                <a:ext cx="339472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40639" indent="40639" defTabSz="914400">
                  <a:spcBef>
                    <a:spcPts val="400"/>
                  </a:spcBef>
                  <a:defRPr sz="1400" u="sng">
                    <a:solidFill>
                      <a:schemeClr val="accent1"/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948" name="φ"/>
              <p:cNvSpPr txBox="1"/>
              <p:nvPr/>
            </p:nvSpPr>
            <p:spPr>
              <a:xfrm>
                <a:off x="1272896" y="750062"/>
                <a:ext cx="382378" cy="2989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marL="720090" indent="-720725" algn="just">
                  <a:lnSpc>
                    <a:spcPct val="12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400">
                    <a:solidFill>
                      <a:schemeClr val="accent6"/>
                    </a:solidFill>
                  </a:defRPr>
                </a:lvl1pPr>
              </a:lstStyle>
              <a:p>
                <a:pPr/>
                <a:r>
                  <a:t>φ</a:t>
                </a:r>
              </a:p>
            </p:txBody>
          </p:sp>
          <p:sp>
            <p:nvSpPr>
              <p:cNvPr id="949" name="Linie"/>
              <p:cNvSpPr/>
              <p:nvPr/>
            </p:nvSpPr>
            <p:spPr>
              <a:xfrm>
                <a:off x="3660681" y="32703"/>
                <a:ext cx="1" cy="1522096"/>
              </a:xfrm>
              <a:prstGeom prst="line">
                <a:avLst/>
              </a:prstGeom>
              <a:noFill/>
              <a:ln w="9525" cap="flat">
                <a:solidFill>
                  <a:schemeClr val="accent1">
                    <a:lumOff val="-7647"/>
                  </a:schemeClr>
                </a:solidFill>
                <a:custDash>
                  <a:ds d="200000" sp="200000"/>
                </a:custDash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50" name="jX2 I"/>
              <p:cNvSpPr txBox="1"/>
              <p:nvPr/>
            </p:nvSpPr>
            <p:spPr>
              <a:xfrm>
                <a:off x="3640201" y="669036"/>
                <a:ext cx="614892" cy="249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1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jX </a:t>
                </a:r>
                <a:r>
                  <a:rPr u="sng"/>
                  <a:t>I</a:t>
                </a:r>
              </a:p>
            </p:txBody>
          </p:sp>
          <p:sp>
            <p:nvSpPr>
              <p:cNvPr id="974" name="Verbindungslinie"/>
              <p:cNvSpPr/>
              <p:nvPr/>
            </p:nvSpPr>
            <p:spPr>
              <a:xfrm>
                <a:off x="1099787" y="543715"/>
                <a:ext cx="94066" cy="498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33" h="21600" fill="norm" stroke="1" extrusionOk="0">
                    <a:moveTo>
                      <a:pt x="0" y="0"/>
                    </a:moveTo>
                    <a:cubicBezTo>
                      <a:pt x="20665" y="7173"/>
                      <a:pt x="21600" y="14373"/>
                      <a:pt x="2806" y="21600"/>
                    </a:cubicBezTo>
                  </a:path>
                </a:pathLst>
              </a:custGeom>
              <a:noFill/>
              <a:ln w="12700" cap="flat">
                <a:solidFill>
                  <a:schemeClr val="accent6">
                    <a:lumOff val="-8549"/>
                  </a:schemeClr>
                </a:solidFill>
                <a:prstDash val="solid"/>
                <a:round/>
                <a:headEnd type="arrow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952" name="Linie"/>
              <p:cNvSpPr/>
              <p:nvPr/>
            </p:nvSpPr>
            <p:spPr>
              <a:xfrm flipH="1" flipV="1">
                <a:off x="-1" y="798492"/>
                <a:ext cx="3665721" cy="779174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53" name="Linie"/>
              <p:cNvSpPr/>
              <p:nvPr/>
            </p:nvSpPr>
            <p:spPr>
              <a:xfrm flipH="1" flipV="1">
                <a:off x="22320" y="793750"/>
                <a:ext cx="1949741" cy="1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54" name="Linie"/>
              <p:cNvSpPr/>
              <p:nvPr/>
            </p:nvSpPr>
            <p:spPr>
              <a:xfrm flipH="1">
                <a:off x="-1" y="0"/>
                <a:ext cx="3665721" cy="779173"/>
              </a:xfrm>
              <a:prstGeom prst="line">
                <a:avLst/>
              </a:prstGeom>
              <a:noFill/>
              <a:ln w="25400" cap="flat">
                <a:solidFill>
                  <a:schemeClr val="accent2">
                    <a:lumOff val="-5333"/>
                  </a:schemeClr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964" name="Gruppieren"/>
          <p:cNvGrpSpPr/>
          <p:nvPr/>
        </p:nvGrpSpPr>
        <p:grpSpPr>
          <a:xfrm>
            <a:off x="5353667" y="1277103"/>
            <a:ext cx="4063928" cy="1064971"/>
            <a:chOff x="0" y="0"/>
            <a:chExt cx="4063926" cy="1064970"/>
          </a:xfrm>
        </p:grpSpPr>
        <p:sp>
          <p:nvSpPr>
            <p:cNvPr id="957" name="Linie"/>
            <p:cNvSpPr/>
            <p:nvPr/>
          </p:nvSpPr>
          <p:spPr>
            <a:xfrm flipH="1" flipV="1">
              <a:off x="309462" y="660016"/>
              <a:ext cx="3747615" cy="1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58" name="Linie"/>
            <p:cNvSpPr/>
            <p:nvPr/>
          </p:nvSpPr>
          <p:spPr>
            <a:xfrm flipH="1" flipV="1">
              <a:off x="298435" y="660016"/>
              <a:ext cx="2825489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59" name="Linie"/>
            <p:cNvSpPr/>
            <p:nvPr/>
          </p:nvSpPr>
          <p:spPr>
            <a:xfrm>
              <a:off x="3108827" y="558967"/>
              <a:ext cx="904333" cy="1"/>
            </a:xfrm>
            <a:prstGeom prst="line">
              <a:avLst/>
            </a:prstGeom>
            <a:noFill/>
            <a:ln w="9525" cap="flat">
              <a:solidFill>
                <a:schemeClr val="accent1">
                  <a:lumOff val="-7647"/>
                </a:schemeClr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0" name="jX2 I"/>
            <p:cNvSpPr txBox="1"/>
            <p:nvPr/>
          </p:nvSpPr>
          <p:spPr>
            <a:xfrm>
              <a:off x="3228148" y="309537"/>
              <a:ext cx="614892" cy="2494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100">
                  <a:uFill>
                    <a:solidFill>
                      <a:srgbClr val="000000"/>
                    </a:solidFill>
                  </a:uFill>
                </a:defRPr>
              </a:pPr>
              <a:r>
                <a:t>jX </a:t>
              </a:r>
              <a:r>
                <a:rPr u="sng"/>
                <a:t>I</a:t>
              </a:r>
            </a:p>
          </p:txBody>
        </p:sp>
        <p:sp>
          <p:nvSpPr>
            <p:cNvPr id="961" name="Linie"/>
            <p:cNvSpPr/>
            <p:nvPr/>
          </p:nvSpPr>
          <p:spPr>
            <a:xfrm flipH="1">
              <a:off x="307810" y="0"/>
              <a:ext cx="1" cy="666444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2" name="U2"/>
            <p:cNvSpPr txBox="1"/>
            <p:nvPr/>
          </p:nvSpPr>
          <p:spPr>
            <a:xfrm>
              <a:off x="2651660" y="765986"/>
              <a:ext cx="1412267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defTabSz="914400">
                <a:spcBef>
                  <a:spcPts val="400"/>
                </a:spcBef>
                <a:defRPr sz="1400" u="sng">
                  <a:solidFill>
                    <a:srgbClr val="0B5D18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i="1"/>
                <a:t>U</a:t>
              </a:r>
              <a:r>
                <a:rPr baseline="-5998" u="none"/>
                <a:t>ac </a:t>
              </a:r>
              <a:r>
                <a:rPr u="none"/>
                <a:t>&lt; </a:t>
              </a:r>
              <a:r>
                <a:rPr i="1">
                  <a:solidFill>
                    <a:schemeClr val="accent5"/>
                  </a:solidFill>
                </a:rPr>
                <a:t>U</a:t>
              </a:r>
              <a:r>
                <a:rPr baseline="-5998" u="none">
                  <a:solidFill>
                    <a:schemeClr val="accent5"/>
                  </a:solidFill>
                </a:rPr>
                <a:t>Netz</a:t>
              </a:r>
            </a:p>
          </p:txBody>
        </p:sp>
        <p:sp>
          <p:nvSpPr>
            <p:cNvPr id="963" name="I"/>
            <p:cNvSpPr txBox="1"/>
            <p:nvPr/>
          </p:nvSpPr>
          <p:spPr>
            <a:xfrm>
              <a:off x="0" y="183730"/>
              <a:ext cx="61562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defTabSz="914400">
                <a:spcBef>
                  <a:spcPts val="400"/>
                </a:spcBef>
                <a:defRPr sz="1400"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u="none"/>
                <a:t> </a:t>
              </a:r>
            </a:p>
          </p:txBody>
        </p:sp>
      </p:grpSp>
      <p:grpSp>
        <p:nvGrpSpPr>
          <p:cNvPr id="972" name="Gruppieren"/>
          <p:cNvGrpSpPr/>
          <p:nvPr/>
        </p:nvGrpSpPr>
        <p:grpSpPr>
          <a:xfrm>
            <a:off x="5440478" y="2932033"/>
            <a:ext cx="4068105" cy="1004607"/>
            <a:chOff x="0" y="0"/>
            <a:chExt cx="4068104" cy="1004606"/>
          </a:xfrm>
        </p:grpSpPr>
        <p:sp>
          <p:nvSpPr>
            <p:cNvPr id="965" name="Linie"/>
            <p:cNvSpPr/>
            <p:nvPr/>
          </p:nvSpPr>
          <p:spPr>
            <a:xfrm flipH="1" flipV="1">
              <a:off x="298435" y="350478"/>
              <a:ext cx="3769670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6" name="Linie"/>
            <p:cNvSpPr/>
            <p:nvPr/>
          </p:nvSpPr>
          <p:spPr>
            <a:xfrm flipH="1" flipV="1">
              <a:off x="3108827" y="249429"/>
              <a:ext cx="904333" cy="1"/>
            </a:xfrm>
            <a:prstGeom prst="line">
              <a:avLst/>
            </a:prstGeom>
            <a:noFill/>
            <a:ln w="9525" cap="flat">
              <a:solidFill>
                <a:schemeClr val="accent1">
                  <a:lumOff val="-7647"/>
                </a:schemeClr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7" name="jX2 I"/>
            <p:cNvSpPr txBox="1"/>
            <p:nvPr/>
          </p:nvSpPr>
          <p:spPr>
            <a:xfrm>
              <a:off x="3228148" y="0"/>
              <a:ext cx="614892" cy="249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100">
                  <a:uFill>
                    <a:solidFill>
                      <a:srgbClr val="000000"/>
                    </a:solidFill>
                  </a:uFill>
                </a:defRPr>
              </a:pPr>
              <a:r>
                <a:t>jX </a:t>
              </a:r>
              <a:r>
                <a:rPr u="sng"/>
                <a:t>I</a:t>
              </a:r>
            </a:p>
          </p:txBody>
        </p:sp>
        <p:sp>
          <p:nvSpPr>
            <p:cNvPr id="968" name="Linie"/>
            <p:cNvSpPr/>
            <p:nvPr/>
          </p:nvSpPr>
          <p:spPr>
            <a:xfrm flipV="1">
              <a:off x="307810" y="338162"/>
              <a:ext cx="1" cy="66644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69" name="U2"/>
            <p:cNvSpPr txBox="1"/>
            <p:nvPr/>
          </p:nvSpPr>
          <p:spPr>
            <a:xfrm>
              <a:off x="2475796" y="451527"/>
              <a:ext cx="1412267" cy="2989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defTabSz="914400">
                <a:spcBef>
                  <a:spcPts val="400"/>
                </a:spcBef>
                <a:defRPr sz="1400" u="sng">
                  <a:solidFill>
                    <a:srgbClr val="0B5D18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i="1">
                  <a:solidFill>
                    <a:schemeClr val="accent5"/>
                  </a:solidFill>
                </a:rPr>
                <a:t>U</a:t>
              </a:r>
              <a:r>
                <a:rPr baseline="-5998" u="none">
                  <a:solidFill>
                    <a:schemeClr val="accent5"/>
                  </a:solidFill>
                </a:rPr>
                <a:t>Netz  </a:t>
              </a:r>
              <a:r>
                <a:rPr u="none"/>
                <a:t>&lt; </a:t>
              </a:r>
              <a:r>
                <a:rPr i="1"/>
                <a:t>U</a:t>
              </a:r>
              <a:r>
                <a:rPr baseline="-5998" u="none"/>
                <a:t>ac</a:t>
              </a:r>
            </a:p>
          </p:txBody>
        </p:sp>
        <p:sp>
          <p:nvSpPr>
            <p:cNvPr id="970" name="I"/>
            <p:cNvSpPr txBox="1"/>
            <p:nvPr/>
          </p:nvSpPr>
          <p:spPr>
            <a:xfrm>
              <a:off x="0" y="422847"/>
              <a:ext cx="61562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defTabSz="914400">
                <a:spcBef>
                  <a:spcPts val="400"/>
                </a:spcBef>
                <a:defRPr sz="1400" u="sng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u="none"/>
                <a:t> </a:t>
              </a:r>
            </a:p>
          </p:txBody>
        </p:sp>
        <p:sp>
          <p:nvSpPr>
            <p:cNvPr id="971" name="Linie"/>
            <p:cNvSpPr/>
            <p:nvPr/>
          </p:nvSpPr>
          <p:spPr>
            <a:xfrm flipH="1" flipV="1">
              <a:off x="309462" y="350478"/>
              <a:ext cx="2800821" cy="1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24966" y="3039080"/>
            <a:ext cx="4534779" cy="2368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2895" y="368427"/>
            <a:ext cx="4588741" cy="23933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2661" y="3033946"/>
            <a:ext cx="4625643" cy="23786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8844" y="345243"/>
            <a:ext cx="4653276" cy="2439674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t [s]"/>
          <p:cNvSpPr txBox="1"/>
          <p:nvPr/>
        </p:nvSpPr>
        <p:spPr>
          <a:xfrm>
            <a:off x="9009926" y="2754221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60" name="Linie"/>
          <p:cNvSpPr/>
          <p:nvPr/>
        </p:nvSpPr>
        <p:spPr>
          <a:xfrm>
            <a:off x="731913" y="1475112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1" name="c(t) [pu]"/>
          <p:cNvSpPr txBox="1"/>
          <p:nvPr/>
        </p:nvSpPr>
        <p:spPr>
          <a:xfrm>
            <a:off x="3393619" y="1026164"/>
            <a:ext cx="846511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70BF4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c(t) [pu]</a:t>
            </a:r>
          </a:p>
        </p:txBody>
      </p:sp>
      <p:sp>
        <p:nvSpPr>
          <p:cNvPr id="262" name="e(t)"/>
          <p:cNvSpPr txBox="1"/>
          <p:nvPr/>
        </p:nvSpPr>
        <p:spPr>
          <a:xfrm>
            <a:off x="5992886" y="3622439"/>
            <a:ext cx="658896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e(t)</a:t>
            </a:r>
          </a:p>
        </p:txBody>
      </p:sp>
      <p:sp>
        <p:nvSpPr>
          <p:cNvPr id="263" name="t [s]"/>
          <p:cNvSpPr txBox="1"/>
          <p:nvPr/>
        </p:nvSpPr>
        <p:spPr>
          <a:xfrm>
            <a:off x="4488727" y="2754221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64" name="Schaltfrequenz 1 kHz"/>
          <p:cNvSpPr txBox="1"/>
          <p:nvPr/>
        </p:nvSpPr>
        <p:spPr>
          <a:xfrm>
            <a:off x="1002431" y="1979490"/>
            <a:ext cx="1926824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1 kHz</a:t>
            </a:r>
          </a:p>
        </p:txBody>
      </p:sp>
      <p:sp>
        <p:nvSpPr>
          <p:cNvPr id="265" name="Tastverhältnis"/>
          <p:cNvSpPr txBox="1"/>
          <p:nvPr/>
        </p:nvSpPr>
        <p:spPr>
          <a:xfrm>
            <a:off x="5436540" y="1979490"/>
            <a:ext cx="1444985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Tastverhältnis</a:t>
            </a:r>
          </a:p>
        </p:txBody>
      </p:sp>
      <p:sp>
        <p:nvSpPr>
          <p:cNvPr id="266" name="s(t) [pu]"/>
          <p:cNvSpPr txBox="1"/>
          <p:nvPr/>
        </p:nvSpPr>
        <p:spPr>
          <a:xfrm>
            <a:off x="1446286" y="822964"/>
            <a:ext cx="846510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[pu]</a:t>
            </a:r>
          </a:p>
        </p:txBody>
      </p:sp>
      <p:sp>
        <p:nvSpPr>
          <p:cNvPr id="267" name="s(t) - c(t)"/>
          <p:cNvSpPr txBox="1"/>
          <p:nvPr/>
        </p:nvSpPr>
        <p:spPr>
          <a:xfrm>
            <a:off x="7110486" y="585897"/>
            <a:ext cx="1104731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164F86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s(t) - c(t)</a:t>
            </a:r>
          </a:p>
        </p:txBody>
      </p:sp>
      <p:sp>
        <p:nvSpPr>
          <p:cNvPr id="268" name="Linie"/>
          <p:cNvSpPr/>
          <p:nvPr/>
        </p:nvSpPr>
        <p:spPr>
          <a:xfrm>
            <a:off x="6933427" y="2128981"/>
            <a:ext cx="408068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9" name="Rechteck"/>
          <p:cNvSpPr/>
          <p:nvPr/>
        </p:nvSpPr>
        <p:spPr>
          <a:xfrm>
            <a:off x="7431322" y="1468966"/>
            <a:ext cx="109221" cy="1075889"/>
          </a:xfrm>
          <a:prstGeom prst="rect">
            <a:avLst/>
          </a:prstGeom>
          <a:ln w="12700">
            <a:solidFill>
              <a:srgbClr val="F39019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0" name="s’(t) [pu]"/>
          <p:cNvSpPr txBox="1"/>
          <p:nvPr/>
        </p:nvSpPr>
        <p:spPr>
          <a:xfrm>
            <a:off x="1446286" y="3447631"/>
            <a:ext cx="846510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s’(t) [pu]</a:t>
            </a:r>
          </a:p>
        </p:txBody>
      </p:sp>
      <p:sp>
        <p:nvSpPr>
          <p:cNvPr id="271" name="Linie"/>
          <p:cNvSpPr/>
          <p:nvPr/>
        </p:nvSpPr>
        <p:spPr>
          <a:xfrm>
            <a:off x="731913" y="4133645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2" name="Steuersignal für PWM"/>
          <p:cNvSpPr txBox="1"/>
          <p:nvPr/>
        </p:nvSpPr>
        <p:spPr>
          <a:xfrm>
            <a:off x="1002431" y="4417733"/>
            <a:ext cx="1926824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Steuersignal für PWM</a:t>
            </a:r>
          </a:p>
        </p:txBody>
      </p:sp>
      <p:sp>
        <p:nvSpPr>
          <p:cNvPr id="273" name="Fehler der PWM"/>
          <p:cNvSpPr txBox="1"/>
          <p:nvPr/>
        </p:nvSpPr>
        <p:spPr>
          <a:xfrm>
            <a:off x="5364737" y="4417733"/>
            <a:ext cx="1588591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Fehler der PWM</a:t>
            </a:r>
          </a:p>
        </p:txBody>
      </p:sp>
      <p:sp>
        <p:nvSpPr>
          <p:cNvPr id="274" name="Linie"/>
          <p:cNvSpPr/>
          <p:nvPr/>
        </p:nvSpPr>
        <p:spPr>
          <a:xfrm>
            <a:off x="5282760" y="4146345"/>
            <a:ext cx="4277611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5" name="1"/>
          <p:cNvSpPr txBox="1"/>
          <p:nvPr/>
        </p:nvSpPr>
        <p:spPr>
          <a:xfrm>
            <a:off x="862086" y="390749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76" name="3"/>
          <p:cNvSpPr txBox="1"/>
          <p:nvPr/>
        </p:nvSpPr>
        <p:spPr>
          <a:xfrm>
            <a:off x="862086" y="3133961"/>
            <a:ext cx="269454" cy="307389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77" name="2"/>
          <p:cNvSpPr txBox="1"/>
          <p:nvPr/>
        </p:nvSpPr>
        <p:spPr>
          <a:xfrm>
            <a:off x="5400219" y="390749"/>
            <a:ext cx="269454" cy="307388"/>
          </a:xfrm>
          <a:prstGeom prst="rect">
            <a:avLst/>
          </a:prstGeom>
          <a:solidFill>
            <a:srgbClr val="FFFC79"/>
          </a:solidFill>
          <a:ln w="12700">
            <a:solidFill>
              <a:srgbClr val="F3901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0637" y="343181"/>
            <a:ext cx="8617044" cy="2458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2_1_Spannung_und_Strom.PNG" descr="2_1_Spannung_und_Str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0869" y="2221159"/>
            <a:ext cx="4986487" cy="2635136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UAC(t) [pu]"/>
          <p:cNvSpPr txBox="1"/>
          <p:nvPr/>
        </p:nvSpPr>
        <p:spPr>
          <a:xfrm>
            <a:off x="1135102" y="2665683"/>
            <a:ext cx="11071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 [pu]</a:t>
            </a:r>
          </a:p>
        </p:txBody>
      </p:sp>
      <p:sp>
        <p:nvSpPr>
          <p:cNvPr id="282" name="IAC(t) [pu]"/>
          <p:cNvSpPr txBox="1"/>
          <p:nvPr/>
        </p:nvSpPr>
        <p:spPr>
          <a:xfrm>
            <a:off x="2435024" y="3750170"/>
            <a:ext cx="950332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AC</a:t>
            </a:r>
            <a:r>
              <a:t>(t) [pu]</a:t>
            </a:r>
          </a:p>
        </p:txBody>
      </p:sp>
      <p:sp>
        <p:nvSpPr>
          <p:cNvPr id="283" name="gesteuerte…"/>
          <p:cNvSpPr txBox="1"/>
          <p:nvPr/>
        </p:nvSpPr>
        <p:spPr>
          <a:xfrm>
            <a:off x="5117848" y="846463"/>
            <a:ext cx="1769020" cy="505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gesteuerte</a:t>
            </a:r>
          </a:p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Spannungsquelle</a:t>
            </a:r>
          </a:p>
        </p:txBody>
      </p:sp>
      <p:sp>
        <p:nvSpPr>
          <p:cNvPr id="284" name="t [s]"/>
          <p:cNvSpPr txBox="1"/>
          <p:nvPr/>
        </p:nvSpPr>
        <p:spPr>
          <a:xfrm>
            <a:off x="4922043" y="475056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Abgerundetes Rechteck 215"/>
          <p:cNvSpPr/>
          <p:nvPr/>
        </p:nvSpPr>
        <p:spPr>
          <a:xfrm>
            <a:off x="1093836" y="449695"/>
            <a:ext cx="3747583" cy="2718523"/>
          </a:xfrm>
          <a:prstGeom prst="roundRect">
            <a:avLst>
              <a:gd name="adj" fmla="val 5451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87" name="Linie"/>
          <p:cNvSpPr/>
          <p:nvPr/>
        </p:nvSpPr>
        <p:spPr>
          <a:xfrm flipH="1">
            <a:off x="4359343" y="738924"/>
            <a:ext cx="1" cy="2140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88" name="Linie"/>
          <p:cNvSpPr/>
          <p:nvPr/>
        </p:nvSpPr>
        <p:spPr>
          <a:xfrm flipH="1">
            <a:off x="2975383" y="739152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89" name="Linie"/>
          <p:cNvSpPr/>
          <p:nvPr/>
        </p:nvSpPr>
        <p:spPr>
          <a:xfrm>
            <a:off x="2970780" y="1793862"/>
            <a:ext cx="1385672" cy="1"/>
          </a:xfrm>
          <a:prstGeom prst="line">
            <a:avLst/>
          </a:prstGeom>
          <a:ln w="25400">
            <a:solidFill>
              <a:schemeClr val="accent1">
                <a:lumOff val="-7647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0" name="Rechteck"/>
          <p:cNvSpPr/>
          <p:nvPr/>
        </p:nvSpPr>
        <p:spPr>
          <a:xfrm>
            <a:off x="2775250" y="939813"/>
            <a:ext cx="400268" cy="341482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96" name="Gruppieren"/>
          <p:cNvGrpSpPr/>
          <p:nvPr/>
        </p:nvGrpSpPr>
        <p:grpSpPr>
          <a:xfrm>
            <a:off x="2900591" y="1005718"/>
            <a:ext cx="198278" cy="199865"/>
            <a:chOff x="103824" y="0"/>
            <a:chExt cx="198277" cy="199863"/>
          </a:xfrm>
        </p:grpSpPr>
        <p:sp>
          <p:nvSpPr>
            <p:cNvPr id="291" name="Rechteck 188"/>
            <p:cNvSpPr/>
            <p:nvPr/>
          </p:nvSpPr>
          <p:spPr>
            <a:xfrm flipH="1">
              <a:off x="103824" y="22711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92" name="Gerader Verbinder 300"/>
            <p:cNvSpPr/>
            <p:nvPr/>
          </p:nvSpPr>
          <p:spPr>
            <a:xfrm flipV="1">
              <a:off x="174671" y="49577"/>
              <a:ext cx="1" cy="129117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93" name="Oval 223"/>
            <p:cNvSpPr/>
            <p:nvPr/>
          </p:nvSpPr>
          <p:spPr>
            <a:xfrm rot="5400000">
              <a:off x="149827" y="14906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94" name="Oval 225"/>
            <p:cNvSpPr/>
            <p:nvPr/>
          </p:nvSpPr>
          <p:spPr>
            <a:xfrm rot="5400000">
              <a:off x="155472" y="-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95" name="Oval 227"/>
            <p:cNvSpPr/>
            <p:nvPr/>
          </p:nvSpPr>
          <p:spPr>
            <a:xfrm rot="5400000">
              <a:off x="251300" y="527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297" name="Linie"/>
          <p:cNvSpPr/>
          <p:nvPr/>
        </p:nvSpPr>
        <p:spPr>
          <a:xfrm flipH="1">
            <a:off x="2978558" y="734955"/>
            <a:ext cx="1" cy="1061531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8" name="Linie"/>
          <p:cNvSpPr/>
          <p:nvPr/>
        </p:nvSpPr>
        <p:spPr>
          <a:xfrm>
            <a:off x="1940261" y="737052"/>
            <a:ext cx="243099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9" name="Linie"/>
          <p:cNvSpPr/>
          <p:nvPr/>
        </p:nvSpPr>
        <p:spPr>
          <a:xfrm flipV="1">
            <a:off x="3629073" y="180021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0" name="u2"/>
          <p:cNvSpPr txBox="1"/>
          <p:nvPr/>
        </p:nvSpPr>
        <p:spPr>
          <a:xfrm>
            <a:off x="1199329" y="1588727"/>
            <a:ext cx="55402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301" name="Linie"/>
          <p:cNvSpPr/>
          <p:nvPr/>
        </p:nvSpPr>
        <p:spPr>
          <a:xfrm>
            <a:off x="1719531" y="13535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2" name="Rechteck"/>
          <p:cNvSpPr/>
          <p:nvPr/>
        </p:nvSpPr>
        <p:spPr>
          <a:xfrm>
            <a:off x="3826092" y="1732402"/>
            <a:ext cx="292788" cy="13562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03" name="Gruppieren 70"/>
          <p:cNvSpPr/>
          <p:nvPr/>
        </p:nvSpPr>
        <p:spPr>
          <a:xfrm rot="5400000">
            <a:off x="1790868" y="1645944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04" name="i2"/>
          <p:cNvSpPr txBox="1"/>
          <p:nvPr/>
        </p:nvSpPr>
        <p:spPr>
          <a:xfrm>
            <a:off x="3509690" y="1819123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305" name="R1"/>
          <p:cNvSpPr txBox="1"/>
          <p:nvPr/>
        </p:nvSpPr>
        <p:spPr>
          <a:xfrm>
            <a:off x="3715615" y="1866992"/>
            <a:ext cx="523497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306" name="R1"/>
          <p:cNvSpPr txBox="1"/>
          <p:nvPr/>
        </p:nvSpPr>
        <p:spPr>
          <a:xfrm>
            <a:off x="3086195" y="1863870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307" name="Linie"/>
          <p:cNvSpPr/>
          <p:nvPr/>
        </p:nvSpPr>
        <p:spPr>
          <a:xfrm>
            <a:off x="2519830" y="1117999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312" name="Gruppieren"/>
          <p:cNvGrpSpPr/>
          <p:nvPr/>
        </p:nvGrpSpPr>
        <p:grpSpPr>
          <a:xfrm>
            <a:off x="3119916" y="1703131"/>
            <a:ext cx="393439" cy="161309"/>
            <a:chOff x="0" y="0"/>
            <a:chExt cx="393438" cy="161307"/>
          </a:xfrm>
        </p:grpSpPr>
        <p:sp>
          <p:nvSpPr>
            <p:cNvPr id="308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09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10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11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313" name="Linie"/>
          <p:cNvSpPr/>
          <p:nvPr/>
        </p:nvSpPr>
        <p:spPr>
          <a:xfrm>
            <a:off x="3192138" y="1611232"/>
            <a:ext cx="101499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14" name="u2"/>
          <p:cNvSpPr txBox="1"/>
          <p:nvPr/>
        </p:nvSpPr>
        <p:spPr>
          <a:xfrm>
            <a:off x="3397181" y="1311541"/>
            <a:ext cx="76141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AC</a:t>
            </a:r>
            <a:r>
              <a:t>(t)</a:t>
            </a:r>
          </a:p>
        </p:txBody>
      </p:sp>
      <p:grpSp>
        <p:nvGrpSpPr>
          <p:cNvPr id="321" name="Gruppieren"/>
          <p:cNvGrpSpPr/>
          <p:nvPr/>
        </p:nvGrpSpPr>
        <p:grpSpPr>
          <a:xfrm rot="16200000">
            <a:off x="2912498" y="2400470"/>
            <a:ext cx="199864" cy="198279"/>
            <a:chOff x="36534" y="103823"/>
            <a:chExt cx="199863" cy="198277"/>
          </a:xfrm>
        </p:grpSpPr>
        <p:grpSp>
          <p:nvGrpSpPr>
            <p:cNvPr id="317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315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16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18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19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20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322" name="Linie"/>
          <p:cNvSpPr/>
          <p:nvPr/>
        </p:nvSpPr>
        <p:spPr>
          <a:xfrm>
            <a:off x="1940261" y="2886673"/>
            <a:ext cx="243099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329" name="Gruppieren"/>
          <p:cNvGrpSpPr/>
          <p:nvPr/>
        </p:nvGrpSpPr>
        <p:grpSpPr>
          <a:xfrm rot="16200000">
            <a:off x="4296457" y="1000943"/>
            <a:ext cx="199865" cy="198279"/>
            <a:chOff x="36534" y="103823"/>
            <a:chExt cx="199863" cy="198277"/>
          </a:xfrm>
        </p:grpSpPr>
        <p:grpSp>
          <p:nvGrpSpPr>
            <p:cNvPr id="325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323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24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26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27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28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330" name="Rechteck"/>
          <p:cNvSpPr/>
          <p:nvPr/>
        </p:nvSpPr>
        <p:spPr>
          <a:xfrm>
            <a:off x="2742556" y="2347136"/>
            <a:ext cx="400268" cy="341482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31" name="Rechteck"/>
          <p:cNvSpPr/>
          <p:nvPr/>
        </p:nvSpPr>
        <p:spPr>
          <a:xfrm>
            <a:off x="4159210" y="2347136"/>
            <a:ext cx="400267" cy="341482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32" name="Rechteck"/>
          <p:cNvSpPr/>
          <p:nvPr/>
        </p:nvSpPr>
        <p:spPr>
          <a:xfrm>
            <a:off x="4125417" y="947609"/>
            <a:ext cx="400268" cy="341483"/>
          </a:xfrm>
          <a:prstGeom prst="rect">
            <a:avLst/>
          </a:prstGeom>
          <a:ln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33" name="Linie"/>
          <p:cNvSpPr/>
          <p:nvPr/>
        </p:nvSpPr>
        <p:spPr>
          <a:xfrm>
            <a:off x="2519830" y="2517526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4" name="Linie"/>
          <p:cNvSpPr/>
          <p:nvPr/>
        </p:nvSpPr>
        <p:spPr>
          <a:xfrm>
            <a:off x="3882808" y="1110203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340" name="Gruppieren"/>
          <p:cNvGrpSpPr/>
          <p:nvPr/>
        </p:nvGrpSpPr>
        <p:grpSpPr>
          <a:xfrm>
            <a:off x="4284550" y="2413092"/>
            <a:ext cx="198279" cy="199864"/>
            <a:chOff x="103824" y="0"/>
            <a:chExt cx="198277" cy="199863"/>
          </a:xfrm>
        </p:grpSpPr>
        <p:sp>
          <p:nvSpPr>
            <p:cNvPr id="335" name="Rechteck 188"/>
            <p:cNvSpPr/>
            <p:nvPr/>
          </p:nvSpPr>
          <p:spPr>
            <a:xfrm flipH="1">
              <a:off x="103824" y="22711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36" name="Gerader Verbinder 300"/>
            <p:cNvSpPr/>
            <p:nvPr/>
          </p:nvSpPr>
          <p:spPr>
            <a:xfrm flipV="1">
              <a:off x="174671" y="49577"/>
              <a:ext cx="1" cy="129117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7" name="Oval 223"/>
            <p:cNvSpPr/>
            <p:nvPr/>
          </p:nvSpPr>
          <p:spPr>
            <a:xfrm rot="5400000">
              <a:off x="149827" y="14906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38" name="Oval 225"/>
            <p:cNvSpPr/>
            <p:nvPr/>
          </p:nvSpPr>
          <p:spPr>
            <a:xfrm rot="5400000">
              <a:off x="155472" y="-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39" name="Oval 227"/>
            <p:cNvSpPr/>
            <p:nvPr/>
          </p:nvSpPr>
          <p:spPr>
            <a:xfrm rot="5400000">
              <a:off x="251300" y="527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341" name="Linie"/>
          <p:cNvSpPr/>
          <p:nvPr/>
        </p:nvSpPr>
        <p:spPr>
          <a:xfrm>
            <a:off x="3882808" y="2525775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2" name="R1"/>
          <p:cNvSpPr txBox="1"/>
          <p:nvPr/>
        </p:nvSpPr>
        <p:spPr>
          <a:xfrm>
            <a:off x="1498680" y="1052675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343" name="R1"/>
          <p:cNvSpPr txBox="1"/>
          <p:nvPr/>
        </p:nvSpPr>
        <p:spPr>
          <a:xfrm>
            <a:off x="1498680" y="2198444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344" name="Linie"/>
          <p:cNvSpPr/>
          <p:nvPr/>
        </p:nvSpPr>
        <p:spPr>
          <a:xfrm flipH="1">
            <a:off x="1943483" y="739152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5" name="Linie"/>
          <p:cNvSpPr/>
          <p:nvPr/>
        </p:nvSpPr>
        <p:spPr>
          <a:xfrm>
            <a:off x="4359343" y="1783785"/>
            <a:ext cx="1" cy="1061530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6" name="Linie"/>
          <p:cNvSpPr/>
          <p:nvPr/>
        </p:nvSpPr>
        <p:spPr>
          <a:xfrm>
            <a:off x="8534326" y="741830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7" name="Linie"/>
          <p:cNvSpPr/>
          <p:nvPr/>
        </p:nvSpPr>
        <p:spPr>
          <a:xfrm>
            <a:off x="7150365" y="742059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8" name="Linie"/>
          <p:cNvSpPr/>
          <p:nvPr/>
        </p:nvSpPr>
        <p:spPr>
          <a:xfrm>
            <a:off x="7145763" y="1796769"/>
            <a:ext cx="1385671" cy="1"/>
          </a:xfrm>
          <a:prstGeom prst="line">
            <a:avLst/>
          </a:prstGeom>
          <a:ln w="25400">
            <a:solidFill>
              <a:schemeClr val="accent1">
                <a:lumOff val="-7647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9" name="Linie"/>
          <p:cNvSpPr/>
          <p:nvPr/>
        </p:nvSpPr>
        <p:spPr>
          <a:xfrm>
            <a:off x="6115243" y="739959"/>
            <a:ext cx="243099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0" name="Linie"/>
          <p:cNvSpPr/>
          <p:nvPr/>
        </p:nvSpPr>
        <p:spPr>
          <a:xfrm flipV="1">
            <a:off x="7804055" y="1803118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1" name="u2"/>
          <p:cNvSpPr txBox="1"/>
          <p:nvPr/>
        </p:nvSpPr>
        <p:spPr>
          <a:xfrm>
            <a:off x="5374310" y="1591634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352" name="Linie"/>
          <p:cNvSpPr/>
          <p:nvPr/>
        </p:nvSpPr>
        <p:spPr>
          <a:xfrm>
            <a:off x="5897258" y="1353564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3" name="Rechteck"/>
          <p:cNvSpPr/>
          <p:nvPr/>
        </p:nvSpPr>
        <p:spPr>
          <a:xfrm>
            <a:off x="8001074" y="1735309"/>
            <a:ext cx="292788" cy="13562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54" name="Gruppieren 70"/>
          <p:cNvSpPr/>
          <p:nvPr/>
        </p:nvSpPr>
        <p:spPr>
          <a:xfrm rot="5400000">
            <a:off x="5965850" y="1648850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55" name="i2"/>
          <p:cNvSpPr txBox="1"/>
          <p:nvPr/>
        </p:nvSpPr>
        <p:spPr>
          <a:xfrm>
            <a:off x="7658887" y="1819123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356" name="R1"/>
          <p:cNvSpPr txBox="1"/>
          <p:nvPr/>
        </p:nvSpPr>
        <p:spPr>
          <a:xfrm>
            <a:off x="7946001" y="1866992"/>
            <a:ext cx="523498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357" name="R1"/>
          <p:cNvSpPr txBox="1"/>
          <p:nvPr/>
        </p:nvSpPr>
        <p:spPr>
          <a:xfrm>
            <a:off x="7298073" y="1863870"/>
            <a:ext cx="41296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362" name="Gruppieren"/>
          <p:cNvGrpSpPr/>
          <p:nvPr/>
        </p:nvGrpSpPr>
        <p:grpSpPr>
          <a:xfrm>
            <a:off x="7294898" y="1706037"/>
            <a:ext cx="393439" cy="161309"/>
            <a:chOff x="0" y="0"/>
            <a:chExt cx="393438" cy="161307"/>
          </a:xfrm>
        </p:grpSpPr>
        <p:sp>
          <p:nvSpPr>
            <p:cNvPr id="358" name="Rechteck"/>
            <p:cNvSpPr/>
            <p:nvPr/>
          </p:nvSpPr>
          <p:spPr>
            <a:xfrm rot="10800000">
              <a:off x="-1" y="-1"/>
              <a:ext cx="393439" cy="1613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59" name="Linie"/>
            <p:cNvSpPr/>
            <p:nvPr/>
          </p:nvSpPr>
          <p:spPr>
            <a:xfrm flipH="1">
              <a:off x="131558" y="40332"/>
              <a:ext cx="130322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60" name="Linie"/>
            <p:cNvSpPr/>
            <p:nvPr/>
          </p:nvSpPr>
          <p:spPr>
            <a:xfrm flipH="1">
              <a:off x="1236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61" name="Linie"/>
            <p:cNvSpPr/>
            <p:nvPr/>
          </p:nvSpPr>
          <p:spPr>
            <a:xfrm flipH="1">
              <a:off x="261878" y="46750"/>
              <a:ext cx="130323" cy="9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363" name="Linie"/>
          <p:cNvSpPr/>
          <p:nvPr/>
        </p:nvSpPr>
        <p:spPr>
          <a:xfrm>
            <a:off x="7367120" y="1614138"/>
            <a:ext cx="101499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4" name="u2"/>
          <p:cNvSpPr txBox="1"/>
          <p:nvPr/>
        </p:nvSpPr>
        <p:spPr>
          <a:xfrm>
            <a:off x="7565294" y="1311541"/>
            <a:ext cx="761415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AC</a:t>
            </a:r>
            <a:r>
              <a:t>(t)</a:t>
            </a:r>
          </a:p>
        </p:txBody>
      </p:sp>
      <p:sp>
        <p:nvSpPr>
          <p:cNvPr id="365" name="Linie"/>
          <p:cNvSpPr/>
          <p:nvPr/>
        </p:nvSpPr>
        <p:spPr>
          <a:xfrm>
            <a:off x="6115243" y="2889580"/>
            <a:ext cx="243099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376" name="Gruppieren"/>
          <p:cNvGrpSpPr/>
          <p:nvPr/>
        </p:nvGrpSpPr>
        <p:grpSpPr>
          <a:xfrm>
            <a:off x="8079816" y="2344762"/>
            <a:ext cx="622994" cy="341482"/>
            <a:chOff x="0" y="0"/>
            <a:chExt cx="622992" cy="341481"/>
          </a:xfrm>
        </p:grpSpPr>
        <p:grpSp>
          <p:nvGrpSpPr>
            <p:cNvPr id="374" name="Gruppieren"/>
            <p:cNvGrpSpPr/>
            <p:nvPr/>
          </p:nvGrpSpPr>
          <p:grpSpPr>
            <a:xfrm>
              <a:off x="222726" y="0"/>
              <a:ext cx="400267" cy="341482"/>
              <a:chOff x="0" y="0"/>
              <a:chExt cx="400266" cy="341481"/>
            </a:xfrm>
          </p:grpSpPr>
          <p:grpSp>
            <p:nvGrpSpPr>
              <p:cNvPr id="372" name="Gruppieren"/>
              <p:cNvGrpSpPr/>
              <p:nvPr/>
            </p:nvGrpSpPr>
            <p:grpSpPr>
              <a:xfrm rot="16200000">
                <a:off x="169941" y="53334"/>
                <a:ext cx="199864" cy="198278"/>
                <a:chOff x="36534" y="103823"/>
                <a:chExt cx="199863" cy="198277"/>
              </a:xfrm>
            </p:grpSpPr>
            <p:grpSp>
              <p:nvGrpSpPr>
                <p:cNvPr id="368" name="Gruppierung 218"/>
                <p:cNvGrpSpPr/>
                <p:nvPr/>
              </p:nvGrpSpPr>
              <p:grpSpPr>
                <a:xfrm>
                  <a:off x="57704" y="103823"/>
                  <a:ext cx="155983" cy="182012"/>
                  <a:chOff x="0" y="0"/>
                  <a:chExt cx="155982" cy="182010"/>
                </a:xfrm>
              </p:grpSpPr>
              <p:sp>
                <p:nvSpPr>
                  <p:cNvPr id="366" name="Rechteck 188"/>
                  <p:cNvSpPr/>
                  <p:nvPr/>
                </p:nvSpPr>
                <p:spPr>
                  <a:xfrm flipH="1" rot="5400000">
                    <a:off x="54532" y="-27667"/>
                    <a:ext cx="73784" cy="12911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016000">
                      <a:defRPr sz="2000">
                        <a:solidFill>
                          <a:srgbClr val="FFFFFF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</a:p>
                </p:txBody>
              </p:sp>
              <p:sp>
                <p:nvSpPr>
                  <p:cNvPr id="367" name="Gerader Verbinder 300"/>
                  <p:cNvSpPr/>
                  <p:nvPr/>
                </p:nvSpPr>
                <p:spPr>
                  <a:xfrm>
                    <a:off x="0" y="70846"/>
                    <a:ext cx="148019" cy="11116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B9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369" name="Oval 223"/>
                <p:cNvSpPr/>
                <p:nvPr/>
              </p:nvSpPr>
              <p:spPr>
                <a:xfrm rot="10800000">
                  <a:off x="36534" y="149827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70" name="Oval 225"/>
                <p:cNvSpPr/>
                <p:nvPr/>
              </p:nvSpPr>
              <p:spPr>
                <a:xfrm rot="10800000">
                  <a:off x="185596" y="142771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71" name="Oval 227"/>
                <p:cNvSpPr/>
                <p:nvPr/>
              </p:nvSpPr>
              <p:spPr>
                <a:xfrm rot="10800000">
                  <a:off x="180320" y="251299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373" name="Rechteck"/>
              <p:cNvSpPr/>
              <p:nvPr/>
            </p:nvSpPr>
            <p:spPr>
              <a:xfrm>
                <a:off x="0" y="0"/>
                <a:ext cx="400267" cy="341482"/>
              </a:xfrm>
              <a:prstGeom prst="rect">
                <a:avLst/>
              </a:prstGeom>
              <a:noFill/>
              <a:ln w="9525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375" name="Linie"/>
            <p:cNvSpPr/>
            <p:nvPr/>
          </p:nvSpPr>
          <p:spPr>
            <a:xfrm>
              <a:off x="0" y="170389"/>
              <a:ext cx="245781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86" name="Gruppieren"/>
          <p:cNvGrpSpPr/>
          <p:nvPr/>
        </p:nvGrpSpPr>
        <p:grpSpPr>
          <a:xfrm>
            <a:off x="6678592" y="2344762"/>
            <a:ext cx="676670" cy="341482"/>
            <a:chOff x="0" y="0"/>
            <a:chExt cx="676669" cy="341481"/>
          </a:xfrm>
        </p:grpSpPr>
        <p:grpSp>
          <p:nvGrpSpPr>
            <p:cNvPr id="382" name="Gruppieren"/>
            <p:cNvGrpSpPr/>
            <p:nvPr/>
          </p:nvGrpSpPr>
          <p:grpSpPr>
            <a:xfrm>
              <a:off x="401743" y="65955"/>
              <a:ext cx="198279" cy="199865"/>
              <a:chOff x="103824" y="0"/>
              <a:chExt cx="198277" cy="199863"/>
            </a:xfrm>
          </p:grpSpPr>
          <p:sp>
            <p:nvSpPr>
              <p:cNvPr id="377" name="Rechteck 188"/>
              <p:cNvSpPr/>
              <p:nvPr/>
            </p:nvSpPr>
            <p:spPr>
              <a:xfrm flipH="1">
                <a:off x="103824" y="22711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78" name="Gerader Verbinder 300"/>
              <p:cNvSpPr/>
              <p:nvPr/>
            </p:nvSpPr>
            <p:spPr>
              <a:xfrm flipV="1">
                <a:off x="174671" y="49577"/>
                <a:ext cx="1" cy="129117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9" name="Oval 223"/>
              <p:cNvSpPr/>
              <p:nvPr/>
            </p:nvSpPr>
            <p:spPr>
              <a:xfrm rot="5400000">
                <a:off x="149827" y="14906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80" name="Oval 225"/>
              <p:cNvSpPr/>
              <p:nvPr/>
            </p:nvSpPr>
            <p:spPr>
              <a:xfrm rot="5400000">
                <a:off x="155472" y="-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81" name="Oval 227"/>
              <p:cNvSpPr/>
              <p:nvPr/>
            </p:nvSpPr>
            <p:spPr>
              <a:xfrm rot="5400000">
                <a:off x="251300" y="5275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85" name="Gruppieren"/>
            <p:cNvGrpSpPr/>
            <p:nvPr/>
          </p:nvGrpSpPr>
          <p:grpSpPr>
            <a:xfrm>
              <a:off x="-1" y="0"/>
              <a:ext cx="676671" cy="341482"/>
              <a:chOff x="0" y="0"/>
              <a:chExt cx="676669" cy="341481"/>
            </a:xfrm>
          </p:grpSpPr>
          <p:sp>
            <p:nvSpPr>
              <p:cNvPr id="383" name="Rechteck"/>
              <p:cNvSpPr/>
              <p:nvPr/>
            </p:nvSpPr>
            <p:spPr>
              <a:xfrm>
                <a:off x="276402" y="0"/>
                <a:ext cx="400268" cy="341482"/>
              </a:xfrm>
              <a:prstGeom prst="rect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84" name="Linie"/>
              <p:cNvSpPr/>
              <p:nvPr/>
            </p:nvSpPr>
            <p:spPr>
              <a:xfrm>
                <a:off x="0" y="178639"/>
                <a:ext cx="245781" cy="452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387" name="R1"/>
          <p:cNvSpPr txBox="1"/>
          <p:nvPr/>
        </p:nvSpPr>
        <p:spPr>
          <a:xfrm>
            <a:off x="5672713" y="1052675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388" name="R1"/>
          <p:cNvSpPr txBox="1"/>
          <p:nvPr/>
        </p:nvSpPr>
        <p:spPr>
          <a:xfrm>
            <a:off x="5689222" y="2270575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389" name="Linie"/>
          <p:cNvSpPr/>
          <p:nvPr/>
        </p:nvSpPr>
        <p:spPr>
          <a:xfrm flipH="1">
            <a:off x="6118465" y="742059"/>
            <a:ext cx="1" cy="21400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399" name="Gruppieren"/>
          <p:cNvGrpSpPr/>
          <p:nvPr/>
        </p:nvGrpSpPr>
        <p:grpSpPr>
          <a:xfrm>
            <a:off x="8057790" y="912976"/>
            <a:ext cx="676670" cy="341482"/>
            <a:chOff x="0" y="0"/>
            <a:chExt cx="676669" cy="341481"/>
          </a:xfrm>
        </p:grpSpPr>
        <p:grpSp>
          <p:nvGrpSpPr>
            <p:cNvPr id="395" name="Gruppieren"/>
            <p:cNvGrpSpPr/>
            <p:nvPr/>
          </p:nvGrpSpPr>
          <p:grpSpPr>
            <a:xfrm>
              <a:off x="401743" y="65955"/>
              <a:ext cx="198279" cy="199865"/>
              <a:chOff x="103824" y="0"/>
              <a:chExt cx="198277" cy="199863"/>
            </a:xfrm>
          </p:grpSpPr>
          <p:sp>
            <p:nvSpPr>
              <p:cNvPr id="390" name="Rechteck 188"/>
              <p:cNvSpPr/>
              <p:nvPr/>
            </p:nvSpPr>
            <p:spPr>
              <a:xfrm flipH="1">
                <a:off x="103824" y="22711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91" name="Gerader Verbinder 300"/>
              <p:cNvSpPr/>
              <p:nvPr/>
            </p:nvSpPr>
            <p:spPr>
              <a:xfrm flipV="1">
                <a:off x="174671" y="49577"/>
                <a:ext cx="1" cy="129117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2" name="Oval 223"/>
              <p:cNvSpPr/>
              <p:nvPr/>
            </p:nvSpPr>
            <p:spPr>
              <a:xfrm rot="5400000">
                <a:off x="149827" y="14906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93" name="Oval 225"/>
              <p:cNvSpPr/>
              <p:nvPr/>
            </p:nvSpPr>
            <p:spPr>
              <a:xfrm rot="5400000">
                <a:off x="155472" y="-1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94" name="Oval 227"/>
              <p:cNvSpPr/>
              <p:nvPr/>
            </p:nvSpPr>
            <p:spPr>
              <a:xfrm rot="5400000">
                <a:off x="251300" y="5275"/>
                <a:ext cx="50803" cy="50803"/>
              </a:xfrm>
              <a:prstGeom prst="ellipse">
                <a:avLst/>
              </a:prstGeom>
              <a:solidFill>
                <a:srgbClr val="006AB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98" name="Gruppieren"/>
            <p:cNvGrpSpPr/>
            <p:nvPr/>
          </p:nvGrpSpPr>
          <p:grpSpPr>
            <a:xfrm>
              <a:off x="-1" y="0"/>
              <a:ext cx="676671" cy="341482"/>
              <a:chOff x="0" y="0"/>
              <a:chExt cx="676669" cy="341481"/>
            </a:xfrm>
          </p:grpSpPr>
          <p:sp>
            <p:nvSpPr>
              <p:cNvPr id="396" name="Rechteck"/>
              <p:cNvSpPr/>
              <p:nvPr/>
            </p:nvSpPr>
            <p:spPr>
              <a:xfrm>
                <a:off x="276402" y="0"/>
                <a:ext cx="400268" cy="341482"/>
              </a:xfrm>
              <a:prstGeom prst="rect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97" name="Linie"/>
              <p:cNvSpPr/>
              <p:nvPr/>
            </p:nvSpPr>
            <p:spPr>
              <a:xfrm>
                <a:off x="0" y="178639"/>
                <a:ext cx="245781" cy="452"/>
              </a:xfrm>
              <a:prstGeom prst="line">
                <a:avLst/>
              </a:prstGeom>
              <a:noFill/>
              <a:ln w="12700" cap="flat">
                <a:solidFill>
                  <a:srgbClr val="FC0107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410" name="Gruppieren"/>
          <p:cNvGrpSpPr/>
          <p:nvPr/>
        </p:nvGrpSpPr>
        <p:grpSpPr>
          <a:xfrm>
            <a:off x="6692731" y="913716"/>
            <a:ext cx="622993" cy="341483"/>
            <a:chOff x="0" y="0"/>
            <a:chExt cx="622992" cy="341481"/>
          </a:xfrm>
        </p:grpSpPr>
        <p:grpSp>
          <p:nvGrpSpPr>
            <p:cNvPr id="408" name="Gruppieren"/>
            <p:cNvGrpSpPr/>
            <p:nvPr/>
          </p:nvGrpSpPr>
          <p:grpSpPr>
            <a:xfrm>
              <a:off x="222726" y="0"/>
              <a:ext cx="400267" cy="341482"/>
              <a:chOff x="0" y="0"/>
              <a:chExt cx="400266" cy="341481"/>
            </a:xfrm>
          </p:grpSpPr>
          <p:grpSp>
            <p:nvGrpSpPr>
              <p:cNvPr id="406" name="Gruppieren"/>
              <p:cNvGrpSpPr/>
              <p:nvPr/>
            </p:nvGrpSpPr>
            <p:grpSpPr>
              <a:xfrm rot="16200000">
                <a:off x="169941" y="53334"/>
                <a:ext cx="199864" cy="198278"/>
                <a:chOff x="36534" y="103823"/>
                <a:chExt cx="199863" cy="198277"/>
              </a:xfrm>
            </p:grpSpPr>
            <p:grpSp>
              <p:nvGrpSpPr>
                <p:cNvPr id="402" name="Gruppierung 218"/>
                <p:cNvGrpSpPr/>
                <p:nvPr/>
              </p:nvGrpSpPr>
              <p:grpSpPr>
                <a:xfrm>
                  <a:off x="57704" y="103823"/>
                  <a:ext cx="155983" cy="182012"/>
                  <a:chOff x="0" y="0"/>
                  <a:chExt cx="155982" cy="182010"/>
                </a:xfrm>
              </p:grpSpPr>
              <p:sp>
                <p:nvSpPr>
                  <p:cNvPr id="400" name="Rechteck 188"/>
                  <p:cNvSpPr/>
                  <p:nvPr/>
                </p:nvSpPr>
                <p:spPr>
                  <a:xfrm flipH="1" rot="5400000">
                    <a:off x="54532" y="-27667"/>
                    <a:ext cx="73784" cy="12911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016000">
                      <a:defRPr sz="2000">
                        <a:solidFill>
                          <a:srgbClr val="FFFFFF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</a:p>
                </p:txBody>
              </p:sp>
              <p:sp>
                <p:nvSpPr>
                  <p:cNvPr id="401" name="Gerader Verbinder 300"/>
                  <p:cNvSpPr/>
                  <p:nvPr/>
                </p:nvSpPr>
                <p:spPr>
                  <a:xfrm>
                    <a:off x="0" y="70846"/>
                    <a:ext cx="148019" cy="11116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B9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403" name="Oval 223"/>
                <p:cNvSpPr/>
                <p:nvPr/>
              </p:nvSpPr>
              <p:spPr>
                <a:xfrm rot="10800000">
                  <a:off x="36534" y="149827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04" name="Oval 225"/>
                <p:cNvSpPr/>
                <p:nvPr/>
              </p:nvSpPr>
              <p:spPr>
                <a:xfrm rot="10800000">
                  <a:off x="185596" y="142771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05" name="Oval 227"/>
                <p:cNvSpPr/>
                <p:nvPr/>
              </p:nvSpPr>
              <p:spPr>
                <a:xfrm rot="10800000">
                  <a:off x="180320" y="251299"/>
                  <a:ext cx="50803" cy="50803"/>
                </a:xfrm>
                <a:prstGeom prst="ellipse">
                  <a:avLst/>
                </a:prstGeom>
                <a:solidFill>
                  <a:srgbClr val="006A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016000">
                    <a:defRPr sz="200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407" name="Rechteck"/>
              <p:cNvSpPr/>
              <p:nvPr/>
            </p:nvSpPr>
            <p:spPr>
              <a:xfrm>
                <a:off x="0" y="0"/>
                <a:ext cx="400267" cy="341482"/>
              </a:xfrm>
              <a:prstGeom prst="rect">
                <a:avLst/>
              </a:prstGeom>
              <a:noFill/>
              <a:ln w="9525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409" name="Linie"/>
            <p:cNvSpPr/>
            <p:nvPr/>
          </p:nvSpPr>
          <p:spPr>
            <a:xfrm>
              <a:off x="0" y="170389"/>
              <a:ext cx="245781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411" name="Linie"/>
          <p:cNvSpPr/>
          <p:nvPr/>
        </p:nvSpPr>
        <p:spPr>
          <a:xfrm>
            <a:off x="8530991" y="753240"/>
            <a:ext cx="1" cy="1061530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2" name="Linie"/>
          <p:cNvSpPr/>
          <p:nvPr/>
        </p:nvSpPr>
        <p:spPr>
          <a:xfrm>
            <a:off x="7150366" y="1812091"/>
            <a:ext cx="1" cy="1061531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127000" dist="0" dir="2700000">
              <a:schemeClr val="accent2">
                <a:lumOff val="-5333"/>
                <a:alpha val="75000"/>
              </a:scheme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3" name="i2"/>
          <p:cNvSpPr txBox="1"/>
          <p:nvPr/>
        </p:nvSpPr>
        <p:spPr>
          <a:xfrm>
            <a:off x="2099692" y="961239"/>
            <a:ext cx="5091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1(t)</a:t>
            </a:r>
          </a:p>
        </p:txBody>
      </p:sp>
      <p:sp>
        <p:nvSpPr>
          <p:cNvPr id="414" name="i2"/>
          <p:cNvSpPr txBox="1"/>
          <p:nvPr/>
        </p:nvSpPr>
        <p:spPr>
          <a:xfrm>
            <a:off x="3469773" y="939306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3(t)</a:t>
            </a:r>
          </a:p>
        </p:txBody>
      </p:sp>
      <p:sp>
        <p:nvSpPr>
          <p:cNvPr id="415" name="i2"/>
          <p:cNvSpPr txBox="1"/>
          <p:nvPr/>
        </p:nvSpPr>
        <p:spPr>
          <a:xfrm>
            <a:off x="3469773" y="2360524"/>
            <a:ext cx="50914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4(t)</a:t>
            </a:r>
          </a:p>
        </p:txBody>
      </p:sp>
      <p:sp>
        <p:nvSpPr>
          <p:cNvPr id="416" name="i2"/>
          <p:cNvSpPr txBox="1"/>
          <p:nvPr/>
        </p:nvSpPr>
        <p:spPr>
          <a:xfrm>
            <a:off x="2097398" y="235519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2(t)</a:t>
            </a:r>
          </a:p>
        </p:txBody>
      </p:sp>
      <p:sp>
        <p:nvSpPr>
          <p:cNvPr id="417" name="i2"/>
          <p:cNvSpPr txBox="1"/>
          <p:nvPr/>
        </p:nvSpPr>
        <p:spPr>
          <a:xfrm>
            <a:off x="6255593" y="914913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1(t)</a:t>
            </a:r>
          </a:p>
        </p:txBody>
      </p:sp>
      <p:sp>
        <p:nvSpPr>
          <p:cNvPr id="418" name="i2"/>
          <p:cNvSpPr txBox="1"/>
          <p:nvPr/>
        </p:nvSpPr>
        <p:spPr>
          <a:xfrm>
            <a:off x="7584027" y="893430"/>
            <a:ext cx="5091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3(t)</a:t>
            </a:r>
          </a:p>
        </p:txBody>
      </p:sp>
      <p:sp>
        <p:nvSpPr>
          <p:cNvPr id="419" name="i2"/>
          <p:cNvSpPr txBox="1"/>
          <p:nvPr/>
        </p:nvSpPr>
        <p:spPr>
          <a:xfrm>
            <a:off x="7662776" y="2342856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4(t)</a:t>
            </a:r>
          </a:p>
        </p:txBody>
      </p:sp>
      <p:sp>
        <p:nvSpPr>
          <p:cNvPr id="420" name="i2"/>
          <p:cNvSpPr txBox="1"/>
          <p:nvPr/>
        </p:nvSpPr>
        <p:spPr>
          <a:xfrm>
            <a:off x="6251857" y="2355198"/>
            <a:ext cx="5091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x</a:t>
            </a:r>
            <a:r>
              <a:rPr baseline="-5998"/>
              <a:t>2(t)</a:t>
            </a:r>
          </a:p>
        </p:txBody>
      </p:sp>
      <p:sp>
        <p:nvSpPr>
          <p:cNvPr id="421" name="Abgerundetes Rechteck 215"/>
          <p:cNvSpPr/>
          <p:nvPr/>
        </p:nvSpPr>
        <p:spPr>
          <a:xfrm>
            <a:off x="5318581" y="449695"/>
            <a:ext cx="3747583" cy="2718523"/>
          </a:xfrm>
          <a:prstGeom prst="roundRect">
            <a:avLst>
              <a:gd name="adj" fmla="val 5451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102" y="312112"/>
            <a:ext cx="4727773" cy="3920986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3791" y="399394"/>
            <a:ext cx="4565751" cy="18168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87904" y="2327678"/>
            <a:ext cx="4727773" cy="1749276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Schaltfrequenz 2 kHz"/>
          <p:cNvSpPr txBox="1"/>
          <p:nvPr/>
        </p:nvSpPr>
        <p:spPr>
          <a:xfrm>
            <a:off x="5652768" y="3516574"/>
            <a:ext cx="1926825" cy="298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 2 kHz</a:t>
            </a:r>
          </a:p>
        </p:txBody>
      </p:sp>
      <p:sp>
        <p:nvSpPr>
          <p:cNvPr id="427" name="t [s]"/>
          <p:cNvSpPr txBox="1"/>
          <p:nvPr/>
        </p:nvSpPr>
        <p:spPr>
          <a:xfrm>
            <a:off x="9206797" y="2221206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28" name="Linie"/>
          <p:cNvSpPr/>
          <p:nvPr/>
        </p:nvSpPr>
        <p:spPr>
          <a:xfrm>
            <a:off x="5441517" y="3143045"/>
            <a:ext cx="4277610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9" name="uL(t) [V]"/>
          <p:cNvSpPr txBox="1"/>
          <p:nvPr/>
        </p:nvSpPr>
        <p:spPr>
          <a:xfrm>
            <a:off x="6192925" y="2733835"/>
            <a:ext cx="846511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L</a:t>
            </a:r>
            <a:r>
              <a:t>(t) [V]</a:t>
            </a:r>
          </a:p>
        </p:txBody>
      </p:sp>
      <p:sp>
        <p:nvSpPr>
          <p:cNvPr id="430" name="s1’(t) [pu]"/>
          <p:cNvSpPr txBox="1"/>
          <p:nvPr/>
        </p:nvSpPr>
        <p:spPr>
          <a:xfrm>
            <a:off x="6130490" y="602830"/>
            <a:ext cx="971382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’(t) [pu]</a:t>
            </a:r>
          </a:p>
        </p:txBody>
      </p:sp>
      <p:sp>
        <p:nvSpPr>
          <p:cNvPr id="431" name="s2’(t) [pu]"/>
          <p:cNvSpPr txBox="1"/>
          <p:nvPr/>
        </p:nvSpPr>
        <p:spPr>
          <a:xfrm>
            <a:off x="6130490" y="1465254"/>
            <a:ext cx="971382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’(t) [pu]</a:t>
            </a:r>
          </a:p>
        </p:txBody>
      </p:sp>
      <p:sp>
        <p:nvSpPr>
          <p:cNvPr id="432" name="s1’(t)"/>
          <p:cNvSpPr txBox="1"/>
          <p:nvPr/>
        </p:nvSpPr>
        <p:spPr>
          <a:xfrm>
            <a:off x="3031690" y="425030"/>
            <a:ext cx="971382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1</a:t>
            </a:r>
            <a:r>
              <a:t>’(t)</a:t>
            </a:r>
          </a:p>
        </p:txBody>
      </p:sp>
      <p:sp>
        <p:nvSpPr>
          <p:cNvPr id="433" name="s2’(t)"/>
          <p:cNvSpPr txBox="1"/>
          <p:nvPr/>
        </p:nvSpPr>
        <p:spPr>
          <a:xfrm>
            <a:off x="3031690" y="826021"/>
            <a:ext cx="971382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</a:t>
            </a:r>
            <a:r>
              <a:rPr baseline="-5999"/>
              <a:t>2</a:t>
            </a:r>
            <a:r>
              <a:t>’(t)</a:t>
            </a:r>
          </a:p>
        </p:txBody>
      </p:sp>
      <p:sp>
        <p:nvSpPr>
          <p:cNvPr id="434" name="uL(t)"/>
          <p:cNvSpPr txBox="1"/>
          <p:nvPr/>
        </p:nvSpPr>
        <p:spPr>
          <a:xfrm>
            <a:off x="3649757" y="3440406"/>
            <a:ext cx="508505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435" name="uAC(t) [V]"/>
          <p:cNvSpPr txBox="1"/>
          <p:nvPr/>
        </p:nvSpPr>
        <p:spPr>
          <a:xfrm>
            <a:off x="7959290" y="2544689"/>
            <a:ext cx="105969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 [V]</a:t>
            </a:r>
          </a:p>
        </p:txBody>
      </p:sp>
      <p:sp>
        <p:nvSpPr>
          <p:cNvPr id="436" name="uAC(t)"/>
          <p:cNvSpPr txBox="1"/>
          <p:nvPr/>
        </p:nvSpPr>
        <p:spPr>
          <a:xfrm>
            <a:off x="2455957" y="3863739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2_2_Ref.PNG" descr="2_2_Re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105" y="409730"/>
            <a:ext cx="3833749" cy="20144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9" name="2_2_PWM.PNG" descr="2_2_PW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3770" y="382602"/>
            <a:ext cx="3922636" cy="2068733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Signal s(t)"/>
          <p:cNvSpPr txBox="1"/>
          <p:nvPr/>
        </p:nvSpPr>
        <p:spPr>
          <a:xfrm>
            <a:off x="875660" y="1267476"/>
            <a:ext cx="1504937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Signal s(t)</a:t>
            </a:r>
          </a:p>
        </p:txBody>
      </p:sp>
      <p:sp>
        <p:nvSpPr>
          <p:cNvPr id="441" name="t [s]"/>
          <p:cNvSpPr txBox="1"/>
          <p:nvPr/>
        </p:nvSpPr>
        <p:spPr>
          <a:xfrm>
            <a:off x="3826377" y="1987567"/>
            <a:ext cx="658897" cy="237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42" name="AutoShape 1"/>
          <p:cNvSpPr/>
          <p:nvPr/>
        </p:nvSpPr>
        <p:spPr>
          <a:xfrm>
            <a:off x="4589115" y="1265687"/>
            <a:ext cx="505395" cy="444502"/>
          </a:xfrm>
          <a:prstGeom prst="rightArrow">
            <a:avLst>
              <a:gd name="adj1" fmla="val 52093"/>
              <a:gd name="adj2" fmla="val 71550"/>
            </a:avLst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lIns="50800" tIns="50800" rIns="50800" bIns="50800"/>
          <a:lstStyle/>
          <a:p>
            <a:pPr defTabSz="914400">
              <a:defRPr sz="1400"/>
            </a:pPr>
          </a:p>
        </p:txBody>
      </p:sp>
      <p:sp>
        <p:nvSpPr>
          <p:cNvPr id="443" name="t [s]"/>
          <p:cNvSpPr txBox="1"/>
          <p:nvPr/>
        </p:nvSpPr>
        <p:spPr>
          <a:xfrm>
            <a:off x="8932309" y="1987567"/>
            <a:ext cx="658897" cy="237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0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44" name="pulsbreitenmoduliertes Signal s’(t)"/>
          <p:cNvSpPr txBox="1"/>
          <p:nvPr/>
        </p:nvSpPr>
        <p:spPr>
          <a:xfrm>
            <a:off x="7290158" y="620507"/>
            <a:ext cx="2059388" cy="502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pulsbreitenmoduliertes Signal s’(t)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928" y="405854"/>
            <a:ext cx="5006318" cy="211394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51" name="Gruppieren"/>
          <p:cNvGrpSpPr/>
          <p:nvPr/>
        </p:nvGrpSpPr>
        <p:grpSpPr>
          <a:xfrm>
            <a:off x="5058829" y="229997"/>
            <a:ext cx="4863907" cy="2465664"/>
            <a:chOff x="0" y="0"/>
            <a:chExt cx="4863905" cy="2465662"/>
          </a:xfrm>
        </p:grpSpPr>
        <p:pic>
          <p:nvPicPr>
            <p:cNvPr id="447" name="2_2_PWM_3L_Strom_Spannung.PNG" descr="2_2_PWM_3L_Strom_Spannung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863906" cy="24656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8" name="UAC(t) [pu]"/>
            <p:cNvSpPr txBox="1"/>
            <p:nvPr/>
          </p:nvSpPr>
          <p:spPr>
            <a:xfrm>
              <a:off x="680189" y="1367319"/>
              <a:ext cx="1107108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449" name="IAC(t) [pu]"/>
            <p:cNvSpPr txBox="1"/>
            <p:nvPr/>
          </p:nvSpPr>
          <p:spPr>
            <a:xfrm>
              <a:off x="2801953" y="671649"/>
              <a:ext cx="950332" cy="3073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9"/>
                <a:t>AC</a:t>
              </a:r>
              <a:r>
                <a:t>(t) [pu]</a:t>
              </a:r>
            </a:p>
          </p:txBody>
        </p:sp>
        <p:sp>
          <p:nvSpPr>
            <p:cNvPr id="450" name="t [s]"/>
            <p:cNvSpPr txBox="1"/>
            <p:nvPr/>
          </p:nvSpPr>
          <p:spPr>
            <a:xfrm>
              <a:off x="4116051" y="2023124"/>
              <a:ext cx="65889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</p:grpSp>
      <p:sp>
        <p:nvSpPr>
          <p:cNvPr id="452" name="Spannungsquellen in Serie"/>
          <p:cNvSpPr txBox="1"/>
          <p:nvPr/>
        </p:nvSpPr>
        <p:spPr>
          <a:xfrm>
            <a:off x="681492" y="431552"/>
            <a:ext cx="1522667" cy="452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Spannungsquellen in Serie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3" name="Gruppieren"/>
          <p:cNvGrpSpPr/>
          <p:nvPr/>
        </p:nvGrpSpPr>
        <p:grpSpPr>
          <a:xfrm>
            <a:off x="499301" y="159657"/>
            <a:ext cx="9161398" cy="3468244"/>
            <a:chOff x="0" y="0"/>
            <a:chExt cx="9161397" cy="3468243"/>
          </a:xfrm>
        </p:grpSpPr>
        <p:pic>
          <p:nvPicPr>
            <p:cNvPr id="454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161398" cy="34682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5" name="3"/>
            <p:cNvSpPr txBox="1"/>
            <p:nvPr/>
          </p:nvSpPr>
          <p:spPr>
            <a:xfrm>
              <a:off x="7365316" y="484714"/>
              <a:ext cx="242970" cy="277176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456" name="s(t), c(t), - c(t)"/>
            <p:cNvSpPr txBox="1"/>
            <p:nvPr/>
          </p:nvSpPr>
          <p:spPr>
            <a:xfrm>
              <a:off x="3682038" y="3162929"/>
              <a:ext cx="1255972" cy="277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s(t), c(t), - c(t)</a:t>
              </a:r>
            </a:p>
          </p:txBody>
        </p:sp>
        <p:sp>
          <p:nvSpPr>
            <p:cNvPr id="457" name="e(t)"/>
            <p:cNvSpPr txBox="1"/>
            <p:nvPr/>
          </p:nvSpPr>
          <p:spPr>
            <a:xfrm>
              <a:off x="8165297" y="2499102"/>
              <a:ext cx="896452" cy="277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e(t)</a:t>
              </a:r>
            </a:p>
          </p:txBody>
        </p:sp>
        <p:sp>
          <p:nvSpPr>
            <p:cNvPr id="458" name="s1(t), s2(t)"/>
            <p:cNvSpPr txBox="1"/>
            <p:nvPr/>
          </p:nvSpPr>
          <p:spPr>
            <a:xfrm>
              <a:off x="5122014" y="1079085"/>
              <a:ext cx="955483" cy="277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/>
                <a:t>1</a:t>
              </a:r>
              <a:r>
                <a:t>(t), s</a:t>
              </a:r>
              <a:r>
                <a:rPr baseline="-5999"/>
                <a:t>2</a:t>
              </a:r>
              <a:r>
                <a:t>(t)</a:t>
              </a:r>
            </a:p>
          </p:txBody>
        </p:sp>
        <p:sp>
          <p:nvSpPr>
            <p:cNvPr id="459" name="2"/>
            <p:cNvSpPr txBox="1"/>
            <p:nvPr/>
          </p:nvSpPr>
          <p:spPr>
            <a:xfrm>
              <a:off x="4871618" y="1079085"/>
              <a:ext cx="242970" cy="277176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460" name="1"/>
            <p:cNvSpPr txBox="1"/>
            <p:nvPr/>
          </p:nvSpPr>
          <p:spPr>
            <a:xfrm>
              <a:off x="3413428" y="3162929"/>
              <a:ext cx="242971" cy="277176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461" name="(s1(t) + s2(t)) /2"/>
            <p:cNvSpPr txBox="1"/>
            <p:nvPr/>
          </p:nvSpPr>
          <p:spPr>
            <a:xfrm>
              <a:off x="7618494" y="484714"/>
              <a:ext cx="1255973" cy="277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(s</a:t>
              </a:r>
              <a:r>
                <a:rPr baseline="-5999"/>
                <a:t>1</a:t>
              </a:r>
              <a:r>
                <a:t>(t) + s</a:t>
              </a:r>
              <a:r>
                <a:rPr baseline="-5999"/>
                <a:t>2</a:t>
              </a:r>
              <a:r>
                <a:t>(t)) /2</a:t>
              </a:r>
            </a:p>
          </p:txBody>
        </p:sp>
        <p:sp>
          <p:nvSpPr>
            <p:cNvPr id="462" name="4"/>
            <p:cNvSpPr txBox="1"/>
            <p:nvPr/>
          </p:nvSpPr>
          <p:spPr>
            <a:xfrm>
              <a:off x="8124996" y="2499102"/>
              <a:ext cx="242970" cy="277176"/>
            </a:xfrm>
            <a:prstGeom prst="rect">
              <a:avLst/>
            </a:prstGeom>
            <a:solidFill>
              <a:srgbClr val="FFFC79"/>
            </a:solidFill>
            <a:ln w="12700" cap="flat">
              <a:solidFill>
                <a:srgbClr val="F3901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4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