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ln>
            <a:noFill/>
          </a:ln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Linie"/>
          <p:cNvSpPr/>
          <p:nvPr/>
        </p:nvSpPr>
        <p:spPr>
          <a:xfrm>
            <a:off x="3400061" y="1006753"/>
            <a:ext cx="300254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5" name="Linie"/>
          <p:cNvSpPr/>
          <p:nvPr/>
        </p:nvSpPr>
        <p:spPr>
          <a:xfrm>
            <a:off x="6394808" y="1012153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6" name="Linie"/>
          <p:cNvSpPr/>
          <p:nvPr/>
        </p:nvSpPr>
        <p:spPr>
          <a:xfrm>
            <a:off x="3401011" y="1000357"/>
            <a:ext cx="3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7" name="Linie"/>
          <p:cNvSpPr/>
          <p:nvPr/>
        </p:nvSpPr>
        <p:spPr>
          <a:xfrm>
            <a:off x="3387361" y="2327382"/>
            <a:ext cx="300254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8" name="Kreis"/>
          <p:cNvSpPr/>
          <p:nvPr/>
        </p:nvSpPr>
        <p:spPr>
          <a:xfrm rot="10800000">
            <a:off x="3750301" y="228962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39" name="u2"/>
          <p:cNvSpPr txBox="1"/>
          <p:nvPr/>
        </p:nvSpPr>
        <p:spPr>
          <a:xfrm>
            <a:off x="3738161" y="1488327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ac</a:t>
            </a:r>
            <a:r>
              <a:t>(t)</a:t>
            </a:r>
          </a:p>
        </p:txBody>
      </p:sp>
      <p:sp>
        <p:nvSpPr>
          <p:cNvPr id="240" name="Kreis"/>
          <p:cNvSpPr/>
          <p:nvPr/>
        </p:nvSpPr>
        <p:spPr>
          <a:xfrm rot="10800000">
            <a:off x="3736544" y="968992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241" name="Linie"/>
          <p:cNvSpPr/>
          <p:nvPr/>
        </p:nvSpPr>
        <p:spPr>
          <a:xfrm>
            <a:off x="3765464" y="1245650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2" name="Rechteck"/>
          <p:cNvSpPr/>
          <p:nvPr/>
        </p:nvSpPr>
        <p:spPr>
          <a:xfrm>
            <a:off x="5407222" y="903654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245" name="Gruppieren 70"/>
          <p:cNvGrpSpPr/>
          <p:nvPr/>
        </p:nvGrpSpPr>
        <p:grpSpPr>
          <a:xfrm>
            <a:off x="3245409" y="1495828"/>
            <a:ext cx="308539" cy="311839"/>
            <a:chOff x="0" y="0"/>
            <a:chExt cx="308538" cy="311837"/>
          </a:xfrm>
        </p:grpSpPr>
        <p:sp>
          <p:nvSpPr>
            <p:cNvPr id="243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44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246" name="Aufwärtswandler"/>
          <p:cNvSpPr txBox="1"/>
          <p:nvPr/>
        </p:nvSpPr>
        <p:spPr>
          <a:xfrm>
            <a:off x="1812233" y="1285127"/>
            <a:ext cx="1410518" cy="695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AC-Spannungs-quelle</a:t>
            </a:r>
          </a:p>
        </p:txBody>
      </p:sp>
      <p:sp>
        <p:nvSpPr>
          <p:cNvPr id="247" name="i2"/>
          <p:cNvSpPr txBox="1"/>
          <p:nvPr/>
        </p:nvSpPr>
        <p:spPr>
          <a:xfrm>
            <a:off x="4001801" y="658798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248" name="R1"/>
          <p:cNvSpPr txBox="1"/>
          <p:nvPr/>
        </p:nvSpPr>
        <p:spPr>
          <a:xfrm>
            <a:off x="5269611" y="580722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49" name="Abgerundetes Rechteck 215"/>
          <p:cNvSpPr/>
          <p:nvPr/>
        </p:nvSpPr>
        <p:spPr>
          <a:xfrm>
            <a:off x="1812731" y="568659"/>
            <a:ext cx="6624466" cy="2128159"/>
          </a:xfrm>
          <a:prstGeom prst="roundRect">
            <a:avLst>
              <a:gd name="adj" fmla="val 696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50" name="Linie"/>
          <p:cNvSpPr/>
          <p:nvPr/>
        </p:nvSpPr>
        <p:spPr>
          <a:xfrm flipV="1">
            <a:off x="4114618" y="1010347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253" name="Gruppieren"/>
          <p:cNvGrpSpPr/>
          <p:nvPr/>
        </p:nvGrpSpPr>
        <p:grpSpPr>
          <a:xfrm rot="16200000">
            <a:off x="4500865" y="866094"/>
            <a:ext cx="308536" cy="281318"/>
            <a:chOff x="0" y="0"/>
            <a:chExt cx="308534" cy="281317"/>
          </a:xfrm>
        </p:grpSpPr>
        <p:sp>
          <p:nvSpPr>
            <p:cNvPr id="251" name="Linie"/>
            <p:cNvSpPr/>
            <p:nvPr/>
          </p:nvSpPr>
          <p:spPr>
            <a:xfrm flipH="1">
              <a:off x="0" y="281316"/>
              <a:ext cx="308535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252" name="Dreieck"/>
            <p:cNvSpPr/>
            <p:nvPr/>
          </p:nvSpPr>
          <p:spPr>
            <a:xfrm flipH="1" rot="10800000">
              <a:off x="40235" y="0"/>
              <a:ext cx="228066" cy="253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  <p:sp>
        <p:nvSpPr>
          <p:cNvPr id="254" name="Linie"/>
          <p:cNvSpPr/>
          <p:nvPr/>
        </p:nvSpPr>
        <p:spPr>
          <a:xfrm>
            <a:off x="5157849" y="1186884"/>
            <a:ext cx="90337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5" name="u2"/>
          <p:cNvSpPr txBox="1"/>
          <p:nvPr/>
        </p:nvSpPr>
        <p:spPr>
          <a:xfrm>
            <a:off x="6686761" y="1488326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dc</a:t>
            </a:r>
          </a:p>
        </p:txBody>
      </p:sp>
      <p:grpSp>
        <p:nvGrpSpPr>
          <p:cNvPr id="258" name="Gruppieren 70"/>
          <p:cNvGrpSpPr/>
          <p:nvPr/>
        </p:nvGrpSpPr>
        <p:grpSpPr>
          <a:xfrm>
            <a:off x="6240540" y="1476819"/>
            <a:ext cx="308539" cy="311839"/>
            <a:chOff x="0" y="0"/>
            <a:chExt cx="308538" cy="311837"/>
          </a:xfrm>
        </p:grpSpPr>
        <p:sp>
          <p:nvSpPr>
            <p:cNvPr id="256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57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259" name="Linie"/>
          <p:cNvSpPr/>
          <p:nvPr/>
        </p:nvSpPr>
        <p:spPr>
          <a:xfrm>
            <a:off x="6666800" y="1224150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0" name="u2"/>
          <p:cNvSpPr txBox="1"/>
          <p:nvPr/>
        </p:nvSpPr>
        <p:spPr>
          <a:xfrm>
            <a:off x="5398858" y="1157028"/>
            <a:ext cx="65320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R</a:t>
            </a:r>
            <a:r>
              <a:t>(t)</a:t>
            </a:r>
          </a:p>
        </p:txBody>
      </p:sp>
      <p:sp>
        <p:nvSpPr>
          <p:cNvPr id="261" name="Aufwärtswandler"/>
          <p:cNvSpPr txBox="1"/>
          <p:nvPr/>
        </p:nvSpPr>
        <p:spPr>
          <a:xfrm>
            <a:off x="3949874" y="1157028"/>
            <a:ext cx="1410518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Ventil</a:t>
            </a:r>
          </a:p>
        </p:txBody>
      </p:sp>
      <p:sp>
        <p:nvSpPr>
          <p:cNvPr id="262" name="Aufwärtswandler"/>
          <p:cNvSpPr txBox="1"/>
          <p:nvPr/>
        </p:nvSpPr>
        <p:spPr>
          <a:xfrm>
            <a:off x="7072045" y="1285127"/>
            <a:ext cx="1410519" cy="695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DC-Spannungs-quelle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1_2_Brückengleichrichter_L_Schaltung.png" descr="1_2_Brückengleichrichter_L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746" y="296811"/>
            <a:ext cx="9377688" cy="3258194"/>
          </a:xfrm>
          <a:prstGeom prst="rect">
            <a:avLst/>
          </a:prstGeom>
          <a:ln w="12700">
            <a:miter lim="400000"/>
          </a:ln>
        </p:spPr>
      </p:pic>
      <p:sp>
        <p:nvSpPr>
          <p:cNvPr id="402" name="Rechteck"/>
          <p:cNvSpPr/>
          <p:nvPr/>
        </p:nvSpPr>
        <p:spPr>
          <a:xfrm>
            <a:off x="5807142" y="158573"/>
            <a:ext cx="3828068" cy="31613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403" name="1_2_brck_L_spannung.PNG" descr="1_2_brck_L_spannu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03552" y="978360"/>
            <a:ext cx="4369987" cy="2325962"/>
          </a:xfrm>
          <a:prstGeom prst="rect">
            <a:avLst/>
          </a:prstGeom>
          <a:ln w="12700">
            <a:miter lim="400000"/>
          </a:ln>
        </p:spPr>
      </p:pic>
      <p:sp>
        <p:nvSpPr>
          <p:cNvPr id="404" name="t [s]"/>
          <p:cNvSpPr txBox="1"/>
          <p:nvPr/>
        </p:nvSpPr>
        <p:spPr>
          <a:xfrm>
            <a:off x="9052983" y="2779444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05" name="Spannung uAC(t) [V]"/>
          <p:cNvSpPr txBox="1"/>
          <p:nvPr/>
        </p:nvSpPr>
        <p:spPr>
          <a:xfrm>
            <a:off x="6864159" y="2157330"/>
            <a:ext cx="1976437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Spannung u</a:t>
            </a:r>
            <a:r>
              <a:rPr baseline="-5998"/>
              <a:t>AC</a:t>
            </a:r>
            <a:r>
              <a:t>(t) [V]</a:t>
            </a:r>
          </a:p>
        </p:txBody>
      </p:sp>
      <p:sp>
        <p:nvSpPr>
          <p:cNvPr id="406" name="uR(t) [V]"/>
          <p:cNvSpPr txBox="1"/>
          <p:nvPr/>
        </p:nvSpPr>
        <p:spPr>
          <a:xfrm>
            <a:off x="6971665" y="1001736"/>
            <a:ext cx="806788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>
                <a:solidFill>
                  <a:srgbClr val="FF2600"/>
                </a:solidFill>
              </a:defRPr>
            </a:pPr>
            <a:r>
              <a:t>u</a:t>
            </a:r>
            <a:r>
              <a:rPr baseline="-5999"/>
              <a:t>R</a:t>
            </a:r>
            <a:r>
              <a:t>(t) [V]</a:t>
            </a:r>
          </a:p>
        </p:txBody>
      </p:sp>
      <p:sp>
        <p:nvSpPr>
          <p:cNvPr id="407" name="Linie"/>
          <p:cNvSpPr/>
          <p:nvPr/>
        </p:nvSpPr>
        <p:spPr>
          <a:xfrm flipH="1" flipV="1">
            <a:off x="5851603" y="2079743"/>
            <a:ext cx="4001550" cy="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8" name="Quadrat"/>
          <p:cNvSpPr/>
          <p:nvPr/>
        </p:nvSpPr>
        <p:spPr>
          <a:xfrm>
            <a:off x="64497" y="-192163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11" name="Verbindungslinie"/>
          <p:cNvSpPr/>
          <p:nvPr/>
        </p:nvSpPr>
        <p:spPr>
          <a:xfrm>
            <a:off x="3413916" y="1689478"/>
            <a:ext cx="1245246" cy="1479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2786" y="4958"/>
                  <a:pt x="19986" y="12158"/>
                  <a:pt x="21600" y="21600"/>
                </a:cubicBezTo>
              </a:path>
            </a:pathLst>
          </a:custGeom>
          <a:ln w="25400">
            <a:solidFill>
              <a:srgbClr val="9437FF"/>
            </a:solidFill>
            <a:tailEnd type="arrow"/>
          </a:ln>
        </p:spPr>
        <p:txBody>
          <a:bodyPr/>
          <a:lstStyle/>
          <a:p>
            <a:pPr/>
          </a:p>
        </p:txBody>
      </p:sp>
      <p:sp>
        <p:nvSpPr>
          <p:cNvPr id="412" name="Verbindungslinie"/>
          <p:cNvSpPr/>
          <p:nvPr/>
        </p:nvSpPr>
        <p:spPr>
          <a:xfrm>
            <a:off x="3357397" y="1689478"/>
            <a:ext cx="1245247" cy="1479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8814" y="4958"/>
                  <a:pt x="1614" y="12158"/>
                  <a:pt x="0" y="21600"/>
                </a:cubicBezTo>
              </a:path>
            </a:pathLst>
          </a:custGeom>
          <a:ln w="25400">
            <a:solidFill>
              <a:srgbClr val="9437FF"/>
            </a:solidFill>
            <a:custDash>
              <a:ds d="600000" sp="600000"/>
            </a:custDash>
            <a:miter lim="400000"/>
            <a:tailEnd type="arrow"/>
          </a:ln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1_2_Brck_L_Leistung.PNG" descr="1_2_Brck_L_Leis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25470" y="238657"/>
            <a:ext cx="4253826" cy="2281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5" name="1_2_Brck_L_strom.PNG" descr="1_2_Brck_L_str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596" y="385084"/>
            <a:ext cx="4196692" cy="2111273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t [s]"/>
          <p:cNvSpPr txBox="1"/>
          <p:nvPr/>
        </p:nvSpPr>
        <p:spPr>
          <a:xfrm>
            <a:off x="3858617" y="1997496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17" name="Strom i(t) [A]"/>
          <p:cNvSpPr txBox="1"/>
          <p:nvPr/>
        </p:nvSpPr>
        <p:spPr>
          <a:xfrm>
            <a:off x="579245" y="561592"/>
            <a:ext cx="1433343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 i(t) [A]</a:t>
            </a:r>
          </a:p>
        </p:txBody>
      </p:sp>
      <p:sp>
        <p:nvSpPr>
          <p:cNvPr id="418" name="t [s]"/>
          <p:cNvSpPr txBox="1"/>
          <p:nvPr/>
        </p:nvSpPr>
        <p:spPr>
          <a:xfrm>
            <a:off x="8669657" y="2054561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19" name="Leistung pAC(t) [W]"/>
          <p:cNvSpPr txBox="1"/>
          <p:nvPr/>
        </p:nvSpPr>
        <p:spPr>
          <a:xfrm>
            <a:off x="5392240" y="439443"/>
            <a:ext cx="1826063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Leistung p</a:t>
            </a:r>
            <a:r>
              <a:rPr baseline="-5999"/>
              <a:t>AC</a:t>
            </a:r>
            <a:r>
              <a:t>(t) [W]</a:t>
            </a:r>
          </a:p>
        </p:txBody>
      </p:sp>
      <p:sp>
        <p:nvSpPr>
          <p:cNvPr id="420" name="Leistung pR(t) [W]"/>
          <p:cNvSpPr txBox="1"/>
          <p:nvPr/>
        </p:nvSpPr>
        <p:spPr>
          <a:xfrm>
            <a:off x="7204764" y="439443"/>
            <a:ext cx="1826063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Leistung p</a:t>
            </a:r>
            <a:r>
              <a:rPr baseline="-5999"/>
              <a:t>R</a:t>
            </a:r>
            <a:r>
              <a:t>(t) [W]</a:t>
            </a:r>
          </a:p>
        </p:txBody>
      </p:sp>
      <p:sp>
        <p:nvSpPr>
          <p:cNvPr id="421" name="Linie"/>
          <p:cNvSpPr/>
          <p:nvPr/>
        </p:nvSpPr>
        <p:spPr>
          <a:xfrm>
            <a:off x="5889702" y="1127514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2" name="Linie"/>
          <p:cNvSpPr/>
          <p:nvPr/>
        </p:nvSpPr>
        <p:spPr>
          <a:xfrm flipH="1" flipV="1">
            <a:off x="6083737" y="2105825"/>
            <a:ext cx="443069" cy="2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3" name="Linie"/>
          <p:cNvSpPr/>
          <p:nvPr/>
        </p:nvSpPr>
        <p:spPr>
          <a:xfrm>
            <a:off x="5393915" y="2105825"/>
            <a:ext cx="443069" cy="2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4" name="Linie"/>
          <p:cNvSpPr/>
          <p:nvPr/>
        </p:nvSpPr>
        <p:spPr>
          <a:xfrm>
            <a:off x="6042379" y="1127514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5" name="Leistung aus Energiespeicher"/>
          <p:cNvSpPr txBox="1"/>
          <p:nvPr/>
        </p:nvSpPr>
        <p:spPr>
          <a:xfrm>
            <a:off x="6614250" y="1968618"/>
            <a:ext cx="2221556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Leistung aus Energiespeicher</a:t>
            </a:r>
          </a:p>
        </p:txBody>
      </p:sp>
      <p:sp>
        <p:nvSpPr>
          <p:cNvPr id="426" name="Linie"/>
          <p:cNvSpPr/>
          <p:nvPr/>
        </p:nvSpPr>
        <p:spPr>
          <a:xfrm flipH="1" flipV="1">
            <a:off x="5125509" y="1674209"/>
            <a:ext cx="4001550" cy="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7" name="Linie"/>
          <p:cNvSpPr/>
          <p:nvPr/>
        </p:nvSpPr>
        <p:spPr>
          <a:xfrm flipH="1" flipV="1">
            <a:off x="504970" y="1379612"/>
            <a:ext cx="4001549" cy="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Bildschirmfoto vom 2018-07-06 17-07-13.png" descr="Bildschirmfoto vom 2018-07-06 17-07-1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0081" y="523901"/>
            <a:ext cx="4158435" cy="2216121"/>
          </a:xfrm>
          <a:prstGeom prst="rect">
            <a:avLst/>
          </a:prstGeom>
          <a:ln w="12700">
            <a:miter lim="400000"/>
          </a:ln>
        </p:spPr>
      </p:pic>
      <p:sp>
        <p:nvSpPr>
          <p:cNvPr id="430" name="Linie"/>
          <p:cNvSpPr/>
          <p:nvPr/>
        </p:nvSpPr>
        <p:spPr>
          <a:xfrm>
            <a:off x="1760907" y="1049085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1" name="Linie"/>
          <p:cNvSpPr/>
          <p:nvPr/>
        </p:nvSpPr>
        <p:spPr>
          <a:xfrm>
            <a:off x="4557541" y="1079886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2" name="Linie"/>
          <p:cNvSpPr/>
          <p:nvPr/>
        </p:nvSpPr>
        <p:spPr>
          <a:xfrm>
            <a:off x="1766944" y="1055390"/>
            <a:ext cx="4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3" name="Linie"/>
          <p:cNvSpPr/>
          <p:nvPr/>
        </p:nvSpPr>
        <p:spPr>
          <a:xfrm>
            <a:off x="1760907" y="2369713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4" name="Linie"/>
          <p:cNvSpPr/>
          <p:nvPr/>
        </p:nvSpPr>
        <p:spPr>
          <a:xfrm>
            <a:off x="3514759" y="1050659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5" name="Linie"/>
          <p:cNvSpPr/>
          <p:nvPr/>
        </p:nvSpPr>
        <p:spPr>
          <a:xfrm flipV="1">
            <a:off x="4108351" y="104908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6" name="Kreis"/>
          <p:cNvSpPr/>
          <p:nvPr/>
        </p:nvSpPr>
        <p:spPr>
          <a:xfrm rot="10800000">
            <a:off x="4521288" y="2336475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37" name="u2"/>
          <p:cNvSpPr txBox="1"/>
          <p:nvPr/>
        </p:nvSpPr>
        <p:spPr>
          <a:xfrm>
            <a:off x="2154895" y="1530661"/>
            <a:ext cx="45492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438" name="Kreis"/>
          <p:cNvSpPr/>
          <p:nvPr/>
        </p:nvSpPr>
        <p:spPr>
          <a:xfrm rot="10800000">
            <a:off x="4521288" y="101132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39" name="Linie"/>
          <p:cNvSpPr/>
          <p:nvPr/>
        </p:nvSpPr>
        <p:spPr>
          <a:xfrm>
            <a:off x="2183700" y="1309050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40" name="Rechteck"/>
          <p:cNvSpPr/>
          <p:nvPr/>
        </p:nvSpPr>
        <p:spPr>
          <a:xfrm rot="16200000">
            <a:off x="4368553" y="1590980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41" name="Aufwärtswandler"/>
          <p:cNvSpPr txBox="1"/>
          <p:nvPr/>
        </p:nvSpPr>
        <p:spPr>
          <a:xfrm>
            <a:off x="4051682" y="2440084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grpSp>
        <p:nvGrpSpPr>
          <p:cNvPr id="444" name="Gruppieren 70"/>
          <p:cNvGrpSpPr/>
          <p:nvPr/>
        </p:nvGrpSpPr>
        <p:grpSpPr>
          <a:xfrm>
            <a:off x="1611343" y="1550862"/>
            <a:ext cx="308539" cy="311839"/>
            <a:chOff x="0" y="0"/>
            <a:chExt cx="308538" cy="311837"/>
          </a:xfrm>
        </p:grpSpPr>
        <p:sp>
          <p:nvSpPr>
            <p:cNvPr id="442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43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445" name="Aufwärtswandler"/>
          <p:cNvSpPr txBox="1"/>
          <p:nvPr/>
        </p:nvSpPr>
        <p:spPr>
          <a:xfrm>
            <a:off x="385624" y="1899204"/>
            <a:ext cx="1344174" cy="49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Spannungs-quelle</a:t>
            </a:r>
          </a:p>
        </p:txBody>
      </p:sp>
      <p:sp>
        <p:nvSpPr>
          <p:cNvPr id="446" name="i2"/>
          <p:cNvSpPr txBox="1"/>
          <p:nvPr/>
        </p:nvSpPr>
        <p:spPr>
          <a:xfrm>
            <a:off x="1862926" y="623054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447" name="R1"/>
          <p:cNvSpPr txBox="1"/>
          <p:nvPr/>
        </p:nvSpPr>
        <p:spPr>
          <a:xfrm>
            <a:off x="4489031" y="1581046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448" name="Abgerundetes Rechteck 215"/>
          <p:cNvSpPr/>
          <p:nvPr/>
        </p:nvSpPr>
        <p:spPr>
          <a:xfrm>
            <a:off x="371800" y="480906"/>
            <a:ext cx="4766529" cy="2276712"/>
          </a:xfrm>
          <a:prstGeom prst="roundRect">
            <a:avLst>
              <a:gd name="adj" fmla="val 65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49" name="Linie"/>
          <p:cNvSpPr/>
          <p:nvPr/>
        </p:nvSpPr>
        <p:spPr>
          <a:xfrm flipV="1">
            <a:off x="1982310" y="104852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0" name="Aufwärtswandler"/>
          <p:cNvSpPr txBox="1"/>
          <p:nvPr/>
        </p:nvSpPr>
        <p:spPr>
          <a:xfrm>
            <a:off x="2072240" y="2440084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Induktivität</a:t>
            </a:r>
          </a:p>
        </p:txBody>
      </p:sp>
      <p:sp>
        <p:nvSpPr>
          <p:cNvPr id="451" name="Aufwärtswandler"/>
          <p:cNvSpPr txBox="1"/>
          <p:nvPr/>
        </p:nvSpPr>
        <p:spPr>
          <a:xfrm>
            <a:off x="369519" y="854587"/>
            <a:ext cx="1360279" cy="542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Tastverhältnis </a:t>
            </a:r>
          </a:p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Δt/T</a:t>
            </a:r>
          </a:p>
        </p:txBody>
      </p:sp>
      <p:sp>
        <p:nvSpPr>
          <p:cNvPr id="452" name="i2"/>
          <p:cNvSpPr txBox="1"/>
          <p:nvPr/>
        </p:nvSpPr>
        <p:spPr>
          <a:xfrm>
            <a:off x="3994886" y="655311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2(t)</a:t>
            </a:r>
          </a:p>
        </p:txBody>
      </p:sp>
      <p:sp>
        <p:nvSpPr>
          <p:cNvPr id="453" name="R1"/>
          <p:cNvSpPr txBox="1"/>
          <p:nvPr/>
        </p:nvSpPr>
        <p:spPr>
          <a:xfrm>
            <a:off x="2290915" y="583038"/>
            <a:ext cx="65320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464" name="Gruppieren"/>
          <p:cNvGrpSpPr/>
          <p:nvPr/>
        </p:nvGrpSpPr>
        <p:grpSpPr>
          <a:xfrm>
            <a:off x="3350203" y="1305314"/>
            <a:ext cx="331836" cy="236401"/>
            <a:chOff x="0" y="0"/>
            <a:chExt cx="331835" cy="236399"/>
          </a:xfrm>
        </p:grpSpPr>
        <p:grpSp>
          <p:nvGrpSpPr>
            <p:cNvPr id="456" name="Gruppierung 218"/>
            <p:cNvGrpSpPr/>
            <p:nvPr/>
          </p:nvGrpSpPr>
          <p:grpSpPr>
            <a:xfrm>
              <a:off x="46001" y="22711"/>
              <a:ext cx="182010" cy="155984"/>
              <a:chOff x="0" y="0"/>
              <a:chExt cx="182009" cy="155982"/>
            </a:xfrm>
          </p:grpSpPr>
          <p:sp>
            <p:nvSpPr>
              <p:cNvPr id="454" name="Rechteck 188"/>
              <p:cNvSpPr/>
              <p:nvPr/>
            </p:nvSpPr>
            <p:spPr>
              <a:xfrm>
                <a:off x="108226" y="0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55" name="Gerader Verbinder 300"/>
              <p:cNvSpPr/>
              <p:nvPr/>
            </p:nvSpPr>
            <p:spPr>
              <a:xfrm flipH="1" flipV="1">
                <a:off x="-1" y="7962"/>
                <a:ext cx="111165" cy="148021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457" name="Oval 223"/>
            <p:cNvSpPr/>
            <p:nvPr/>
          </p:nvSpPr>
          <p:spPr>
            <a:xfrm flipH="1" rot="16200000">
              <a:off x="131205" y="149062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58" name="Oval 225"/>
            <p:cNvSpPr/>
            <p:nvPr/>
          </p:nvSpPr>
          <p:spPr>
            <a:xfrm flipH="1" rot="16200000">
              <a:off x="138261" y="0"/>
              <a:ext cx="50803" cy="50802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59" name="Oval 227"/>
            <p:cNvSpPr/>
            <p:nvPr/>
          </p:nvSpPr>
          <p:spPr>
            <a:xfrm flipH="1" rot="16200000">
              <a:off x="29733" y="5275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463" name="Nach rechts gekrümmter Pfeil 236"/>
            <p:cNvGrpSpPr/>
            <p:nvPr/>
          </p:nvGrpSpPr>
          <p:grpSpPr>
            <a:xfrm>
              <a:off x="0" y="39242"/>
              <a:ext cx="331836" cy="197158"/>
              <a:chOff x="0" y="0"/>
              <a:chExt cx="331835" cy="197157"/>
            </a:xfrm>
          </p:grpSpPr>
          <p:sp>
            <p:nvSpPr>
              <p:cNvPr id="460" name="Form"/>
              <p:cNvSpPr/>
              <p:nvPr/>
            </p:nvSpPr>
            <p:spPr>
              <a:xfrm flipH="1" rot="15353146">
                <a:off x="103331" y="-56767"/>
                <a:ext cx="125173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" y="9316"/>
                    </a:moveTo>
                    <a:cubicBezTo>
                      <a:pt x="2" y="13565"/>
                      <a:pt x="6302" y="17275"/>
                      <a:pt x="15319" y="18337"/>
                    </a:cubicBezTo>
                    <a:lnTo>
                      <a:pt x="15319" y="17249"/>
                    </a:lnTo>
                    <a:lnTo>
                      <a:pt x="20425" y="19720"/>
                    </a:lnTo>
                    <a:lnTo>
                      <a:pt x="15319" y="21600"/>
                    </a:lnTo>
                    <a:lnTo>
                      <a:pt x="15319" y="20512"/>
                    </a:lnTo>
                    <a:cubicBezTo>
                      <a:pt x="6302" y="19450"/>
                      <a:pt x="2" y="15740"/>
                      <a:pt x="2" y="11492"/>
                    </a:cubicBezTo>
                    <a:close/>
                    <a:moveTo>
                      <a:pt x="20425" y="2175"/>
                    </a:moveTo>
                    <a:cubicBezTo>
                      <a:pt x="10068" y="2175"/>
                      <a:pt x="1351" y="5712"/>
                      <a:pt x="142" y="10404"/>
                    </a:cubicBezTo>
                    <a:cubicBezTo>
                      <a:pt x="-1175" y="5294"/>
                      <a:pt x="6839" y="664"/>
                      <a:pt x="18041" y="64"/>
                    </a:cubicBezTo>
                    <a:cubicBezTo>
                      <a:pt x="18832" y="21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61" name="Form"/>
              <p:cNvSpPr/>
              <p:nvPr/>
            </p:nvSpPr>
            <p:spPr>
              <a:xfrm flipH="1" rot="15353146">
                <a:off x="25242" y="43388"/>
                <a:ext cx="125174" cy="149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0425" y="4516"/>
                    </a:moveTo>
                    <a:cubicBezTo>
                      <a:pt x="10068" y="4516"/>
                      <a:pt x="1351" y="11858"/>
                      <a:pt x="142" y="21600"/>
                    </a:cubicBezTo>
                    <a:cubicBezTo>
                      <a:pt x="-1175" y="10991"/>
                      <a:pt x="6839" y="1379"/>
                      <a:pt x="18041" y="132"/>
                    </a:cubicBezTo>
                    <a:cubicBezTo>
                      <a:pt x="18832" y="44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62" name="Linie"/>
              <p:cNvSpPr/>
              <p:nvPr/>
            </p:nvSpPr>
            <p:spPr>
              <a:xfrm flipH="1" rot="15353146">
                <a:off x="103337" y="-56763"/>
                <a:ext cx="125164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316"/>
                    </a:moveTo>
                    <a:cubicBezTo>
                      <a:pt x="0" y="13565"/>
                      <a:pt x="6663" y="17275"/>
                      <a:pt x="16200" y="18337"/>
                    </a:cubicBezTo>
                    <a:lnTo>
                      <a:pt x="16200" y="17249"/>
                    </a:lnTo>
                    <a:lnTo>
                      <a:pt x="21600" y="19720"/>
                    </a:lnTo>
                    <a:lnTo>
                      <a:pt x="16200" y="21600"/>
                    </a:lnTo>
                    <a:lnTo>
                      <a:pt x="16200" y="20512"/>
                    </a:lnTo>
                    <a:cubicBezTo>
                      <a:pt x="6663" y="19450"/>
                      <a:pt x="0" y="15740"/>
                      <a:pt x="0" y="11492"/>
                    </a:cubicBezTo>
                    <a:lnTo>
                      <a:pt x="0" y="9316"/>
                    </a:lnTo>
                    <a:cubicBezTo>
                      <a:pt x="0" y="4171"/>
                      <a:pt x="9671" y="0"/>
                      <a:pt x="21600" y="0"/>
                    </a:cubicBezTo>
                    <a:lnTo>
                      <a:pt x="21600" y="2175"/>
                    </a:lnTo>
                    <a:cubicBezTo>
                      <a:pt x="10646" y="2175"/>
                      <a:pt x="1427" y="5712"/>
                      <a:pt x="148" y="10404"/>
                    </a:cubicBezTo>
                  </a:path>
                </a:pathLst>
              </a:custGeom>
              <a:noFill/>
              <a:ln w="12700" cap="flat">
                <a:solidFill>
                  <a:srgbClr val="DC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</p:grpSp>
      <p:sp>
        <p:nvSpPr>
          <p:cNvPr id="465" name="Linie"/>
          <p:cNvSpPr/>
          <p:nvPr/>
        </p:nvSpPr>
        <p:spPr>
          <a:xfrm>
            <a:off x="1367349" y="1693730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479" name="Gruppieren"/>
          <p:cNvGrpSpPr/>
          <p:nvPr/>
        </p:nvGrpSpPr>
        <p:grpSpPr>
          <a:xfrm>
            <a:off x="559626" y="1509156"/>
            <a:ext cx="761414" cy="331835"/>
            <a:chOff x="0" y="0"/>
            <a:chExt cx="761412" cy="331833"/>
          </a:xfrm>
        </p:grpSpPr>
        <p:sp>
          <p:nvSpPr>
            <p:cNvPr id="466" name="Linie"/>
            <p:cNvSpPr/>
            <p:nvPr/>
          </p:nvSpPr>
          <p:spPr>
            <a:xfrm>
              <a:off x="660223" y="327373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7" name="Linie"/>
            <p:cNvSpPr/>
            <p:nvPr/>
          </p:nvSpPr>
          <p:spPr>
            <a:xfrm>
              <a:off x="563876" y="76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8" name="Linie"/>
            <p:cNvSpPr/>
            <p:nvPr/>
          </p:nvSpPr>
          <p:spPr>
            <a:xfrm>
              <a:off x="440946" y="331831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69" name="Linie"/>
            <p:cNvSpPr/>
            <p:nvPr/>
          </p:nvSpPr>
          <p:spPr>
            <a:xfrm flipV="1">
              <a:off x="564377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0" name="Linie"/>
            <p:cNvSpPr/>
            <p:nvPr/>
          </p:nvSpPr>
          <p:spPr>
            <a:xfrm flipV="1">
              <a:off x="662992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1" name="Linie"/>
            <p:cNvSpPr/>
            <p:nvPr/>
          </p:nvSpPr>
          <p:spPr>
            <a:xfrm>
              <a:off x="122930" y="76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2" name="Linie"/>
            <p:cNvSpPr/>
            <p:nvPr/>
          </p:nvSpPr>
          <p:spPr>
            <a:xfrm>
              <a:off x="0" y="331831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3" name="Linie"/>
            <p:cNvSpPr/>
            <p:nvPr/>
          </p:nvSpPr>
          <p:spPr>
            <a:xfrm flipV="1">
              <a:off x="123431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4" name="Linie"/>
            <p:cNvSpPr/>
            <p:nvPr/>
          </p:nvSpPr>
          <p:spPr>
            <a:xfrm flipV="1">
              <a:off x="222046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5" name="Linie"/>
            <p:cNvSpPr/>
            <p:nvPr/>
          </p:nvSpPr>
          <p:spPr>
            <a:xfrm>
              <a:off x="344275" y="76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6" name="Linie"/>
            <p:cNvSpPr/>
            <p:nvPr/>
          </p:nvSpPr>
          <p:spPr>
            <a:xfrm>
              <a:off x="221344" y="331831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7" name="Linie"/>
            <p:cNvSpPr/>
            <p:nvPr/>
          </p:nvSpPr>
          <p:spPr>
            <a:xfrm flipV="1">
              <a:off x="344776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478" name="Linie"/>
            <p:cNvSpPr/>
            <p:nvPr/>
          </p:nvSpPr>
          <p:spPr>
            <a:xfrm flipV="1">
              <a:off x="443391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482" name="Spannung u2(t) [pu]"/>
          <p:cNvGrpSpPr/>
          <p:nvPr/>
        </p:nvGrpSpPr>
        <p:grpSpPr>
          <a:xfrm>
            <a:off x="6512415" y="1858951"/>
            <a:ext cx="1826063" cy="307390"/>
            <a:chOff x="0" y="0"/>
            <a:chExt cx="1826061" cy="307388"/>
          </a:xfrm>
        </p:grpSpPr>
        <p:sp>
          <p:nvSpPr>
            <p:cNvPr id="480" name="Rechteck"/>
            <p:cNvSpPr/>
            <p:nvPr/>
          </p:nvSpPr>
          <p:spPr>
            <a:xfrm>
              <a:off x="0" y="0"/>
              <a:ext cx="1826062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81" name="Spannung u2(t) [pu]"/>
            <p:cNvSpPr txBox="1"/>
            <p:nvPr/>
          </p:nvSpPr>
          <p:spPr>
            <a:xfrm>
              <a:off x="0" y="0"/>
              <a:ext cx="182606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Spannung u</a:t>
              </a:r>
              <a:r>
                <a:rPr baseline="-5998"/>
                <a:t>2</a:t>
              </a:r>
              <a:r>
                <a:t>(t) [pu]</a:t>
              </a:r>
            </a:p>
          </p:txBody>
        </p:sp>
      </p:grpSp>
      <p:grpSp>
        <p:nvGrpSpPr>
          <p:cNvPr id="485" name="Strom i(t) [pu]"/>
          <p:cNvGrpSpPr/>
          <p:nvPr/>
        </p:nvGrpSpPr>
        <p:grpSpPr>
          <a:xfrm>
            <a:off x="5992300" y="613773"/>
            <a:ext cx="1344174" cy="307389"/>
            <a:chOff x="0" y="0"/>
            <a:chExt cx="1344172" cy="307388"/>
          </a:xfrm>
        </p:grpSpPr>
        <p:sp>
          <p:nvSpPr>
            <p:cNvPr id="483" name="Rechteck"/>
            <p:cNvSpPr/>
            <p:nvPr/>
          </p:nvSpPr>
          <p:spPr>
            <a:xfrm>
              <a:off x="0" y="0"/>
              <a:ext cx="1344173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84" name="Strom i(t) [pu]"/>
            <p:cNvSpPr txBox="1"/>
            <p:nvPr/>
          </p:nvSpPr>
          <p:spPr>
            <a:xfrm>
              <a:off x="0" y="0"/>
              <a:ext cx="134417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Strom i(t) [pu]</a:t>
              </a:r>
            </a:p>
          </p:txBody>
        </p:sp>
      </p:grpSp>
      <p:sp>
        <p:nvSpPr>
          <p:cNvPr id="486" name="t [s]"/>
          <p:cNvSpPr txBox="1"/>
          <p:nvPr/>
        </p:nvSpPr>
        <p:spPr>
          <a:xfrm>
            <a:off x="9109133" y="2705637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487" name="Linie"/>
          <p:cNvSpPr/>
          <p:nvPr/>
        </p:nvSpPr>
        <p:spPr>
          <a:xfrm>
            <a:off x="8261277" y="691128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88" name="Linie"/>
          <p:cNvSpPr/>
          <p:nvPr/>
        </p:nvSpPr>
        <p:spPr>
          <a:xfrm flipH="1" flipV="1">
            <a:off x="8652994" y="799723"/>
            <a:ext cx="443069" cy="1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89" name="Linie"/>
          <p:cNvSpPr/>
          <p:nvPr/>
        </p:nvSpPr>
        <p:spPr>
          <a:xfrm>
            <a:off x="7803591" y="799723"/>
            <a:ext cx="443069" cy="1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0" name="Linie"/>
          <p:cNvSpPr/>
          <p:nvPr/>
        </p:nvSpPr>
        <p:spPr>
          <a:xfrm flipH="1">
            <a:off x="8462526" y="1049085"/>
            <a:ext cx="443069" cy="2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1" name="Linie"/>
          <p:cNvSpPr/>
          <p:nvPr/>
        </p:nvSpPr>
        <p:spPr>
          <a:xfrm>
            <a:off x="8652994" y="691128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2" name="Linie"/>
          <p:cNvSpPr/>
          <p:nvPr/>
        </p:nvSpPr>
        <p:spPr>
          <a:xfrm>
            <a:off x="8462526" y="969543"/>
            <a:ext cx="2" cy="1411059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3" name="T"/>
          <p:cNvSpPr txBox="1"/>
          <p:nvPr/>
        </p:nvSpPr>
        <p:spPr>
          <a:xfrm>
            <a:off x="8313109" y="662516"/>
            <a:ext cx="248032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</a:t>
            </a:r>
          </a:p>
        </p:txBody>
      </p:sp>
      <p:sp>
        <p:nvSpPr>
          <p:cNvPr id="494" name="Δt"/>
          <p:cNvSpPr txBox="1"/>
          <p:nvPr/>
        </p:nvSpPr>
        <p:spPr>
          <a:xfrm>
            <a:off x="8184093" y="911879"/>
            <a:ext cx="299081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Δt</a:t>
            </a:r>
          </a:p>
        </p:txBody>
      </p:sp>
      <p:grpSp>
        <p:nvGrpSpPr>
          <p:cNvPr id="499" name="Gruppieren"/>
          <p:cNvGrpSpPr/>
          <p:nvPr/>
        </p:nvGrpSpPr>
        <p:grpSpPr>
          <a:xfrm>
            <a:off x="2342818" y="860975"/>
            <a:ext cx="549396" cy="225251"/>
            <a:chOff x="0" y="-1"/>
            <a:chExt cx="549395" cy="225250"/>
          </a:xfrm>
        </p:grpSpPr>
        <p:sp>
          <p:nvSpPr>
            <p:cNvPr id="495" name="Rechteck"/>
            <p:cNvSpPr/>
            <p:nvPr/>
          </p:nvSpPr>
          <p:spPr>
            <a:xfrm rot="10800000">
              <a:off x="-1" y="-1"/>
              <a:ext cx="549396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96" name="Linie"/>
            <p:cNvSpPr/>
            <p:nvPr/>
          </p:nvSpPr>
          <p:spPr>
            <a:xfrm flipH="1">
              <a:off x="183707" y="56320"/>
              <a:ext cx="181981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97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98" name="Linie"/>
            <p:cNvSpPr/>
            <p:nvPr/>
          </p:nvSpPr>
          <p:spPr>
            <a:xfrm flipH="1">
              <a:off x="365685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00" name="Linie"/>
          <p:cNvSpPr/>
          <p:nvPr/>
        </p:nvSpPr>
        <p:spPr>
          <a:xfrm flipH="1">
            <a:off x="3361854" y="2012645"/>
            <a:ext cx="308536" cy="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1" name="Dreieck"/>
          <p:cNvSpPr/>
          <p:nvPr/>
        </p:nvSpPr>
        <p:spPr>
          <a:xfrm flipH="1" rot="10800000">
            <a:off x="3402090" y="1731329"/>
            <a:ext cx="228066" cy="253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2" name="Linie"/>
          <p:cNvSpPr/>
          <p:nvPr/>
        </p:nvSpPr>
        <p:spPr>
          <a:xfrm>
            <a:off x="4364731" y="1266483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3" name="u2"/>
          <p:cNvSpPr txBox="1"/>
          <p:nvPr/>
        </p:nvSpPr>
        <p:spPr>
          <a:xfrm>
            <a:off x="3908676" y="1530661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2</a:t>
            </a:r>
            <a:r>
              <a:t>(t)</a:t>
            </a:r>
          </a:p>
        </p:txBody>
      </p:sp>
      <p:sp>
        <p:nvSpPr>
          <p:cNvPr id="504" name="Linie"/>
          <p:cNvSpPr/>
          <p:nvPr/>
        </p:nvSpPr>
        <p:spPr>
          <a:xfrm>
            <a:off x="1504097" y="1410913"/>
            <a:ext cx="1832724" cy="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5" name="Linie"/>
          <p:cNvSpPr/>
          <p:nvPr/>
        </p:nvSpPr>
        <p:spPr>
          <a:xfrm>
            <a:off x="1504291" y="1407279"/>
            <a:ext cx="2" cy="288825"/>
          </a:xfrm>
          <a:prstGeom prst="line">
            <a:avLst/>
          </a:prstGeom>
          <a:ln w="12700">
            <a:solidFill>
              <a:srgbClr val="FC0107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6" name="Linie"/>
          <p:cNvSpPr/>
          <p:nvPr/>
        </p:nvSpPr>
        <p:spPr>
          <a:xfrm flipH="1" flipV="1">
            <a:off x="5708480" y="1330289"/>
            <a:ext cx="4001549" cy="1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Linie"/>
          <p:cNvSpPr/>
          <p:nvPr/>
        </p:nvSpPr>
        <p:spPr>
          <a:xfrm>
            <a:off x="4552847" y="1078539"/>
            <a:ext cx="4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9" name="Rechteck"/>
          <p:cNvSpPr/>
          <p:nvPr/>
        </p:nvSpPr>
        <p:spPr>
          <a:xfrm rot="16200000">
            <a:off x="4363859" y="1589633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0" name="R1"/>
          <p:cNvSpPr txBox="1"/>
          <p:nvPr/>
        </p:nvSpPr>
        <p:spPr>
          <a:xfrm>
            <a:off x="4484337" y="1579699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511" name="Rechteck"/>
          <p:cNvSpPr/>
          <p:nvPr/>
        </p:nvSpPr>
        <p:spPr>
          <a:xfrm>
            <a:off x="2051282" y="4441581"/>
            <a:ext cx="1270001" cy="60711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12" name="Linie"/>
          <p:cNvSpPr/>
          <p:nvPr/>
        </p:nvSpPr>
        <p:spPr>
          <a:xfrm>
            <a:off x="1760907" y="1049085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3" name="Linie"/>
          <p:cNvSpPr/>
          <p:nvPr/>
        </p:nvSpPr>
        <p:spPr>
          <a:xfrm>
            <a:off x="1766944" y="1055390"/>
            <a:ext cx="4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4" name="Linie"/>
          <p:cNvSpPr/>
          <p:nvPr/>
        </p:nvSpPr>
        <p:spPr>
          <a:xfrm>
            <a:off x="1760907" y="2369713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5" name="Linie"/>
          <p:cNvSpPr/>
          <p:nvPr/>
        </p:nvSpPr>
        <p:spPr>
          <a:xfrm>
            <a:off x="3514759" y="1050659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6" name="Kreis"/>
          <p:cNvSpPr/>
          <p:nvPr/>
        </p:nvSpPr>
        <p:spPr>
          <a:xfrm rot="10800000">
            <a:off x="4521288" y="2336475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7" name="u2"/>
          <p:cNvSpPr txBox="1"/>
          <p:nvPr/>
        </p:nvSpPr>
        <p:spPr>
          <a:xfrm>
            <a:off x="2154895" y="1530661"/>
            <a:ext cx="45492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518" name="Kreis"/>
          <p:cNvSpPr/>
          <p:nvPr/>
        </p:nvSpPr>
        <p:spPr>
          <a:xfrm rot="10800000">
            <a:off x="4521288" y="101132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9" name="Linie"/>
          <p:cNvSpPr/>
          <p:nvPr/>
        </p:nvSpPr>
        <p:spPr>
          <a:xfrm>
            <a:off x="2183700" y="1309050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522" name="Gruppieren 70"/>
          <p:cNvGrpSpPr/>
          <p:nvPr/>
        </p:nvGrpSpPr>
        <p:grpSpPr>
          <a:xfrm>
            <a:off x="1611343" y="1550862"/>
            <a:ext cx="308539" cy="311839"/>
            <a:chOff x="0" y="0"/>
            <a:chExt cx="308538" cy="311837"/>
          </a:xfrm>
        </p:grpSpPr>
        <p:sp>
          <p:nvSpPr>
            <p:cNvPr id="520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21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23" name="i2"/>
          <p:cNvSpPr txBox="1"/>
          <p:nvPr/>
        </p:nvSpPr>
        <p:spPr>
          <a:xfrm>
            <a:off x="1862926" y="623054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524" name="Abgerundetes Rechteck 215"/>
          <p:cNvSpPr/>
          <p:nvPr/>
        </p:nvSpPr>
        <p:spPr>
          <a:xfrm>
            <a:off x="571501" y="536717"/>
            <a:ext cx="4498047" cy="2276712"/>
          </a:xfrm>
          <a:prstGeom prst="roundRect">
            <a:avLst>
              <a:gd name="adj" fmla="val 65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25" name="Linie"/>
          <p:cNvSpPr/>
          <p:nvPr/>
        </p:nvSpPr>
        <p:spPr>
          <a:xfrm flipV="1">
            <a:off x="1982310" y="104852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26" name="R1"/>
          <p:cNvSpPr txBox="1"/>
          <p:nvPr/>
        </p:nvSpPr>
        <p:spPr>
          <a:xfrm>
            <a:off x="2290915" y="583038"/>
            <a:ext cx="65320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531" name="Gruppieren"/>
          <p:cNvGrpSpPr/>
          <p:nvPr/>
        </p:nvGrpSpPr>
        <p:grpSpPr>
          <a:xfrm>
            <a:off x="2342818" y="860975"/>
            <a:ext cx="549396" cy="225251"/>
            <a:chOff x="0" y="-1"/>
            <a:chExt cx="549395" cy="225250"/>
          </a:xfrm>
        </p:grpSpPr>
        <p:sp>
          <p:nvSpPr>
            <p:cNvPr id="527" name="Rechteck"/>
            <p:cNvSpPr/>
            <p:nvPr/>
          </p:nvSpPr>
          <p:spPr>
            <a:xfrm rot="10800000">
              <a:off x="-1" y="-1"/>
              <a:ext cx="549396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28" name="Linie"/>
            <p:cNvSpPr/>
            <p:nvPr/>
          </p:nvSpPr>
          <p:spPr>
            <a:xfrm flipH="1">
              <a:off x="183707" y="56320"/>
              <a:ext cx="181981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29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30" name="Linie"/>
            <p:cNvSpPr/>
            <p:nvPr/>
          </p:nvSpPr>
          <p:spPr>
            <a:xfrm flipH="1">
              <a:off x="365685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32" name="Linie"/>
          <p:cNvSpPr/>
          <p:nvPr/>
        </p:nvSpPr>
        <p:spPr>
          <a:xfrm flipH="1">
            <a:off x="3361854" y="2012645"/>
            <a:ext cx="308536" cy="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3" name="Dreieck"/>
          <p:cNvSpPr/>
          <p:nvPr/>
        </p:nvSpPr>
        <p:spPr>
          <a:xfrm flipH="1" rot="10800000">
            <a:off x="3402090" y="1731329"/>
            <a:ext cx="228066" cy="253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4" name="Linie"/>
          <p:cNvSpPr/>
          <p:nvPr/>
        </p:nvSpPr>
        <p:spPr>
          <a:xfrm>
            <a:off x="5941268" y="1064266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5" name="Linie"/>
          <p:cNvSpPr/>
          <p:nvPr/>
        </p:nvSpPr>
        <p:spPr>
          <a:xfrm>
            <a:off x="8737903" y="1095068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6" name="Linie"/>
          <p:cNvSpPr/>
          <p:nvPr/>
        </p:nvSpPr>
        <p:spPr>
          <a:xfrm>
            <a:off x="5947306" y="1070571"/>
            <a:ext cx="3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7" name="Linie"/>
          <p:cNvSpPr/>
          <p:nvPr/>
        </p:nvSpPr>
        <p:spPr>
          <a:xfrm>
            <a:off x="5941268" y="2384894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8" name="Linie"/>
          <p:cNvSpPr/>
          <p:nvPr/>
        </p:nvSpPr>
        <p:spPr>
          <a:xfrm flipV="1">
            <a:off x="8288712" y="1064263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39" name="Kreis"/>
          <p:cNvSpPr/>
          <p:nvPr/>
        </p:nvSpPr>
        <p:spPr>
          <a:xfrm rot="10800000">
            <a:off x="8701650" y="235165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40" name="Kreis"/>
          <p:cNvSpPr/>
          <p:nvPr/>
        </p:nvSpPr>
        <p:spPr>
          <a:xfrm rot="10800000">
            <a:off x="8701650" y="1026504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41" name="Rechteck"/>
          <p:cNvSpPr/>
          <p:nvPr/>
        </p:nvSpPr>
        <p:spPr>
          <a:xfrm rot="16200000">
            <a:off x="8548915" y="160616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42" name="Aufwärtswandler"/>
          <p:cNvSpPr txBox="1"/>
          <p:nvPr/>
        </p:nvSpPr>
        <p:spPr>
          <a:xfrm>
            <a:off x="8232043" y="2455265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sp>
        <p:nvSpPr>
          <p:cNvPr id="543" name="Aufwärtswandler"/>
          <p:cNvSpPr txBox="1"/>
          <p:nvPr/>
        </p:nvSpPr>
        <p:spPr>
          <a:xfrm>
            <a:off x="325655" y="1856091"/>
            <a:ext cx="1344174" cy="49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Spannungs-quelle</a:t>
            </a:r>
          </a:p>
        </p:txBody>
      </p:sp>
      <p:sp>
        <p:nvSpPr>
          <p:cNvPr id="544" name="i2"/>
          <p:cNvSpPr txBox="1"/>
          <p:nvPr/>
        </p:nvSpPr>
        <p:spPr>
          <a:xfrm>
            <a:off x="6043287" y="638236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545" name="R1"/>
          <p:cNvSpPr txBox="1"/>
          <p:nvPr/>
        </p:nvSpPr>
        <p:spPr>
          <a:xfrm>
            <a:off x="8669393" y="1596227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546" name="Linie"/>
          <p:cNvSpPr/>
          <p:nvPr/>
        </p:nvSpPr>
        <p:spPr>
          <a:xfrm flipV="1">
            <a:off x="6162671" y="1063703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47" name="R1"/>
          <p:cNvSpPr txBox="1"/>
          <p:nvPr/>
        </p:nvSpPr>
        <p:spPr>
          <a:xfrm>
            <a:off x="6471277" y="598220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552" name="Gruppieren"/>
          <p:cNvGrpSpPr/>
          <p:nvPr/>
        </p:nvGrpSpPr>
        <p:grpSpPr>
          <a:xfrm>
            <a:off x="6523179" y="876156"/>
            <a:ext cx="549396" cy="225251"/>
            <a:chOff x="0" y="-1"/>
            <a:chExt cx="549395" cy="225250"/>
          </a:xfrm>
        </p:grpSpPr>
        <p:sp>
          <p:nvSpPr>
            <p:cNvPr id="548" name="Rechteck"/>
            <p:cNvSpPr/>
            <p:nvPr/>
          </p:nvSpPr>
          <p:spPr>
            <a:xfrm rot="10800000">
              <a:off x="-1" y="-1"/>
              <a:ext cx="549396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49" name="Linie"/>
            <p:cNvSpPr/>
            <p:nvPr/>
          </p:nvSpPr>
          <p:spPr>
            <a:xfrm flipH="1">
              <a:off x="183707" y="56320"/>
              <a:ext cx="181981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50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51" name="Linie"/>
            <p:cNvSpPr/>
            <p:nvPr/>
          </p:nvSpPr>
          <p:spPr>
            <a:xfrm flipH="1">
              <a:off x="365685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553" name="Linie"/>
          <p:cNvSpPr/>
          <p:nvPr/>
        </p:nvSpPr>
        <p:spPr>
          <a:xfrm>
            <a:off x="8545092" y="12816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54" name="u2"/>
          <p:cNvSpPr txBox="1"/>
          <p:nvPr/>
        </p:nvSpPr>
        <p:spPr>
          <a:xfrm>
            <a:off x="8089037" y="1545842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2</a:t>
            </a:r>
            <a:r>
              <a:t>(t)</a:t>
            </a:r>
          </a:p>
        </p:txBody>
      </p:sp>
      <p:sp>
        <p:nvSpPr>
          <p:cNvPr id="555" name="Linie"/>
          <p:cNvSpPr/>
          <p:nvPr/>
        </p:nvSpPr>
        <p:spPr>
          <a:xfrm>
            <a:off x="3516122" y="1209992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56" name="Abgerundetes Rechteck 215"/>
          <p:cNvSpPr/>
          <p:nvPr/>
        </p:nvSpPr>
        <p:spPr>
          <a:xfrm>
            <a:off x="5258775" y="536717"/>
            <a:ext cx="4498047" cy="2276712"/>
          </a:xfrm>
          <a:prstGeom prst="roundRect">
            <a:avLst>
              <a:gd name="adj" fmla="val 65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57" name="Aktiver Betrieb"/>
          <p:cNvSpPr txBox="1"/>
          <p:nvPr/>
        </p:nvSpPr>
        <p:spPr>
          <a:xfrm>
            <a:off x="581993" y="531556"/>
            <a:ext cx="929066" cy="502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Speicher aufladen</a:t>
            </a:r>
          </a:p>
        </p:txBody>
      </p:sp>
      <p:sp>
        <p:nvSpPr>
          <p:cNvPr id="558" name="Aktiver Betrieb"/>
          <p:cNvSpPr txBox="1"/>
          <p:nvPr/>
        </p:nvSpPr>
        <p:spPr>
          <a:xfrm>
            <a:off x="8685717" y="516375"/>
            <a:ext cx="1090550" cy="502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Speicher entladen</a:t>
            </a:r>
          </a:p>
        </p:txBody>
      </p:sp>
      <p:grpSp>
        <p:nvGrpSpPr>
          <p:cNvPr id="562" name="Nach rechts gekrümmter Pfeil 236"/>
          <p:cNvGrpSpPr/>
          <p:nvPr/>
        </p:nvGrpSpPr>
        <p:grpSpPr>
          <a:xfrm>
            <a:off x="4898140" y="638236"/>
            <a:ext cx="486120" cy="288825"/>
            <a:chOff x="0" y="0"/>
            <a:chExt cx="486118" cy="288823"/>
          </a:xfrm>
        </p:grpSpPr>
        <p:sp>
          <p:nvSpPr>
            <p:cNvPr id="559" name="Form"/>
            <p:cNvSpPr/>
            <p:nvPr/>
          </p:nvSpPr>
          <p:spPr>
            <a:xfrm flipH="1" rot="15353146">
              <a:off x="151373" y="-83160"/>
              <a:ext cx="183372" cy="455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" y="9316"/>
                  </a:moveTo>
                  <a:cubicBezTo>
                    <a:pt x="2" y="13565"/>
                    <a:pt x="6302" y="17275"/>
                    <a:pt x="15319" y="18337"/>
                  </a:cubicBezTo>
                  <a:lnTo>
                    <a:pt x="15319" y="17249"/>
                  </a:lnTo>
                  <a:lnTo>
                    <a:pt x="20425" y="19720"/>
                  </a:lnTo>
                  <a:lnTo>
                    <a:pt x="15319" y="21600"/>
                  </a:lnTo>
                  <a:lnTo>
                    <a:pt x="15319" y="20512"/>
                  </a:lnTo>
                  <a:cubicBezTo>
                    <a:pt x="6302" y="19450"/>
                    <a:pt x="2" y="15740"/>
                    <a:pt x="2" y="11492"/>
                  </a:cubicBezTo>
                  <a:close/>
                  <a:moveTo>
                    <a:pt x="20425" y="2175"/>
                  </a:moveTo>
                  <a:cubicBezTo>
                    <a:pt x="10068" y="2175"/>
                    <a:pt x="1351" y="5712"/>
                    <a:pt x="142" y="10404"/>
                  </a:cubicBezTo>
                  <a:cubicBezTo>
                    <a:pt x="-1175" y="5294"/>
                    <a:pt x="6839" y="664"/>
                    <a:pt x="18041" y="64"/>
                  </a:cubicBezTo>
                  <a:cubicBezTo>
                    <a:pt x="18832" y="21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60" name="Form"/>
            <p:cNvSpPr/>
            <p:nvPr/>
          </p:nvSpPr>
          <p:spPr>
            <a:xfrm flipH="1" rot="15353146">
              <a:off x="36978" y="63561"/>
              <a:ext cx="183372" cy="219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0425" y="4516"/>
                  </a:moveTo>
                  <a:cubicBezTo>
                    <a:pt x="10068" y="4516"/>
                    <a:pt x="1351" y="11858"/>
                    <a:pt x="142" y="21600"/>
                  </a:cubicBezTo>
                  <a:cubicBezTo>
                    <a:pt x="-1175" y="10991"/>
                    <a:pt x="6839" y="1379"/>
                    <a:pt x="18041" y="132"/>
                  </a:cubicBezTo>
                  <a:cubicBezTo>
                    <a:pt x="18832" y="44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61" name="Linie"/>
            <p:cNvSpPr/>
            <p:nvPr/>
          </p:nvSpPr>
          <p:spPr>
            <a:xfrm flipH="1" rot="15353146">
              <a:off x="151383" y="-83154"/>
              <a:ext cx="183357" cy="4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316"/>
                  </a:moveTo>
                  <a:cubicBezTo>
                    <a:pt x="0" y="13565"/>
                    <a:pt x="6663" y="17275"/>
                    <a:pt x="16200" y="18337"/>
                  </a:cubicBezTo>
                  <a:lnTo>
                    <a:pt x="16200" y="17249"/>
                  </a:lnTo>
                  <a:lnTo>
                    <a:pt x="21600" y="19720"/>
                  </a:lnTo>
                  <a:lnTo>
                    <a:pt x="16200" y="21600"/>
                  </a:lnTo>
                  <a:lnTo>
                    <a:pt x="16200" y="20512"/>
                  </a:lnTo>
                  <a:cubicBezTo>
                    <a:pt x="6663" y="19450"/>
                    <a:pt x="0" y="15740"/>
                    <a:pt x="0" y="11492"/>
                  </a:cubicBezTo>
                  <a:lnTo>
                    <a:pt x="0" y="9316"/>
                  </a:lnTo>
                  <a:cubicBezTo>
                    <a:pt x="0" y="4171"/>
                    <a:pt x="9671" y="0"/>
                    <a:pt x="21600" y="0"/>
                  </a:cubicBezTo>
                  <a:lnTo>
                    <a:pt x="21600" y="2175"/>
                  </a:lnTo>
                  <a:cubicBezTo>
                    <a:pt x="10646" y="2175"/>
                    <a:pt x="1427" y="5712"/>
                    <a:pt x="148" y="10404"/>
                  </a:cubicBezTo>
                </a:path>
              </a:pathLst>
            </a:custGeom>
            <a:noFill/>
            <a:ln w="12700" cap="flat">
              <a:solidFill>
                <a:srgbClr val="DC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grpSp>
        <p:nvGrpSpPr>
          <p:cNvPr id="566" name="Nach rechts gekrümmter Pfeil 236"/>
          <p:cNvGrpSpPr/>
          <p:nvPr/>
        </p:nvGrpSpPr>
        <p:grpSpPr>
          <a:xfrm rot="10800000">
            <a:off x="4898140" y="2369027"/>
            <a:ext cx="486120" cy="288825"/>
            <a:chOff x="0" y="0"/>
            <a:chExt cx="486118" cy="288823"/>
          </a:xfrm>
        </p:grpSpPr>
        <p:sp>
          <p:nvSpPr>
            <p:cNvPr id="563" name="Form"/>
            <p:cNvSpPr/>
            <p:nvPr/>
          </p:nvSpPr>
          <p:spPr>
            <a:xfrm flipH="1" rot="15353146">
              <a:off x="151373" y="-83160"/>
              <a:ext cx="183372" cy="455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" y="9316"/>
                  </a:moveTo>
                  <a:cubicBezTo>
                    <a:pt x="2" y="13565"/>
                    <a:pt x="6302" y="17275"/>
                    <a:pt x="15319" y="18337"/>
                  </a:cubicBezTo>
                  <a:lnTo>
                    <a:pt x="15319" y="17249"/>
                  </a:lnTo>
                  <a:lnTo>
                    <a:pt x="20425" y="19720"/>
                  </a:lnTo>
                  <a:lnTo>
                    <a:pt x="15319" y="21600"/>
                  </a:lnTo>
                  <a:lnTo>
                    <a:pt x="15319" y="20512"/>
                  </a:lnTo>
                  <a:cubicBezTo>
                    <a:pt x="6302" y="19450"/>
                    <a:pt x="2" y="15740"/>
                    <a:pt x="2" y="11492"/>
                  </a:cubicBezTo>
                  <a:close/>
                  <a:moveTo>
                    <a:pt x="20425" y="2175"/>
                  </a:moveTo>
                  <a:cubicBezTo>
                    <a:pt x="10068" y="2175"/>
                    <a:pt x="1351" y="5712"/>
                    <a:pt x="142" y="10404"/>
                  </a:cubicBezTo>
                  <a:cubicBezTo>
                    <a:pt x="-1175" y="5294"/>
                    <a:pt x="6839" y="664"/>
                    <a:pt x="18041" y="64"/>
                  </a:cubicBezTo>
                  <a:cubicBezTo>
                    <a:pt x="18832" y="21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64" name="Form"/>
            <p:cNvSpPr/>
            <p:nvPr/>
          </p:nvSpPr>
          <p:spPr>
            <a:xfrm flipH="1" rot="15353146">
              <a:off x="36978" y="63561"/>
              <a:ext cx="183372" cy="219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0425" y="4516"/>
                  </a:moveTo>
                  <a:cubicBezTo>
                    <a:pt x="10068" y="4516"/>
                    <a:pt x="1351" y="11858"/>
                    <a:pt x="142" y="21600"/>
                  </a:cubicBezTo>
                  <a:cubicBezTo>
                    <a:pt x="-1175" y="10991"/>
                    <a:pt x="6839" y="1379"/>
                    <a:pt x="18041" y="132"/>
                  </a:cubicBezTo>
                  <a:cubicBezTo>
                    <a:pt x="18832" y="44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65" name="Linie"/>
            <p:cNvSpPr/>
            <p:nvPr/>
          </p:nvSpPr>
          <p:spPr>
            <a:xfrm flipH="1" rot="15353146">
              <a:off x="151383" y="-83154"/>
              <a:ext cx="183357" cy="4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316"/>
                  </a:moveTo>
                  <a:cubicBezTo>
                    <a:pt x="0" y="13565"/>
                    <a:pt x="6663" y="17275"/>
                    <a:pt x="16200" y="18337"/>
                  </a:cubicBezTo>
                  <a:lnTo>
                    <a:pt x="16200" y="17249"/>
                  </a:lnTo>
                  <a:lnTo>
                    <a:pt x="21600" y="19720"/>
                  </a:lnTo>
                  <a:lnTo>
                    <a:pt x="16200" y="21600"/>
                  </a:lnTo>
                  <a:lnTo>
                    <a:pt x="16200" y="20512"/>
                  </a:lnTo>
                  <a:cubicBezTo>
                    <a:pt x="6663" y="19450"/>
                    <a:pt x="0" y="15740"/>
                    <a:pt x="0" y="11492"/>
                  </a:cubicBezTo>
                  <a:lnTo>
                    <a:pt x="0" y="9316"/>
                  </a:lnTo>
                  <a:cubicBezTo>
                    <a:pt x="0" y="4171"/>
                    <a:pt x="9671" y="0"/>
                    <a:pt x="21600" y="0"/>
                  </a:cubicBezTo>
                  <a:lnTo>
                    <a:pt x="21600" y="2175"/>
                  </a:lnTo>
                  <a:cubicBezTo>
                    <a:pt x="10646" y="2175"/>
                    <a:pt x="1427" y="5712"/>
                    <a:pt x="148" y="10404"/>
                  </a:cubicBezTo>
                </a:path>
              </a:pathLst>
            </a:custGeom>
            <a:noFill/>
            <a:ln w="12700" cap="flat">
              <a:solidFill>
                <a:srgbClr val="DC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567" name="Aufwärtswandler"/>
          <p:cNvSpPr txBox="1"/>
          <p:nvPr/>
        </p:nvSpPr>
        <p:spPr>
          <a:xfrm>
            <a:off x="2072240" y="2440084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Induktivität</a:t>
            </a:r>
          </a:p>
        </p:txBody>
      </p:sp>
      <p:sp>
        <p:nvSpPr>
          <p:cNvPr id="568" name="Aufwärtswandler"/>
          <p:cNvSpPr txBox="1"/>
          <p:nvPr/>
        </p:nvSpPr>
        <p:spPr>
          <a:xfrm>
            <a:off x="6262877" y="2455265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Induktivität</a:t>
            </a:r>
          </a:p>
        </p:txBody>
      </p:sp>
      <p:sp>
        <p:nvSpPr>
          <p:cNvPr id="569" name="Rechteck"/>
          <p:cNvSpPr/>
          <p:nvPr/>
        </p:nvSpPr>
        <p:spPr>
          <a:xfrm>
            <a:off x="4137307" y="1116187"/>
            <a:ext cx="780271" cy="1206587"/>
          </a:xfrm>
          <a:prstGeom prst="rect">
            <a:avLst/>
          </a:prstGeom>
          <a:solidFill>
            <a:srgbClr val="FFFFFF">
              <a:alpha val="8376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1" name="1_4_1_Serieninduktivität_Schaltung.png" descr="1_4_1_Serieninduktivität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473" y="337301"/>
            <a:ext cx="8877054" cy="3142573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Aktiver Betrieb"/>
          <p:cNvSpPr txBox="1"/>
          <p:nvPr/>
        </p:nvSpPr>
        <p:spPr>
          <a:xfrm>
            <a:off x="6848839" y="3053168"/>
            <a:ext cx="2187134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Effektivwertmessung</a:t>
            </a:r>
          </a:p>
        </p:txBody>
      </p:sp>
      <p:sp>
        <p:nvSpPr>
          <p:cNvPr id="573" name="Aktiver Betrieb"/>
          <p:cNvSpPr txBox="1"/>
          <p:nvPr/>
        </p:nvSpPr>
        <p:spPr>
          <a:xfrm>
            <a:off x="943671" y="1855645"/>
            <a:ext cx="2187134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Spannungsquelle</a:t>
            </a:r>
          </a:p>
        </p:txBody>
      </p:sp>
      <p:sp>
        <p:nvSpPr>
          <p:cNvPr id="574" name="Aktiver Betrieb"/>
          <p:cNvSpPr txBox="1"/>
          <p:nvPr/>
        </p:nvSpPr>
        <p:spPr>
          <a:xfrm>
            <a:off x="3017561" y="1754045"/>
            <a:ext cx="1050461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Induk-tivität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1_3_1_Zwischenkreuskapazität.PNG" descr="1_3_1_Zwischenkreuskapazitä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9664" y="533472"/>
            <a:ext cx="4296430" cy="2260371"/>
          </a:xfrm>
          <a:prstGeom prst="rect">
            <a:avLst/>
          </a:prstGeom>
          <a:ln w="12700">
            <a:miter lim="400000"/>
          </a:ln>
        </p:spPr>
      </p:pic>
      <p:sp>
        <p:nvSpPr>
          <p:cNvPr id="577" name="Linie"/>
          <p:cNvSpPr/>
          <p:nvPr/>
        </p:nvSpPr>
        <p:spPr>
          <a:xfrm>
            <a:off x="2277990" y="1049085"/>
            <a:ext cx="2211152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78" name="Linie"/>
          <p:cNvSpPr/>
          <p:nvPr/>
        </p:nvSpPr>
        <p:spPr>
          <a:xfrm>
            <a:off x="4455941" y="1079886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79" name="Linie"/>
          <p:cNvSpPr/>
          <p:nvPr/>
        </p:nvSpPr>
        <p:spPr>
          <a:xfrm>
            <a:off x="2273074" y="1049083"/>
            <a:ext cx="4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0" name="Linie"/>
          <p:cNvSpPr/>
          <p:nvPr/>
        </p:nvSpPr>
        <p:spPr>
          <a:xfrm>
            <a:off x="2277990" y="2369714"/>
            <a:ext cx="2211152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1" name="Linie"/>
          <p:cNvSpPr/>
          <p:nvPr/>
        </p:nvSpPr>
        <p:spPr>
          <a:xfrm>
            <a:off x="3439869" y="1050659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585" name="Gruppieren"/>
          <p:cNvGrpSpPr/>
          <p:nvPr/>
        </p:nvGrpSpPr>
        <p:grpSpPr>
          <a:xfrm>
            <a:off x="3228236" y="1639192"/>
            <a:ext cx="414628" cy="94139"/>
            <a:chOff x="0" y="0"/>
            <a:chExt cx="414626" cy="94137"/>
          </a:xfrm>
        </p:grpSpPr>
        <p:sp>
          <p:nvSpPr>
            <p:cNvPr id="582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83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84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86" name="Linie"/>
          <p:cNvSpPr/>
          <p:nvPr/>
        </p:nvSpPr>
        <p:spPr>
          <a:xfrm flipV="1">
            <a:off x="4159151" y="104908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7" name="Kreis"/>
          <p:cNvSpPr/>
          <p:nvPr/>
        </p:nvSpPr>
        <p:spPr>
          <a:xfrm rot="10800000">
            <a:off x="4419688" y="2336475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88" name="u2"/>
          <p:cNvSpPr txBox="1"/>
          <p:nvPr/>
        </p:nvSpPr>
        <p:spPr>
          <a:xfrm>
            <a:off x="3781557" y="1561953"/>
            <a:ext cx="45492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589" name="Kreis"/>
          <p:cNvSpPr/>
          <p:nvPr/>
        </p:nvSpPr>
        <p:spPr>
          <a:xfrm rot="10800000">
            <a:off x="4419688" y="101132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0" name="Linie"/>
          <p:cNvSpPr/>
          <p:nvPr/>
        </p:nvSpPr>
        <p:spPr>
          <a:xfrm>
            <a:off x="3808862" y="1295709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1" name="Rechteck"/>
          <p:cNvSpPr/>
          <p:nvPr/>
        </p:nvSpPr>
        <p:spPr>
          <a:xfrm rot="16200000">
            <a:off x="4266953" y="1590980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2" name="Aufwärtswandler"/>
          <p:cNvSpPr txBox="1"/>
          <p:nvPr/>
        </p:nvSpPr>
        <p:spPr>
          <a:xfrm>
            <a:off x="3950082" y="2440084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grpSp>
        <p:nvGrpSpPr>
          <p:cNvPr id="595" name="Gruppieren 70"/>
          <p:cNvGrpSpPr/>
          <p:nvPr/>
        </p:nvGrpSpPr>
        <p:grpSpPr>
          <a:xfrm>
            <a:off x="2117693" y="1581738"/>
            <a:ext cx="311839" cy="308539"/>
            <a:chOff x="0" y="-1"/>
            <a:chExt cx="311837" cy="308537"/>
          </a:xfrm>
        </p:grpSpPr>
        <p:sp>
          <p:nvSpPr>
            <p:cNvPr id="593" name="Kreis"/>
            <p:cNvSpPr/>
            <p:nvPr/>
          </p:nvSpPr>
          <p:spPr>
            <a:xfrm>
              <a:off x="5036" y="-2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94" name="Linie"/>
            <p:cNvSpPr/>
            <p:nvPr/>
          </p:nvSpPr>
          <p:spPr>
            <a:xfrm flipH="1" flipV="1">
              <a:off x="-1" y="154265"/>
              <a:ext cx="311839" cy="86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96" name="Aufwärtswandler"/>
          <p:cNvSpPr txBox="1"/>
          <p:nvPr/>
        </p:nvSpPr>
        <p:spPr>
          <a:xfrm>
            <a:off x="1266797" y="1962780"/>
            <a:ext cx="1006279" cy="49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Strom-quelle</a:t>
            </a:r>
          </a:p>
        </p:txBody>
      </p:sp>
      <p:sp>
        <p:nvSpPr>
          <p:cNvPr id="597" name="i2"/>
          <p:cNvSpPr txBox="1"/>
          <p:nvPr/>
        </p:nvSpPr>
        <p:spPr>
          <a:xfrm>
            <a:off x="2509665" y="1093412"/>
            <a:ext cx="39344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1(t)</a:t>
            </a:r>
          </a:p>
        </p:txBody>
      </p:sp>
      <p:sp>
        <p:nvSpPr>
          <p:cNvPr id="598" name="R1"/>
          <p:cNvSpPr txBox="1"/>
          <p:nvPr/>
        </p:nvSpPr>
        <p:spPr>
          <a:xfrm>
            <a:off x="4387431" y="1581046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599" name="Abgerundetes Rechteck 215"/>
          <p:cNvSpPr/>
          <p:nvPr/>
        </p:nvSpPr>
        <p:spPr>
          <a:xfrm>
            <a:off x="371800" y="480906"/>
            <a:ext cx="4766529" cy="2276712"/>
          </a:xfrm>
          <a:prstGeom prst="roundRect">
            <a:avLst>
              <a:gd name="adj" fmla="val 65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00" name="Linie"/>
          <p:cNvSpPr/>
          <p:nvPr/>
        </p:nvSpPr>
        <p:spPr>
          <a:xfrm flipV="1">
            <a:off x="2534341" y="1050891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1" name="Aufwärtswandler"/>
          <p:cNvSpPr txBox="1"/>
          <p:nvPr/>
        </p:nvSpPr>
        <p:spPr>
          <a:xfrm>
            <a:off x="2856547" y="2447919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  <p:sp>
        <p:nvSpPr>
          <p:cNvPr id="602" name="Aufwärtswandler"/>
          <p:cNvSpPr txBox="1"/>
          <p:nvPr/>
        </p:nvSpPr>
        <p:spPr>
          <a:xfrm>
            <a:off x="448490" y="966412"/>
            <a:ext cx="1764991" cy="54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Tastverhältnis </a:t>
            </a:r>
          </a:p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Δt/T</a:t>
            </a:r>
          </a:p>
        </p:txBody>
      </p:sp>
      <p:sp>
        <p:nvSpPr>
          <p:cNvPr id="603" name="i2"/>
          <p:cNvSpPr txBox="1"/>
          <p:nvPr/>
        </p:nvSpPr>
        <p:spPr>
          <a:xfrm>
            <a:off x="3930794" y="1093412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2(t)</a:t>
            </a:r>
          </a:p>
        </p:txBody>
      </p:sp>
      <p:sp>
        <p:nvSpPr>
          <p:cNvPr id="604" name="R1"/>
          <p:cNvSpPr txBox="1"/>
          <p:nvPr/>
        </p:nvSpPr>
        <p:spPr>
          <a:xfrm>
            <a:off x="2738458" y="1581046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grpSp>
        <p:nvGrpSpPr>
          <p:cNvPr id="615" name="Gruppieren"/>
          <p:cNvGrpSpPr/>
          <p:nvPr/>
        </p:nvGrpSpPr>
        <p:grpSpPr>
          <a:xfrm>
            <a:off x="3674759" y="883167"/>
            <a:ext cx="236401" cy="331837"/>
            <a:chOff x="0" y="0"/>
            <a:chExt cx="236399" cy="331835"/>
          </a:xfrm>
        </p:grpSpPr>
        <p:grpSp>
          <p:nvGrpSpPr>
            <p:cNvPr id="607" name="Gruppierung 218"/>
            <p:cNvGrpSpPr/>
            <p:nvPr/>
          </p:nvGrpSpPr>
          <p:grpSpPr>
            <a:xfrm>
              <a:off x="57705" y="46001"/>
              <a:ext cx="155984" cy="182010"/>
              <a:chOff x="0" y="0"/>
              <a:chExt cx="155982" cy="182009"/>
            </a:xfrm>
          </p:grpSpPr>
          <p:sp>
            <p:nvSpPr>
              <p:cNvPr id="605" name="Rechteck 188"/>
              <p:cNvSpPr/>
              <p:nvPr/>
            </p:nvSpPr>
            <p:spPr>
              <a:xfrm rot="5400000">
                <a:off x="54533" y="80559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606" name="Gerader Verbinder 300"/>
              <p:cNvSpPr/>
              <p:nvPr/>
            </p:nvSpPr>
            <p:spPr>
              <a:xfrm flipV="1">
                <a:off x="-1" y="0"/>
                <a:ext cx="148022" cy="111164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08" name="Oval 223"/>
            <p:cNvSpPr/>
            <p:nvPr/>
          </p:nvSpPr>
          <p:spPr>
            <a:xfrm flipH="1">
              <a:off x="36535" y="131205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09" name="Oval 225"/>
            <p:cNvSpPr/>
            <p:nvPr/>
          </p:nvSpPr>
          <p:spPr>
            <a:xfrm flipH="1">
              <a:off x="185597" y="13826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10" name="Oval 227"/>
            <p:cNvSpPr/>
            <p:nvPr/>
          </p:nvSpPr>
          <p:spPr>
            <a:xfrm flipH="1">
              <a:off x="180322" y="29733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614" name="Nach rechts gekrümmter Pfeil 236"/>
            <p:cNvGrpSpPr/>
            <p:nvPr/>
          </p:nvGrpSpPr>
          <p:grpSpPr>
            <a:xfrm>
              <a:off x="-1" y="0"/>
              <a:ext cx="197159" cy="331836"/>
              <a:chOff x="0" y="0"/>
              <a:chExt cx="197157" cy="331835"/>
            </a:xfrm>
          </p:grpSpPr>
          <p:sp>
            <p:nvSpPr>
              <p:cNvPr id="611" name="Form"/>
              <p:cNvSpPr/>
              <p:nvPr/>
            </p:nvSpPr>
            <p:spPr>
              <a:xfrm flipH="1" rot="20753146">
                <a:off x="35992" y="10572"/>
                <a:ext cx="125174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" y="9316"/>
                    </a:moveTo>
                    <a:cubicBezTo>
                      <a:pt x="2" y="13565"/>
                      <a:pt x="6302" y="17275"/>
                      <a:pt x="15319" y="18337"/>
                    </a:cubicBezTo>
                    <a:lnTo>
                      <a:pt x="15319" y="17249"/>
                    </a:lnTo>
                    <a:lnTo>
                      <a:pt x="20425" y="19720"/>
                    </a:lnTo>
                    <a:lnTo>
                      <a:pt x="15319" y="21600"/>
                    </a:lnTo>
                    <a:lnTo>
                      <a:pt x="15319" y="20512"/>
                    </a:lnTo>
                    <a:cubicBezTo>
                      <a:pt x="6302" y="19450"/>
                      <a:pt x="2" y="15740"/>
                      <a:pt x="2" y="11492"/>
                    </a:cubicBezTo>
                    <a:close/>
                    <a:moveTo>
                      <a:pt x="20425" y="2175"/>
                    </a:moveTo>
                    <a:cubicBezTo>
                      <a:pt x="10068" y="2175"/>
                      <a:pt x="1351" y="5712"/>
                      <a:pt x="142" y="10404"/>
                    </a:cubicBezTo>
                    <a:cubicBezTo>
                      <a:pt x="-1175" y="5294"/>
                      <a:pt x="6839" y="664"/>
                      <a:pt x="18041" y="64"/>
                    </a:cubicBezTo>
                    <a:cubicBezTo>
                      <a:pt x="18832" y="21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612" name="Form"/>
              <p:cNvSpPr/>
              <p:nvPr/>
            </p:nvSpPr>
            <p:spPr>
              <a:xfrm flipH="1" rot="20753146">
                <a:off x="16357" y="13003"/>
                <a:ext cx="125173" cy="149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0425" y="4516"/>
                    </a:moveTo>
                    <a:cubicBezTo>
                      <a:pt x="10068" y="4516"/>
                      <a:pt x="1351" y="11858"/>
                      <a:pt x="142" y="21600"/>
                    </a:cubicBezTo>
                    <a:cubicBezTo>
                      <a:pt x="-1175" y="10991"/>
                      <a:pt x="6839" y="1379"/>
                      <a:pt x="18041" y="132"/>
                    </a:cubicBezTo>
                    <a:cubicBezTo>
                      <a:pt x="18832" y="44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613" name="Linie"/>
              <p:cNvSpPr/>
              <p:nvPr/>
            </p:nvSpPr>
            <p:spPr>
              <a:xfrm flipH="1" rot="20753146">
                <a:off x="35993" y="10574"/>
                <a:ext cx="125164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316"/>
                    </a:moveTo>
                    <a:cubicBezTo>
                      <a:pt x="0" y="13565"/>
                      <a:pt x="6663" y="17275"/>
                      <a:pt x="16200" y="18337"/>
                    </a:cubicBezTo>
                    <a:lnTo>
                      <a:pt x="16200" y="17249"/>
                    </a:lnTo>
                    <a:lnTo>
                      <a:pt x="21600" y="19720"/>
                    </a:lnTo>
                    <a:lnTo>
                      <a:pt x="16200" y="21600"/>
                    </a:lnTo>
                    <a:lnTo>
                      <a:pt x="16200" y="20512"/>
                    </a:lnTo>
                    <a:cubicBezTo>
                      <a:pt x="6663" y="19450"/>
                      <a:pt x="0" y="15740"/>
                      <a:pt x="0" y="11492"/>
                    </a:cubicBezTo>
                    <a:lnTo>
                      <a:pt x="0" y="9316"/>
                    </a:lnTo>
                    <a:cubicBezTo>
                      <a:pt x="0" y="4171"/>
                      <a:pt x="9671" y="0"/>
                      <a:pt x="21600" y="0"/>
                    </a:cubicBezTo>
                    <a:lnTo>
                      <a:pt x="21600" y="2175"/>
                    </a:lnTo>
                    <a:cubicBezTo>
                      <a:pt x="10646" y="2175"/>
                      <a:pt x="1427" y="5712"/>
                      <a:pt x="148" y="10404"/>
                    </a:cubicBezTo>
                  </a:path>
                </a:pathLst>
              </a:custGeom>
              <a:noFill/>
              <a:ln w="12700" cap="flat">
                <a:solidFill>
                  <a:srgbClr val="DC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</p:grpSp>
      <p:sp>
        <p:nvSpPr>
          <p:cNvPr id="616" name="Linie"/>
          <p:cNvSpPr/>
          <p:nvPr/>
        </p:nvSpPr>
        <p:spPr>
          <a:xfrm>
            <a:off x="1862649" y="1735657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30" name="Gruppieren"/>
          <p:cNvGrpSpPr/>
          <p:nvPr/>
        </p:nvGrpSpPr>
        <p:grpSpPr>
          <a:xfrm>
            <a:off x="950279" y="1547256"/>
            <a:ext cx="761413" cy="331835"/>
            <a:chOff x="0" y="0"/>
            <a:chExt cx="761412" cy="331833"/>
          </a:xfrm>
        </p:grpSpPr>
        <p:sp>
          <p:nvSpPr>
            <p:cNvPr id="617" name="Linie"/>
            <p:cNvSpPr/>
            <p:nvPr/>
          </p:nvSpPr>
          <p:spPr>
            <a:xfrm>
              <a:off x="660223" y="327373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8" name="Linie"/>
            <p:cNvSpPr/>
            <p:nvPr/>
          </p:nvSpPr>
          <p:spPr>
            <a:xfrm>
              <a:off x="563876" y="76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19" name="Linie"/>
            <p:cNvSpPr/>
            <p:nvPr/>
          </p:nvSpPr>
          <p:spPr>
            <a:xfrm>
              <a:off x="440946" y="331831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0" name="Linie"/>
            <p:cNvSpPr/>
            <p:nvPr/>
          </p:nvSpPr>
          <p:spPr>
            <a:xfrm flipV="1">
              <a:off x="564377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1" name="Linie"/>
            <p:cNvSpPr/>
            <p:nvPr/>
          </p:nvSpPr>
          <p:spPr>
            <a:xfrm flipV="1">
              <a:off x="662992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2" name="Linie"/>
            <p:cNvSpPr/>
            <p:nvPr/>
          </p:nvSpPr>
          <p:spPr>
            <a:xfrm>
              <a:off x="122930" y="76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3" name="Linie"/>
            <p:cNvSpPr/>
            <p:nvPr/>
          </p:nvSpPr>
          <p:spPr>
            <a:xfrm>
              <a:off x="0" y="331831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4" name="Linie"/>
            <p:cNvSpPr/>
            <p:nvPr/>
          </p:nvSpPr>
          <p:spPr>
            <a:xfrm flipV="1">
              <a:off x="123431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5" name="Linie"/>
            <p:cNvSpPr/>
            <p:nvPr/>
          </p:nvSpPr>
          <p:spPr>
            <a:xfrm flipV="1">
              <a:off x="222046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6" name="Linie"/>
            <p:cNvSpPr/>
            <p:nvPr/>
          </p:nvSpPr>
          <p:spPr>
            <a:xfrm>
              <a:off x="344275" y="76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7" name="Linie"/>
            <p:cNvSpPr/>
            <p:nvPr/>
          </p:nvSpPr>
          <p:spPr>
            <a:xfrm>
              <a:off x="221344" y="331831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8" name="Linie"/>
            <p:cNvSpPr/>
            <p:nvPr/>
          </p:nvSpPr>
          <p:spPr>
            <a:xfrm flipV="1">
              <a:off x="344776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29" name="Linie"/>
            <p:cNvSpPr/>
            <p:nvPr/>
          </p:nvSpPr>
          <p:spPr>
            <a:xfrm flipV="1">
              <a:off x="443391" y="-1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644" name="Gruppieren"/>
          <p:cNvGrpSpPr/>
          <p:nvPr/>
        </p:nvGrpSpPr>
        <p:grpSpPr>
          <a:xfrm>
            <a:off x="2893710" y="633805"/>
            <a:ext cx="761414" cy="331835"/>
            <a:chOff x="0" y="0"/>
            <a:chExt cx="761412" cy="331834"/>
          </a:xfrm>
        </p:grpSpPr>
        <p:sp>
          <p:nvSpPr>
            <p:cNvPr id="631" name="Linie"/>
            <p:cNvSpPr/>
            <p:nvPr/>
          </p:nvSpPr>
          <p:spPr>
            <a:xfrm flipV="1">
              <a:off x="660223" y="4009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2" name="Linie"/>
            <p:cNvSpPr/>
            <p:nvPr/>
          </p:nvSpPr>
          <p:spPr>
            <a:xfrm flipV="1">
              <a:off x="563876" y="331307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3" name="Linie"/>
            <p:cNvSpPr/>
            <p:nvPr/>
          </p:nvSpPr>
          <p:spPr>
            <a:xfrm flipV="1">
              <a:off x="440946" y="0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4" name="Linie"/>
            <p:cNvSpPr/>
            <p:nvPr/>
          </p:nvSpPr>
          <p:spPr>
            <a:xfrm>
              <a:off x="564377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5" name="Linie"/>
            <p:cNvSpPr/>
            <p:nvPr/>
          </p:nvSpPr>
          <p:spPr>
            <a:xfrm>
              <a:off x="662992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6" name="Linie"/>
            <p:cNvSpPr/>
            <p:nvPr/>
          </p:nvSpPr>
          <p:spPr>
            <a:xfrm flipV="1">
              <a:off x="122930" y="331307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7" name="Linie"/>
            <p:cNvSpPr/>
            <p:nvPr/>
          </p:nvSpPr>
          <p:spPr>
            <a:xfrm flipV="1">
              <a:off x="0" y="0"/>
              <a:ext cx="128384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8" name="Linie"/>
            <p:cNvSpPr/>
            <p:nvPr/>
          </p:nvSpPr>
          <p:spPr>
            <a:xfrm>
              <a:off x="123431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39" name="Linie"/>
            <p:cNvSpPr/>
            <p:nvPr/>
          </p:nvSpPr>
          <p:spPr>
            <a:xfrm>
              <a:off x="22204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40" name="Linie"/>
            <p:cNvSpPr/>
            <p:nvPr/>
          </p:nvSpPr>
          <p:spPr>
            <a:xfrm flipV="1">
              <a:off x="344275" y="331307"/>
              <a:ext cx="101190" cy="45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41" name="Linie"/>
            <p:cNvSpPr/>
            <p:nvPr/>
          </p:nvSpPr>
          <p:spPr>
            <a:xfrm flipV="1">
              <a:off x="221344" y="0"/>
              <a:ext cx="128385" cy="2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42" name="Linie"/>
            <p:cNvSpPr/>
            <p:nvPr/>
          </p:nvSpPr>
          <p:spPr>
            <a:xfrm>
              <a:off x="34477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43" name="Linie"/>
            <p:cNvSpPr/>
            <p:nvPr/>
          </p:nvSpPr>
          <p:spPr>
            <a:xfrm>
              <a:off x="443391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645" name="Spannung u(t) [pu]"/>
          <p:cNvSpPr txBox="1"/>
          <p:nvPr/>
        </p:nvSpPr>
        <p:spPr>
          <a:xfrm>
            <a:off x="5799284" y="646028"/>
            <a:ext cx="1826063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 u(t) [pu]</a:t>
            </a:r>
          </a:p>
        </p:txBody>
      </p:sp>
      <p:grpSp>
        <p:nvGrpSpPr>
          <p:cNvPr id="648" name="Strom i2(t) [pu]"/>
          <p:cNvGrpSpPr/>
          <p:nvPr/>
        </p:nvGrpSpPr>
        <p:grpSpPr>
          <a:xfrm>
            <a:off x="6222874" y="1858951"/>
            <a:ext cx="1344174" cy="307390"/>
            <a:chOff x="0" y="0"/>
            <a:chExt cx="1344172" cy="307388"/>
          </a:xfrm>
        </p:grpSpPr>
        <p:sp>
          <p:nvSpPr>
            <p:cNvPr id="646" name="Rechteck"/>
            <p:cNvSpPr/>
            <p:nvPr/>
          </p:nvSpPr>
          <p:spPr>
            <a:xfrm>
              <a:off x="0" y="0"/>
              <a:ext cx="1344173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47" name="Strom i2(t) [pu]"/>
            <p:cNvSpPr txBox="1"/>
            <p:nvPr/>
          </p:nvSpPr>
          <p:spPr>
            <a:xfrm>
              <a:off x="0" y="0"/>
              <a:ext cx="134417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Strom i</a:t>
              </a:r>
              <a:r>
                <a:rPr baseline="-5998"/>
                <a:t>2</a:t>
              </a:r>
              <a:r>
                <a:t>(t) [pu]</a:t>
              </a:r>
            </a:p>
          </p:txBody>
        </p:sp>
      </p:grpSp>
      <p:sp>
        <p:nvSpPr>
          <p:cNvPr id="649" name="t [s]"/>
          <p:cNvSpPr txBox="1"/>
          <p:nvPr/>
        </p:nvSpPr>
        <p:spPr>
          <a:xfrm>
            <a:off x="9109133" y="2705637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50" name="Linie"/>
          <p:cNvSpPr/>
          <p:nvPr/>
        </p:nvSpPr>
        <p:spPr>
          <a:xfrm>
            <a:off x="8261277" y="691128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1" name="Linie"/>
          <p:cNvSpPr/>
          <p:nvPr/>
        </p:nvSpPr>
        <p:spPr>
          <a:xfrm flipH="1" flipV="1">
            <a:off x="8652994" y="812423"/>
            <a:ext cx="443069" cy="1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2" name="Linie"/>
          <p:cNvSpPr/>
          <p:nvPr/>
        </p:nvSpPr>
        <p:spPr>
          <a:xfrm>
            <a:off x="7803591" y="799723"/>
            <a:ext cx="443069" cy="1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3" name="Linie"/>
          <p:cNvSpPr/>
          <p:nvPr/>
        </p:nvSpPr>
        <p:spPr>
          <a:xfrm flipH="1">
            <a:off x="8462526" y="1049085"/>
            <a:ext cx="443069" cy="2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4" name="Linie"/>
          <p:cNvSpPr/>
          <p:nvPr/>
        </p:nvSpPr>
        <p:spPr>
          <a:xfrm>
            <a:off x="8640294" y="691128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5" name="Linie"/>
          <p:cNvSpPr/>
          <p:nvPr/>
        </p:nvSpPr>
        <p:spPr>
          <a:xfrm>
            <a:off x="8449826" y="969543"/>
            <a:ext cx="2" cy="1411059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6" name="T"/>
          <p:cNvSpPr txBox="1"/>
          <p:nvPr/>
        </p:nvSpPr>
        <p:spPr>
          <a:xfrm>
            <a:off x="8313109" y="662516"/>
            <a:ext cx="248032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</a:t>
            </a:r>
          </a:p>
        </p:txBody>
      </p:sp>
      <p:sp>
        <p:nvSpPr>
          <p:cNvPr id="657" name="Δt"/>
          <p:cNvSpPr txBox="1"/>
          <p:nvPr/>
        </p:nvSpPr>
        <p:spPr>
          <a:xfrm>
            <a:off x="8184093" y="911879"/>
            <a:ext cx="299081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Δt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Linie"/>
          <p:cNvSpPr/>
          <p:nvPr/>
        </p:nvSpPr>
        <p:spPr>
          <a:xfrm>
            <a:off x="1760907" y="1049085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60" name="Linie"/>
          <p:cNvSpPr/>
          <p:nvPr/>
        </p:nvSpPr>
        <p:spPr>
          <a:xfrm>
            <a:off x="1766944" y="1055390"/>
            <a:ext cx="4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61" name="Linie"/>
          <p:cNvSpPr/>
          <p:nvPr/>
        </p:nvSpPr>
        <p:spPr>
          <a:xfrm>
            <a:off x="1760907" y="2369713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62" name="Kreis"/>
          <p:cNvSpPr/>
          <p:nvPr/>
        </p:nvSpPr>
        <p:spPr>
          <a:xfrm rot="10800000">
            <a:off x="4521288" y="2336475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63" name="u2"/>
          <p:cNvSpPr txBox="1"/>
          <p:nvPr/>
        </p:nvSpPr>
        <p:spPr>
          <a:xfrm>
            <a:off x="2154895" y="1530661"/>
            <a:ext cx="45492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664" name="Kreis"/>
          <p:cNvSpPr/>
          <p:nvPr/>
        </p:nvSpPr>
        <p:spPr>
          <a:xfrm rot="10800000">
            <a:off x="4521288" y="101132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65" name="Linie"/>
          <p:cNvSpPr/>
          <p:nvPr/>
        </p:nvSpPr>
        <p:spPr>
          <a:xfrm>
            <a:off x="2183700" y="1309050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66" name="i2"/>
          <p:cNvSpPr txBox="1"/>
          <p:nvPr/>
        </p:nvSpPr>
        <p:spPr>
          <a:xfrm>
            <a:off x="1862926" y="623054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667" name="Abgerundetes Rechteck 215"/>
          <p:cNvSpPr/>
          <p:nvPr/>
        </p:nvSpPr>
        <p:spPr>
          <a:xfrm>
            <a:off x="571501" y="536717"/>
            <a:ext cx="4498047" cy="2276712"/>
          </a:xfrm>
          <a:prstGeom prst="roundRect">
            <a:avLst>
              <a:gd name="adj" fmla="val 65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68" name="Linie"/>
          <p:cNvSpPr/>
          <p:nvPr/>
        </p:nvSpPr>
        <p:spPr>
          <a:xfrm flipV="1">
            <a:off x="1982310" y="104852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69" name="Aufwärtswandler"/>
          <p:cNvSpPr txBox="1"/>
          <p:nvPr/>
        </p:nvSpPr>
        <p:spPr>
          <a:xfrm>
            <a:off x="2907347" y="2455265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  <p:sp>
        <p:nvSpPr>
          <p:cNvPr id="670" name="Linie"/>
          <p:cNvSpPr/>
          <p:nvPr/>
        </p:nvSpPr>
        <p:spPr>
          <a:xfrm>
            <a:off x="5941268" y="1064266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1" name="Linie"/>
          <p:cNvSpPr/>
          <p:nvPr/>
        </p:nvSpPr>
        <p:spPr>
          <a:xfrm>
            <a:off x="8737903" y="1095068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2" name="Linie"/>
          <p:cNvSpPr/>
          <p:nvPr/>
        </p:nvSpPr>
        <p:spPr>
          <a:xfrm>
            <a:off x="5941268" y="2384894"/>
            <a:ext cx="2829835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3" name="Linie"/>
          <p:cNvSpPr/>
          <p:nvPr/>
        </p:nvSpPr>
        <p:spPr>
          <a:xfrm flipV="1">
            <a:off x="8288712" y="1064263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74" name="Kreis"/>
          <p:cNvSpPr/>
          <p:nvPr/>
        </p:nvSpPr>
        <p:spPr>
          <a:xfrm rot="10800000">
            <a:off x="8701650" y="235165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75" name="Kreis"/>
          <p:cNvSpPr/>
          <p:nvPr/>
        </p:nvSpPr>
        <p:spPr>
          <a:xfrm rot="10800000">
            <a:off x="8701650" y="1026504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76" name="Rechteck"/>
          <p:cNvSpPr/>
          <p:nvPr/>
        </p:nvSpPr>
        <p:spPr>
          <a:xfrm rot="16200000">
            <a:off x="8548915" y="160616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77" name="Aufwärtswandler"/>
          <p:cNvSpPr txBox="1"/>
          <p:nvPr/>
        </p:nvSpPr>
        <p:spPr>
          <a:xfrm>
            <a:off x="8232043" y="2455265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sp>
        <p:nvSpPr>
          <p:cNvPr id="678" name="R1"/>
          <p:cNvSpPr txBox="1"/>
          <p:nvPr/>
        </p:nvSpPr>
        <p:spPr>
          <a:xfrm>
            <a:off x="8669393" y="1596227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679" name="Aufwärtswandler"/>
          <p:cNvSpPr txBox="1"/>
          <p:nvPr/>
        </p:nvSpPr>
        <p:spPr>
          <a:xfrm>
            <a:off x="6962523" y="2457980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  <p:sp>
        <p:nvSpPr>
          <p:cNvPr id="680" name="Linie"/>
          <p:cNvSpPr/>
          <p:nvPr/>
        </p:nvSpPr>
        <p:spPr>
          <a:xfrm>
            <a:off x="8545092" y="12816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1" name="u2"/>
          <p:cNvSpPr txBox="1"/>
          <p:nvPr/>
        </p:nvSpPr>
        <p:spPr>
          <a:xfrm>
            <a:off x="8089037" y="1545842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682" name="Linie"/>
          <p:cNvSpPr/>
          <p:nvPr/>
        </p:nvSpPr>
        <p:spPr>
          <a:xfrm>
            <a:off x="3452622" y="1209992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3" name="Abgerundetes Rechteck 215"/>
          <p:cNvSpPr/>
          <p:nvPr/>
        </p:nvSpPr>
        <p:spPr>
          <a:xfrm>
            <a:off x="5258775" y="536717"/>
            <a:ext cx="4498047" cy="2276712"/>
          </a:xfrm>
          <a:prstGeom prst="roundRect">
            <a:avLst>
              <a:gd name="adj" fmla="val 6509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84" name="Aktiver Betrieb"/>
          <p:cNvSpPr txBox="1"/>
          <p:nvPr/>
        </p:nvSpPr>
        <p:spPr>
          <a:xfrm>
            <a:off x="581993" y="531556"/>
            <a:ext cx="929066" cy="502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Speicher aufladen</a:t>
            </a:r>
          </a:p>
        </p:txBody>
      </p:sp>
      <p:sp>
        <p:nvSpPr>
          <p:cNvPr id="685" name="Aktiver Betrieb"/>
          <p:cNvSpPr txBox="1"/>
          <p:nvPr/>
        </p:nvSpPr>
        <p:spPr>
          <a:xfrm>
            <a:off x="8685717" y="516375"/>
            <a:ext cx="1090550" cy="502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Speicher entladen</a:t>
            </a:r>
          </a:p>
        </p:txBody>
      </p:sp>
      <p:grpSp>
        <p:nvGrpSpPr>
          <p:cNvPr id="689" name="Nach rechts gekrümmter Pfeil 236"/>
          <p:cNvGrpSpPr/>
          <p:nvPr/>
        </p:nvGrpSpPr>
        <p:grpSpPr>
          <a:xfrm>
            <a:off x="4898140" y="638236"/>
            <a:ext cx="486120" cy="288825"/>
            <a:chOff x="0" y="0"/>
            <a:chExt cx="486118" cy="288823"/>
          </a:xfrm>
        </p:grpSpPr>
        <p:sp>
          <p:nvSpPr>
            <p:cNvPr id="686" name="Form"/>
            <p:cNvSpPr/>
            <p:nvPr/>
          </p:nvSpPr>
          <p:spPr>
            <a:xfrm flipH="1" rot="15353146">
              <a:off x="151373" y="-83160"/>
              <a:ext cx="183372" cy="455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" y="9316"/>
                  </a:moveTo>
                  <a:cubicBezTo>
                    <a:pt x="2" y="13565"/>
                    <a:pt x="6302" y="17275"/>
                    <a:pt x="15319" y="18337"/>
                  </a:cubicBezTo>
                  <a:lnTo>
                    <a:pt x="15319" y="17249"/>
                  </a:lnTo>
                  <a:lnTo>
                    <a:pt x="20425" y="19720"/>
                  </a:lnTo>
                  <a:lnTo>
                    <a:pt x="15319" y="21600"/>
                  </a:lnTo>
                  <a:lnTo>
                    <a:pt x="15319" y="20512"/>
                  </a:lnTo>
                  <a:cubicBezTo>
                    <a:pt x="6302" y="19450"/>
                    <a:pt x="2" y="15740"/>
                    <a:pt x="2" y="11492"/>
                  </a:cubicBezTo>
                  <a:close/>
                  <a:moveTo>
                    <a:pt x="20425" y="2175"/>
                  </a:moveTo>
                  <a:cubicBezTo>
                    <a:pt x="10068" y="2175"/>
                    <a:pt x="1351" y="5712"/>
                    <a:pt x="142" y="10404"/>
                  </a:cubicBezTo>
                  <a:cubicBezTo>
                    <a:pt x="-1175" y="5294"/>
                    <a:pt x="6839" y="664"/>
                    <a:pt x="18041" y="64"/>
                  </a:cubicBezTo>
                  <a:cubicBezTo>
                    <a:pt x="18832" y="21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87" name="Form"/>
            <p:cNvSpPr/>
            <p:nvPr/>
          </p:nvSpPr>
          <p:spPr>
            <a:xfrm flipH="1" rot="15353146">
              <a:off x="36978" y="63561"/>
              <a:ext cx="183372" cy="219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0425" y="4516"/>
                  </a:moveTo>
                  <a:cubicBezTo>
                    <a:pt x="10068" y="4516"/>
                    <a:pt x="1351" y="11858"/>
                    <a:pt x="142" y="21600"/>
                  </a:cubicBezTo>
                  <a:cubicBezTo>
                    <a:pt x="-1175" y="10991"/>
                    <a:pt x="6839" y="1379"/>
                    <a:pt x="18041" y="132"/>
                  </a:cubicBezTo>
                  <a:cubicBezTo>
                    <a:pt x="18832" y="44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88" name="Linie"/>
            <p:cNvSpPr/>
            <p:nvPr/>
          </p:nvSpPr>
          <p:spPr>
            <a:xfrm flipH="1" rot="15353146">
              <a:off x="151383" y="-83154"/>
              <a:ext cx="183357" cy="4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316"/>
                  </a:moveTo>
                  <a:cubicBezTo>
                    <a:pt x="0" y="13565"/>
                    <a:pt x="6663" y="17275"/>
                    <a:pt x="16200" y="18337"/>
                  </a:cubicBezTo>
                  <a:lnTo>
                    <a:pt x="16200" y="17249"/>
                  </a:lnTo>
                  <a:lnTo>
                    <a:pt x="21600" y="19720"/>
                  </a:lnTo>
                  <a:lnTo>
                    <a:pt x="16200" y="21600"/>
                  </a:lnTo>
                  <a:lnTo>
                    <a:pt x="16200" y="20512"/>
                  </a:lnTo>
                  <a:cubicBezTo>
                    <a:pt x="6663" y="19450"/>
                    <a:pt x="0" y="15740"/>
                    <a:pt x="0" y="11492"/>
                  </a:cubicBezTo>
                  <a:lnTo>
                    <a:pt x="0" y="9316"/>
                  </a:lnTo>
                  <a:cubicBezTo>
                    <a:pt x="0" y="4171"/>
                    <a:pt x="9671" y="0"/>
                    <a:pt x="21600" y="0"/>
                  </a:cubicBezTo>
                  <a:lnTo>
                    <a:pt x="21600" y="2175"/>
                  </a:lnTo>
                  <a:cubicBezTo>
                    <a:pt x="10646" y="2175"/>
                    <a:pt x="1427" y="5712"/>
                    <a:pt x="148" y="10404"/>
                  </a:cubicBezTo>
                </a:path>
              </a:pathLst>
            </a:custGeom>
            <a:noFill/>
            <a:ln w="12700" cap="flat">
              <a:solidFill>
                <a:srgbClr val="DC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grpSp>
        <p:nvGrpSpPr>
          <p:cNvPr id="693" name="Nach rechts gekrümmter Pfeil 236"/>
          <p:cNvGrpSpPr/>
          <p:nvPr/>
        </p:nvGrpSpPr>
        <p:grpSpPr>
          <a:xfrm rot="10800000">
            <a:off x="4898140" y="2369027"/>
            <a:ext cx="486120" cy="288825"/>
            <a:chOff x="0" y="0"/>
            <a:chExt cx="486118" cy="288823"/>
          </a:xfrm>
        </p:grpSpPr>
        <p:sp>
          <p:nvSpPr>
            <p:cNvPr id="690" name="Form"/>
            <p:cNvSpPr/>
            <p:nvPr/>
          </p:nvSpPr>
          <p:spPr>
            <a:xfrm flipH="1" rot="15353146">
              <a:off x="151373" y="-83160"/>
              <a:ext cx="183372" cy="455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" y="9316"/>
                  </a:moveTo>
                  <a:cubicBezTo>
                    <a:pt x="2" y="13565"/>
                    <a:pt x="6302" y="17275"/>
                    <a:pt x="15319" y="18337"/>
                  </a:cubicBezTo>
                  <a:lnTo>
                    <a:pt x="15319" y="17249"/>
                  </a:lnTo>
                  <a:lnTo>
                    <a:pt x="20425" y="19720"/>
                  </a:lnTo>
                  <a:lnTo>
                    <a:pt x="15319" y="21600"/>
                  </a:lnTo>
                  <a:lnTo>
                    <a:pt x="15319" y="20512"/>
                  </a:lnTo>
                  <a:cubicBezTo>
                    <a:pt x="6302" y="19450"/>
                    <a:pt x="2" y="15740"/>
                    <a:pt x="2" y="11492"/>
                  </a:cubicBezTo>
                  <a:close/>
                  <a:moveTo>
                    <a:pt x="20425" y="2175"/>
                  </a:moveTo>
                  <a:cubicBezTo>
                    <a:pt x="10068" y="2175"/>
                    <a:pt x="1351" y="5712"/>
                    <a:pt x="142" y="10404"/>
                  </a:cubicBezTo>
                  <a:cubicBezTo>
                    <a:pt x="-1175" y="5294"/>
                    <a:pt x="6839" y="664"/>
                    <a:pt x="18041" y="64"/>
                  </a:cubicBezTo>
                  <a:cubicBezTo>
                    <a:pt x="18832" y="21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91" name="Form"/>
            <p:cNvSpPr/>
            <p:nvPr/>
          </p:nvSpPr>
          <p:spPr>
            <a:xfrm flipH="1" rot="15353146">
              <a:off x="36978" y="63561"/>
              <a:ext cx="183372" cy="219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0425" y="4516"/>
                  </a:moveTo>
                  <a:cubicBezTo>
                    <a:pt x="10068" y="4516"/>
                    <a:pt x="1351" y="11858"/>
                    <a:pt x="142" y="21600"/>
                  </a:cubicBezTo>
                  <a:cubicBezTo>
                    <a:pt x="-1175" y="10991"/>
                    <a:pt x="6839" y="1379"/>
                    <a:pt x="18041" y="132"/>
                  </a:cubicBezTo>
                  <a:cubicBezTo>
                    <a:pt x="18832" y="44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92" name="Linie"/>
            <p:cNvSpPr/>
            <p:nvPr/>
          </p:nvSpPr>
          <p:spPr>
            <a:xfrm flipH="1" rot="15353146">
              <a:off x="151383" y="-83154"/>
              <a:ext cx="183357" cy="4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316"/>
                  </a:moveTo>
                  <a:cubicBezTo>
                    <a:pt x="0" y="13565"/>
                    <a:pt x="6663" y="17275"/>
                    <a:pt x="16200" y="18337"/>
                  </a:cubicBezTo>
                  <a:lnTo>
                    <a:pt x="16200" y="17249"/>
                  </a:lnTo>
                  <a:lnTo>
                    <a:pt x="21600" y="19720"/>
                  </a:lnTo>
                  <a:lnTo>
                    <a:pt x="16200" y="21600"/>
                  </a:lnTo>
                  <a:lnTo>
                    <a:pt x="16200" y="20512"/>
                  </a:lnTo>
                  <a:cubicBezTo>
                    <a:pt x="6663" y="19450"/>
                    <a:pt x="0" y="15740"/>
                    <a:pt x="0" y="11492"/>
                  </a:cubicBezTo>
                  <a:lnTo>
                    <a:pt x="0" y="9316"/>
                  </a:lnTo>
                  <a:cubicBezTo>
                    <a:pt x="0" y="4171"/>
                    <a:pt x="9671" y="0"/>
                    <a:pt x="21600" y="0"/>
                  </a:cubicBezTo>
                  <a:lnTo>
                    <a:pt x="21600" y="2175"/>
                  </a:lnTo>
                  <a:cubicBezTo>
                    <a:pt x="10646" y="2175"/>
                    <a:pt x="1427" y="5712"/>
                    <a:pt x="148" y="10404"/>
                  </a:cubicBezTo>
                </a:path>
              </a:pathLst>
            </a:custGeom>
            <a:noFill/>
            <a:ln w="12700" cap="flat">
              <a:solidFill>
                <a:srgbClr val="DC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694" name="Linie"/>
          <p:cNvSpPr/>
          <p:nvPr/>
        </p:nvSpPr>
        <p:spPr>
          <a:xfrm>
            <a:off x="3443689" y="1057472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98" name="Gruppieren"/>
          <p:cNvGrpSpPr/>
          <p:nvPr/>
        </p:nvGrpSpPr>
        <p:grpSpPr>
          <a:xfrm>
            <a:off x="3232055" y="1646006"/>
            <a:ext cx="414628" cy="94139"/>
            <a:chOff x="0" y="0"/>
            <a:chExt cx="414626" cy="94137"/>
          </a:xfrm>
        </p:grpSpPr>
        <p:sp>
          <p:nvSpPr>
            <p:cNvPr id="695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96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97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01" name="Gruppieren 70"/>
          <p:cNvGrpSpPr/>
          <p:nvPr/>
        </p:nvGrpSpPr>
        <p:grpSpPr>
          <a:xfrm>
            <a:off x="1611027" y="1530660"/>
            <a:ext cx="311839" cy="308539"/>
            <a:chOff x="0" y="-1"/>
            <a:chExt cx="311837" cy="308537"/>
          </a:xfrm>
        </p:grpSpPr>
        <p:sp>
          <p:nvSpPr>
            <p:cNvPr id="699" name="Kreis"/>
            <p:cNvSpPr/>
            <p:nvPr/>
          </p:nvSpPr>
          <p:spPr>
            <a:xfrm>
              <a:off x="5036" y="-2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00" name="Linie"/>
            <p:cNvSpPr/>
            <p:nvPr/>
          </p:nvSpPr>
          <p:spPr>
            <a:xfrm flipH="1" flipV="1">
              <a:off x="-1" y="154265"/>
              <a:ext cx="311839" cy="86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02" name="Aufwärtswandler"/>
          <p:cNvSpPr txBox="1"/>
          <p:nvPr/>
        </p:nvSpPr>
        <p:spPr>
          <a:xfrm>
            <a:off x="760667" y="1833017"/>
            <a:ext cx="1006280" cy="492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Strom-quelle</a:t>
            </a:r>
          </a:p>
        </p:txBody>
      </p:sp>
      <p:sp>
        <p:nvSpPr>
          <p:cNvPr id="703" name="R1"/>
          <p:cNvSpPr txBox="1"/>
          <p:nvPr/>
        </p:nvSpPr>
        <p:spPr>
          <a:xfrm>
            <a:off x="2742277" y="1587859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704" name="Linie"/>
          <p:cNvSpPr/>
          <p:nvPr/>
        </p:nvSpPr>
        <p:spPr>
          <a:xfrm>
            <a:off x="7491094" y="1071818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08" name="Gruppieren"/>
          <p:cNvGrpSpPr/>
          <p:nvPr/>
        </p:nvGrpSpPr>
        <p:grpSpPr>
          <a:xfrm>
            <a:off x="7279461" y="1660351"/>
            <a:ext cx="414628" cy="94139"/>
            <a:chOff x="0" y="0"/>
            <a:chExt cx="414626" cy="94137"/>
          </a:xfrm>
        </p:grpSpPr>
        <p:sp>
          <p:nvSpPr>
            <p:cNvPr id="705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06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07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09" name="R1"/>
          <p:cNvSpPr txBox="1"/>
          <p:nvPr/>
        </p:nvSpPr>
        <p:spPr>
          <a:xfrm>
            <a:off x="6789682" y="1602204"/>
            <a:ext cx="65319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710" name="i2"/>
          <p:cNvSpPr txBox="1"/>
          <p:nvPr/>
        </p:nvSpPr>
        <p:spPr>
          <a:xfrm>
            <a:off x="8131041" y="719401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2" name="1_3_1_Zwischenkreis_K_Schaltung.png" descr="1_3_1_Zwischenkreis_K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9637" y="269594"/>
            <a:ext cx="8420726" cy="3216807"/>
          </a:xfrm>
          <a:prstGeom prst="rect">
            <a:avLst/>
          </a:prstGeom>
          <a:ln w="12700">
            <a:miter lim="400000"/>
          </a:ln>
        </p:spPr>
      </p:pic>
      <p:sp>
        <p:nvSpPr>
          <p:cNvPr id="713" name="Aktiver Betrieb"/>
          <p:cNvSpPr txBox="1"/>
          <p:nvPr/>
        </p:nvSpPr>
        <p:spPr>
          <a:xfrm>
            <a:off x="6848839" y="3053168"/>
            <a:ext cx="2187134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Effektivwertmessung</a:t>
            </a:r>
          </a:p>
        </p:txBody>
      </p:sp>
      <p:sp>
        <p:nvSpPr>
          <p:cNvPr id="714" name="Aktiver Betrieb"/>
          <p:cNvSpPr txBox="1"/>
          <p:nvPr/>
        </p:nvSpPr>
        <p:spPr>
          <a:xfrm>
            <a:off x="1119211" y="1656168"/>
            <a:ext cx="2187133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Stromquelle</a:t>
            </a:r>
          </a:p>
        </p:txBody>
      </p:sp>
      <p:sp>
        <p:nvSpPr>
          <p:cNvPr id="715" name="Aktiver Betrieb"/>
          <p:cNvSpPr txBox="1"/>
          <p:nvPr/>
        </p:nvSpPr>
        <p:spPr>
          <a:xfrm>
            <a:off x="4852744" y="2735469"/>
            <a:ext cx="105046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Rechteck"/>
          <p:cNvSpPr/>
          <p:nvPr/>
        </p:nvSpPr>
        <p:spPr>
          <a:xfrm>
            <a:off x="1441834" y="599315"/>
            <a:ext cx="1919974" cy="1864848"/>
          </a:xfrm>
          <a:prstGeom prst="rect">
            <a:avLst/>
          </a:prstGeom>
          <a:solidFill>
            <a:schemeClr val="accent3">
              <a:lumOff val="25000"/>
              <a:alpha val="41675"/>
            </a:schemeClr>
          </a:solidFill>
          <a:ln>
            <a:solidFill>
              <a:schemeClr val="accent4">
                <a:alpha val="416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718" name="1_4_2_Zwischenkreis_K_U_gespeist.PNG" descr="1_4_2_Zwischenkreis_K_U_gespei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3666" y="525356"/>
            <a:ext cx="4316677" cy="2289412"/>
          </a:xfrm>
          <a:prstGeom prst="rect">
            <a:avLst/>
          </a:prstGeom>
          <a:ln w="12700">
            <a:miter lim="400000"/>
          </a:ln>
        </p:spPr>
      </p:pic>
      <p:sp>
        <p:nvSpPr>
          <p:cNvPr id="719" name="Spannung u2(t) [pu]"/>
          <p:cNvSpPr txBox="1"/>
          <p:nvPr/>
        </p:nvSpPr>
        <p:spPr>
          <a:xfrm>
            <a:off x="5799284" y="696828"/>
            <a:ext cx="1826063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Spannung u</a:t>
            </a:r>
            <a:r>
              <a:rPr baseline="-5998"/>
              <a:t>2</a:t>
            </a:r>
            <a:r>
              <a:t>(t) [pu]</a:t>
            </a:r>
          </a:p>
        </p:txBody>
      </p:sp>
      <p:sp>
        <p:nvSpPr>
          <p:cNvPr id="720" name="Strom i2(t) [pu] (überlagert Spannung)"/>
          <p:cNvSpPr txBox="1"/>
          <p:nvPr/>
        </p:nvSpPr>
        <p:spPr>
          <a:xfrm>
            <a:off x="5830147" y="1899144"/>
            <a:ext cx="3604503" cy="331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Strom i</a:t>
            </a:r>
            <a:r>
              <a:rPr baseline="-5998"/>
              <a:t>2</a:t>
            </a:r>
            <a:r>
              <a:t>(t) [pu] (überlagert Spannung)</a:t>
            </a:r>
          </a:p>
        </p:txBody>
      </p:sp>
      <p:sp>
        <p:nvSpPr>
          <p:cNvPr id="721" name="t [s]"/>
          <p:cNvSpPr txBox="1"/>
          <p:nvPr/>
        </p:nvSpPr>
        <p:spPr>
          <a:xfrm>
            <a:off x="9109133" y="2756437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722" name="Linie"/>
          <p:cNvSpPr/>
          <p:nvPr/>
        </p:nvSpPr>
        <p:spPr>
          <a:xfrm>
            <a:off x="8261277" y="741928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3" name="Linie"/>
          <p:cNvSpPr/>
          <p:nvPr/>
        </p:nvSpPr>
        <p:spPr>
          <a:xfrm flipH="1" flipV="1">
            <a:off x="8652994" y="850523"/>
            <a:ext cx="443069" cy="1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4" name="Linie"/>
          <p:cNvSpPr/>
          <p:nvPr/>
        </p:nvSpPr>
        <p:spPr>
          <a:xfrm>
            <a:off x="7803591" y="850523"/>
            <a:ext cx="443069" cy="1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5" name="Linie"/>
          <p:cNvSpPr/>
          <p:nvPr/>
        </p:nvSpPr>
        <p:spPr>
          <a:xfrm flipH="1">
            <a:off x="8462526" y="1099885"/>
            <a:ext cx="443069" cy="2"/>
          </a:xfrm>
          <a:prstGeom prst="line">
            <a:avLst/>
          </a:prstGeom>
          <a:ln w="12700">
            <a:solidFill>
              <a:srgbClr val="F38F18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6" name="Linie"/>
          <p:cNvSpPr/>
          <p:nvPr/>
        </p:nvSpPr>
        <p:spPr>
          <a:xfrm>
            <a:off x="8652994" y="741928"/>
            <a:ext cx="2" cy="1093391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7" name="Linie"/>
          <p:cNvSpPr/>
          <p:nvPr/>
        </p:nvSpPr>
        <p:spPr>
          <a:xfrm>
            <a:off x="8462526" y="1020343"/>
            <a:ext cx="2" cy="1411059"/>
          </a:xfrm>
          <a:prstGeom prst="line">
            <a:avLst/>
          </a:prstGeom>
          <a:ln>
            <a:solidFill>
              <a:srgbClr val="002452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8" name="T"/>
          <p:cNvSpPr txBox="1"/>
          <p:nvPr/>
        </p:nvSpPr>
        <p:spPr>
          <a:xfrm>
            <a:off x="8313109" y="713315"/>
            <a:ext cx="24803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</a:t>
            </a:r>
          </a:p>
        </p:txBody>
      </p:sp>
      <p:sp>
        <p:nvSpPr>
          <p:cNvPr id="729" name="Δt"/>
          <p:cNvSpPr txBox="1"/>
          <p:nvPr/>
        </p:nvSpPr>
        <p:spPr>
          <a:xfrm>
            <a:off x="8184093" y="962679"/>
            <a:ext cx="299081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Δt</a:t>
            </a:r>
          </a:p>
        </p:txBody>
      </p:sp>
      <p:sp>
        <p:nvSpPr>
          <p:cNvPr id="730" name="Linie"/>
          <p:cNvSpPr/>
          <p:nvPr/>
        </p:nvSpPr>
        <p:spPr>
          <a:xfrm>
            <a:off x="4461617" y="1037520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1" name="Linie"/>
          <p:cNvSpPr/>
          <p:nvPr/>
        </p:nvSpPr>
        <p:spPr>
          <a:xfrm>
            <a:off x="3916530" y="1030707"/>
            <a:ext cx="1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35" name="Gruppieren"/>
          <p:cNvGrpSpPr/>
          <p:nvPr/>
        </p:nvGrpSpPr>
        <p:grpSpPr>
          <a:xfrm>
            <a:off x="3700362" y="1627059"/>
            <a:ext cx="414628" cy="94139"/>
            <a:chOff x="0" y="0"/>
            <a:chExt cx="414626" cy="94137"/>
          </a:xfrm>
        </p:grpSpPr>
        <p:sp>
          <p:nvSpPr>
            <p:cNvPr id="732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33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34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36" name="R1"/>
          <p:cNvSpPr txBox="1"/>
          <p:nvPr/>
        </p:nvSpPr>
        <p:spPr>
          <a:xfrm>
            <a:off x="3437621" y="1211417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737" name="Linie"/>
          <p:cNvSpPr/>
          <p:nvPr/>
        </p:nvSpPr>
        <p:spPr>
          <a:xfrm>
            <a:off x="1644432" y="1029133"/>
            <a:ext cx="2829836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8" name="Linie"/>
          <p:cNvSpPr/>
          <p:nvPr/>
        </p:nvSpPr>
        <p:spPr>
          <a:xfrm>
            <a:off x="1650471" y="1035439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9" name="Linie"/>
          <p:cNvSpPr/>
          <p:nvPr/>
        </p:nvSpPr>
        <p:spPr>
          <a:xfrm>
            <a:off x="1644432" y="2349761"/>
            <a:ext cx="2829836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0" name="Linie"/>
          <p:cNvSpPr/>
          <p:nvPr/>
        </p:nvSpPr>
        <p:spPr>
          <a:xfrm>
            <a:off x="3258586" y="1143629"/>
            <a:ext cx="2" cy="119932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1" name="Linie"/>
          <p:cNvSpPr/>
          <p:nvPr/>
        </p:nvSpPr>
        <p:spPr>
          <a:xfrm flipV="1">
            <a:off x="4169677" y="1029131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2" name="u2"/>
          <p:cNvSpPr txBox="1"/>
          <p:nvPr/>
        </p:nvSpPr>
        <p:spPr>
          <a:xfrm>
            <a:off x="2038420" y="1510708"/>
            <a:ext cx="45493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</a:t>
            </a:r>
          </a:p>
        </p:txBody>
      </p:sp>
      <p:sp>
        <p:nvSpPr>
          <p:cNvPr id="743" name="Linie"/>
          <p:cNvSpPr/>
          <p:nvPr/>
        </p:nvSpPr>
        <p:spPr>
          <a:xfrm>
            <a:off x="2067227" y="1289098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4" name="Rechteck"/>
          <p:cNvSpPr/>
          <p:nvPr/>
        </p:nvSpPr>
        <p:spPr>
          <a:xfrm rot="16200000">
            <a:off x="4277480" y="1571029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45" name="Aufwärtswandler"/>
          <p:cNvSpPr txBox="1"/>
          <p:nvPr/>
        </p:nvSpPr>
        <p:spPr>
          <a:xfrm>
            <a:off x="3926804" y="2441055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grpSp>
        <p:nvGrpSpPr>
          <p:cNvPr id="748" name="Gruppieren 70"/>
          <p:cNvGrpSpPr/>
          <p:nvPr/>
        </p:nvGrpSpPr>
        <p:grpSpPr>
          <a:xfrm>
            <a:off x="1494869" y="1530909"/>
            <a:ext cx="308539" cy="311839"/>
            <a:chOff x="0" y="0"/>
            <a:chExt cx="308538" cy="311837"/>
          </a:xfrm>
        </p:grpSpPr>
        <p:sp>
          <p:nvSpPr>
            <p:cNvPr id="746" name="Kreis"/>
            <p:cNvSpPr/>
            <p:nvPr/>
          </p:nvSpPr>
          <p:spPr>
            <a:xfrm rot="5400000">
              <a:off x="1653" y="3382"/>
              <a:ext cx="305232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47" name="Linie"/>
            <p:cNvSpPr/>
            <p:nvPr/>
          </p:nvSpPr>
          <p:spPr>
            <a:xfrm flipV="1">
              <a:off x="153404" y="0"/>
              <a:ext cx="868" cy="31183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49" name="Aufwärtswandler"/>
          <p:cNvSpPr txBox="1"/>
          <p:nvPr/>
        </p:nvSpPr>
        <p:spPr>
          <a:xfrm>
            <a:off x="1560334" y="2441055"/>
            <a:ext cx="168297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Stromquelle</a:t>
            </a:r>
          </a:p>
        </p:txBody>
      </p:sp>
      <p:sp>
        <p:nvSpPr>
          <p:cNvPr id="750" name="i2"/>
          <p:cNvSpPr txBox="1"/>
          <p:nvPr/>
        </p:nvSpPr>
        <p:spPr>
          <a:xfrm>
            <a:off x="1746452" y="603103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(t)</a:t>
            </a:r>
          </a:p>
        </p:txBody>
      </p:sp>
      <p:sp>
        <p:nvSpPr>
          <p:cNvPr id="751" name="R1"/>
          <p:cNvSpPr txBox="1"/>
          <p:nvPr/>
        </p:nvSpPr>
        <p:spPr>
          <a:xfrm>
            <a:off x="3920413" y="1211417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752" name="Abgerundetes Rechteck 215"/>
          <p:cNvSpPr/>
          <p:nvPr/>
        </p:nvSpPr>
        <p:spPr>
          <a:xfrm>
            <a:off x="255326" y="460953"/>
            <a:ext cx="4884868" cy="2318147"/>
          </a:xfrm>
          <a:prstGeom prst="roundRect">
            <a:avLst>
              <a:gd name="adj" fmla="val 63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753" name="Linie"/>
          <p:cNvSpPr/>
          <p:nvPr/>
        </p:nvSpPr>
        <p:spPr>
          <a:xfrm flipV="1">
            <a:off x="1865836" y="1028569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4" name="Aufwärtswandler"/>
          <p:cNvSpPr txBox="1"/>
          <p:nvPr/>
        </p:nvSpPr>
        <p:spPr>
          <a:xfrm>
            <a:off x="3218946" y="2447041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  <p:sp>
        <p:nvSpPr>
          <p:cNvPr id="755" name="Aufwärtswandler"/>
          <p:cNvSpPr txBox="1"/>
          <p:nvPr/>
        </p:nvSpPr>
        <p:spPr>
          <a:xfrm>
            <a:off x="253046" y="834635"/>
            <a:ext cx="1360278" cy="54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Tastverhältnis </a:t>
            </a:r>
          </a:p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Δt/T</a:t>
            </a:r>
          </a:p>
        </p:txBody>
      </p:sp>
      <p:sp>
        <p:nvSpPr>
          <p:cNvPr id="756" name="i2"/>
          <p:cNvSpPr txBox="1"/>
          <p:nvPr/>
        </p:nvSpPr>
        <p:spPr>
          <a:xfrm>
            <a:off x="3878412" y="635359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2(t)</a:t>
            </a:r>
          </a:p>
        </p:txBody>
      </p:sp>
      <p:sp>
        <p:nvSpPr>
          <p:cNvPr id="757" name="R1"/>
          <p:cNvSpPr txBox="1"/>
          <p:nvPr/>
        </p:nvSpPr>
        <p:spPr>
          <a:xfrm>
            <a:off x="2174442" y="563086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768" name="Gruppieren"/>
          <p:cNvGrpSpPr/>
          <p:nvPr/>
        </p:nvGrpSpPr>
        <p:grpSpPr>
          <a:xfrm>
            <a:off x="3054600" y="863216"/>
            <a:ext cx="236400" cy="331837"/>
            <a:chOff x="-1" y="-1"/>
            <a:chExt cx="236399" cy="331836"/>
          </a:xfrm>
        </p:grpSpPr>
        <p:grpSp>
          <p:nvGrpSpPr>
            <p:cNvPr id="760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758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59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761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62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63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767" name="Nach rechts gekrümmter Pfeil 236"/>
            <p:cNvGrpSpPr/>
            <p:nvPr/>
          </p:nvGrpSpPr>
          <p:grpSpPr>
            <a:xfrm>
              <a:off x="-2" y="-2"/>
              <a:ext cx="197158" cy="331837"/>
              <a:chOff x="0" y="0"/>
              <a:chExt cx="197157" cy="331836"/>
            </a:xfrm>
          </p:grpSpPr>
          <p:sp>
            <p:nvSpPr>
              <p:cNvPr id="764" name="Form"/>
              <p:cNvSpPr/>
              <p:nvPr/>
            </p:nvSpPr>
            <p:spPr>
              <a:xfrm rot="11646854">
                <a:off x="35992" y="10572"/>
                <a:ext cx="125173" cy="310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" y="9316"/>
                    </a:moveTo>
                    <a:cubicBezTo>
                      <a:pt x="2" y="13565"/>
                      <a:pt x="6302" y="17275"/>
                      <a:pt x="15319" y="18337"/>
                    </a:cubicBezTo>
                    <a:lnTo>
                      <a:pt x="15319" y="17249"/>
                    </a:lnTo>
                    <a:lnTo>
                      <a:pt x="20425" y="19720"/>
                    </a:lnTo>
                    <a:lnTo>
                      <a:pt x="15319" y="21600"/>
                    </a:lnTo>
                    <a:lnTo>
                      <a:pt x="15319" y="20512"/>
                    </a:lnTo>
                    <a:cubicBezTo>
                      <a:pt x="6302" y="19450"/>
                      <a:pt x="2" y="15740"/>
                      <a:pt x="2" y="11492"/>
                    </a:cubicBezTo>
                    <a:close/>
                    <a:moveTo>
                      <a:pt x="20425" y="2175"/>
                    </a:moveTo>
                    <a:cubicBezTo>
                      <a:pt x="10068" y="2175"/>
                      <a:pt x="1351" y="5712"/>
                      <a:pt x="142" y="10404"/>
                    </a:cubicBezTo>
                    <a:cubicBezTo>
                      <a:pt x="-1175" y="5294"/>
                      <a:pt x="6839" y="664"/>
                      <a:pt x="18041" y="64"/>
                    </a:cubicBezTo>
                    <a:cubicBezTo>
                      <a:pt x="18832" y="21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65" name="Form"/>
              <p:cNvSpPr/>
              <p:nvPr/>
            </p:nvSpPr>
            <p:spPr>
              <a:xfrm rot="11646854">
                <a:off x="16357" y="169181"/>
                <a:ext cx="125173" cy="149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0425" y="4516"/>
                    </a:moveTo>
                    <a:cubicBezTo>
                      <a:pt x="10068" y="4516"/>
                      <a:pt x="1351" y="11858"/>
                      <a:pt x="142" y="21600"/>
                    </a:cubicBezTo>
                    <a:cubicBezTo>
                      <a:pt x="-1175" y="10991"/>
                      <a:pt x="6839" y="1379"/>
                      <a:pt x="18041" y="132"/>
                    </a:cubicBezTo>
                    <a:cubicBezTo>
                      <a:pt x="18832" y="44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66" name="Linie"/>
              <p:cNvSpPr/>
              <p:nvPr/>
            </p:nvSpPr>
            <p:spPr>
              <a:xfrm rot="11646854">
                <a:off x="35993" y="10571"/>
                <a:ext cx="125163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316"/>
                    </a:moveTo>
                    <a:cubicBezTo>
                      <a:pt x="0" y="13565"/>
                      <a:pt x="6663" y="17275"/>
                      <a:pt x="16200" y="18337"/>
                    </a:cubicBezTo>
                    <a:lnTo>
                      <a:pt x="16200" y="17249"/>
                    </a:lnTo>
                    <a:lnTo>
                      <a:pt x="21600" y="19720"/>
                    </a:lnTo>
                    <a:lnTo>
                      <a:pt x="16200" y="21600"/>
                    </a:lnTo>
                    <a:lnTo>
                      <a:pt x="16200" y="20512"/>
                    </a:lnTo>
                    <a:cubicBezTo>
                      <a:pt x="6663" y="19450"/>
                      <a:pt x="0" y="15740"/>
                      <a:pt x="0" y="11492"/>
                    </a:cubicBezTo>
                    <a:lnTo>
                      <a:pt x="0" y="9316"/>
                    </a:lnTo>
                    <a:cubicBezTo>
                      <a:pt x="0" y="4171"/>
                      <a:pt x="9671" y="0"/>
                      <a:pt x="21600" y="0"/>
                    </a:cubicBezTo>
                    <a:lnTo>
                      <a:pt x="21600" y="2175"/>
                    </a:lnTo>
                    <a:cubicBezTo>
                      <a:pt x="10646" y="2175"/>
                      <a:pt x="1427" y="5712"/>
                      <a:pt x="148" y="10404"/>
                    </a:cubicBezTo>
                  </a:path>
                </a:pathLst>
              </a:custGeom>
              <a:noFill/>
              <a:ln w="12700" cap="flat">
                <a:solidFill>
                  <a:srgbClr val="DC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</p:grpSp>
      <p:sp>
        <p:nvSpPr>
          <p:cNvPr id="769" name="Linie"/>
          <p:cNvSpPr/>
          <p:nvPr/>
        </p:nvSpPr>
        <p:spPr>
          <a:xfrm>
            <a:off x="1250875" y="1673777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83" name="Gruppieren"/>
          <p:cNvGrpSpPr/>
          <p:nvPr/>
        </p:nvGrpSpPr>
        <p:grpSpPr>
          <a:xfrm>
            <a:off x="443152" y="1489204"/>
            <a:ext cx="761415" cy="331835"/>
            <a:chOff x="0" y="0"/>
            <a:chExt cx="761413" cy="331834"/>
          </a:xfrm>
        </p:grpSpPr>
        <p:sp>
          <p:nvSpPr>
            <p:cNvPr id="770" name="Linie"/>
            <p:cNvSpPr/>
            <p:nvPr/>
          </p:nvSpPr>
          <p:spPr>
            <a:xfrm>
              <a:off x="660224" y="327374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1" name="Linie"/>
            <p:cNvSpPr/>
            <p:nvPr/>
          </p:nvSpPr>
          <p:spPr>
            <a:xfrm>
              <a:off x="563877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2" name="Linie"/>
            <p:cNvSpPr/>
            <p:nvPr/>
          </p:nvSpPr>
          <p:spPr>
            <a:xfrm>
              <a:off x="440947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3" name="Linie"/>
            <p:cNvSpPr/>
            <p:nvPr/>
          </p:nvSpPr>
          <p:spPr>
            <a:xfrm flipV="1">
              <a:off x="564378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4" name="Linie"/>
            <p:cNvSpPr/>
            <p:nvPr/>
          </p:nvSpPr>
          <p:spPr>
            <a:xfrm flipV="1">
              <a:off x="662993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5" name="Linie"/>
            <p:cNvSpPr/>
            <p:nvPr/>
          </p:nvSpPr>
          <p:spPr>
            <a:xfrm>
              <a:off x="122930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6" name="Linie"/>
            <p:cNvSpPr/>
            <p:nvPr/>
          </p:nvSpPr>
          <p:spPr>
            <a:xfrm>
              <a:off x="-1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7" name="Linie"/>
            <p:cNvSpPr/>
            <p:nvPr/>
          </p:nvSpPr>
          <p:spPr>
            <a:xfrm flipV="1">
              <a:off x="123431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8" name="Linie"/>
            <p:cNvSpPr/>
            <p:nvPr/>
          </p:nvSpPr>
          <p:spPr>
            <a:xfrm flipV="1">
              <a:off x="22204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79" name="Linie"/>
            <p:cNvSpPr/>
            <p:nvPr/>
          </p:nvSpPr>
          <p:spPr>
            <a:xfrm>
              <a:off x="344275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0" name="Linie"/>
            <p:cNvSpPr/>
            <p:nvPr/>
          </p:nvSpPr>
          <p:spPr>
            <a:xfrm>
              <a:off x="221344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1" name="Linie"/>
            <p:cNvSpPr/>
            <p:nvPr/>
          </p:nvSpPr>
          <p:spPr>
            <a:xfrm flipV="1">
              <a:off x="34477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2" name="Linie"/>
            <p:cNvSpPr/>
            <p:nvPr/>
          </p:nvSpPr>
          <p:spPr>
            <a:xfrm flipV="1">
              <a:off x="443392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88" name="Gruppieren"/>
          <p:cNvGrpSpPr/>
          <p:nvPr/>
        </p:nvGrpSpPr>
        <p:grpSpPr>
          <a:xfrm>
            <a:off x="2226343" y="841022"/>
            <a:ext cx="549397" cy="225251"/>
            <a:chOff x="-1" y="-1"/>
            <a:chExt cx="549395" cy="225250"/>
          </a:xfrm>
        </p:grpSpPr>
        <p:sp>
          <p:nvSpPr>
            <p:cNvPr id="784" name="Rechteck"/>
            <p:cNvSpPr/>
            <p:nvPr/>
          </p:nvSpPr>
          <p:spPr>
            <a:xfrm rot="10800000">
              <a:off x="-2" y="-1"/>
              <a:ext cx="549397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85" name="Linie"/>
            <p:cNvSpPr/>
            <p:nvPr/>
          </p:nvSpPr>
          <p:spPr>
            <a:xfrm flipH="1">
              <a:off x="183707" y="56320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86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787" name="Linie"/>
            <p:cNvSpPr/>
            <p:nvPr/>
          </p:nvSpPr>
          <p:spPr>
            <a:xfrm flipH="1">
              <a:off x="365686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789" name="Linie"/>
          <p:cNvSpPr/>
          <p:nvPr/>
        </p:nvSpPr>
        <p:spPr>
          <a:xfrm flipH="1">
            <a:off x="3092981" y="1802193"/>
            <a:ext cx="308536" cy="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0" name="Dreieck"/>
          <p:cNvSpPr/>
          <p:nvPr/>
        </p:nvSpPr>
        <p:spPr>
          <a:xfrm flipH="1" rot="10800000">
            <a:off x="3145916" y="1520876"/>
            <a:ext cx="228066" cy="253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791" name="Linie"/>
          <p:cNvSpPr/>
          <p:nvPr/>
        </p:nvSpPr>
        <p:spPr>
          <a:xfrm>
            <a:off x="4687494" y="1289098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2" name="u2"/>
          <p:cNvSpPr txBox="1"/>
          <p:nvPr/>
        </p:nvSpPr>
        <p:spPr>
          <a:xfrm>
            <a:off x="4686516" y="1475614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2</a:t>
            </a:r>
            <a:r>
              <a:t>(t)</a:t>
            </a:r>
          </a:p>
        </p:txBody>
      </p:sp>
      <p:sp>
        <p:nvSpPr>
          <p:cNvPr id="793" name="Linie"/>
          <p:cNvSpPr/>
          <p:nvPr/>
        </p:nvSpPr>
        <p:spPr>
          <a:xfrm>
            <a:off x="1392553" y="1388675"/>
            <a:ext cx="1664590" cy="2"/>
          </a:xfrm>
          <a:prstGeom prst="line">
            <a:avLst/>
          </a:prstGeom>
          <a:ln w="12700">
            <a:solidFill>
              <a:srgbClr val="FC0107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4" name="Linie"/>
          <p:cNvSpPr/>
          <p:nvPr/>
        </p:nvSpPr>
        <p:spPr>
          <a:xfrm>
            <a:off x="1387818" y="1387326"/>
            <a:ext cx="2" cy="288825"/>
          </a:xfrm>
          <a:prstGeom prst="line">
            <a:avLst/>
          </a:prstGeom>
          <a:ln w="12700">
            <a:solidFill>
              <a:srgbClr val="FC0107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5" name="Kreis"/>
          <p:cNvSpPr/>
          <p:nvPr/>
        </p:nvSpPr>
        <p:spPr>
          <a:xfrm rot="10800000">
            <a:off x="3451665" y="231389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96" name="Kreis"/>
          <p:cNvSpPr/>
          <p:nvPr/>
        </p:nvSpPr>
        <p:spPr>
          <a:xfrm rot="10800000">
            <a:off x="3451665" y="991372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797" name="Linie"/>
          <p:cNvSpPr/>
          <p:nvPr/>
        </p:nvSpPr>
        <p:spPr>
          <a:xfrm flipV="1">
            <a:off x="3052361" y="1078396"/>
            <a:ext cx="2" cy="311838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98" name="Aufwärtswandler"/>
          <p:cNvSpPr txBox="1"/>
          <p:nvPr/>
        </p:nvSpPr>
        <p:spPr>
          <a:xfrm>
            <a:off x="79148" y="1895891"/>
            <a:ext cx="1360278" cy="49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Spannungs-quelle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Rechteck"/>
          <p:cNvSpPr/>
          <p:nvPr/>
        </p:nvSpPr>
        <p:spPr>
          <a:xfrm>
            <a:off x="3515757" y="605201"/>
            <a:ext cx="1993593" cy="1864848"/>
          </a:xfrm>
          <a:prstGeom prst="rect">
            <a:avLst/>
          </a:prstGeom>
          <a:solidFill>
            <a:schemeClr val="accent3">
              <a:lumOff val="25000"/>
              <a:alpha val="41675"/>
            </a:schemeClr>
          </a:solidFill>
          <a:ln>
            <a:solidFill>
              <a:schemeClr val="accent4">
                <a:alpha val="416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01" name="Linie"/>
          <p:cNvSpPr/>
          <p:nvPr/>
        </p:nvSpPr>
        <p:spPr>
          <a:xfrm>
            <a:off x="7600630" y="1051386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02" name="Linie"/>
          <p:cNvSpPr/>
          <p:nvPr/>
        </p:nvSpPr>
        <p:spPr>
          <a:xfrm>
            <a:off x="6534843" y="1044573"/>
            <a:ext cx="1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806" name="Gruppieren"/>
          <p:cNvGrpSpPr/>
          <p:nvPr/>
        </p:nvGrpSpPr>
        <p:grpSpPr>
          <a:xfrm>
            <a:off x="6318675" y="1640925"/>
            <a:ext cx="414628" cy="94139"/>
            <a:chOff x="0" y="0"/>
            <a:chExt cx="414626" cy="94137"/>
          </a:xfrm>
        </p:grpSpPr>
        <p:sp>
          <p:nvSpPr>
            <p:cNvPr id="803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04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5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07" name="R1"/>
          <p:cNvSpPr txBox="1"/>
          <p:nvPr/>
        </p:nvSpPr>
        <p:spPr>
          <a:xfrm>
            <a:off x="6055934" y="1225283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808" name="Linie"/>
          <p:cNvSpPr/>
          <p:nvPr/>
        </p:nvSpPr>
        <p:spPr>
          <a:xfrm>
            <a:off x="2866921" y="1043000"/>
            <a:ext cx="47354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09" name="Linie"/>
          <p:cNvSpPr/>
          <p:nvPr/>
        </p:nvSpPr>
        <p:spPr>
          <a:xfrm>
            <a:off x="2871784" y="1036605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0" name="Linie"/>
          <p:cNvSpPr/>
          <p:nvPr/>
        </p:nvSpPr>
        <p:spPr>
          <a:xfrm>
            <a:off x="2862898" y="2363628"/>
            <a:ext cx="474346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1" name="Linie"/>
          <p:cNvSpPr/>
          <p:nvPr/>
        </p:nvSpPr>
        <p:spPr>
          <a:xfrm>
            <a:off x="5148187" y="1040077"/>
            <a:ext cx="1" cy="13183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2" name="Linie"/>
          <p:cNvSpPr/>
          <p:nvPr/>
        </p:nvSpPr>
        <p:spPr>
          <a:xfrm flipV="1">
            <a:off x="7338864" y="1052654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3" name="u2"/>
          <p:cNvSpPr txBox="1"/>
          <p:nvPr/>
        </p:nvSpPr>
        <p:spPr>
          <a:xfrm>
            <a:off x="2259026" y="1489481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814" name="Linie"/>
          <p:cNvSpPr/>
          <p:nvPr/>
        </p:nvSpPr>
        <p:spPr>
          <a:xfrm>
            <a:off x="2606585" y="13029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5" name="Rechteck"/>
          <p:cNvSpPr/>
          <p:nvPr/>
        </p:nvSpPr>
        <p:spPr>
          <a:xfrm rot="16200000">
            <a:off x="7416493" y="1584895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16" name="Aufwärtswandler"/>
          <p:cNvSpPr txBox="1"/>
          <p:nvPr/>
        </p:nvSpPr>
        <p:spPr>
          <a:xfrm>
            <a:off x="7065817" y="2454921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sp>
        <p:nvSpPr>
          <p:cNvPr id="817" name="Gruppieren 70"/>
          <p:cNvSpPr/>
          <p:nvPr/>
        </p:nvSpPr>
        <p:spPr>
          <a:xfrm rot="5400000">
            <a:off x="2717836" y="1548157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18" name="Aufwärtswandler"/>
          <p:cNvSpPr txBox="1"/>
          <p:nvPr/>
        </p:nvSpPr>
        <p:spPr>
          <a:xfrm>
            <a:off x="3671067" y="2454921"/>
            <a:ext cx="168297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Stromquelle</a:t>
            </a:r>
          </a:p>
        </p:txBody>
      </p:sp>
      <p:sp>
        <p:nvSpPr>
          <p:cNvPr id="819" name="i2"/>
          <p:cNvSpPr txBox="1"/>
          <p:nvPr/>
        </p:nvSpPr>
        <p:spPr>
          <a:xfrm>
            <a:off x="3893534" y="649225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rPr baseline="-5998"/>
              <a:t>(t)</a:t>
            </a:r>
          </a:p>
        </p:txBody>
      </p:sp>
      <p:sp>
        <p:nvSpPr>
          <p:cNvPr id="820" name="R1"/>
          <p:cNvSpPr txBox="1"/>
          <p:nvPr/>
        </p:nvSpPr>
        <p:spPr>
          <a:xfrm>
            <a:off x="6984567" y="1489479"/>
            <a:ext cx="65319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821" name="Abgerundetes Rechteck 215"/>
          <p:cNvSpPr/>
          <p:nvPr/>
        </p:nvSpPr>
        <p:spPr>
          <a:xfrm>
            <a:off x="3327847" y="474819"/>
            <a:ext cx="3769100" cy="2318147"/>
          </a:xfrm>
          <a:prstGeom prst="roundRect">
            <a:avLst>
              <a:gd name="adj" fmla="val 63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822" name="Linie"/>
          <p:cNvSpPr/>
          <p:nvPr/>
        </p:nvSpPr>
        <p:spPr>
          <a:xfrm flipV="1">
            <a:off x="3925349" y="1042435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23" name="Aufwärtswandler"/>
          <p:cNvSpPr txBox="1"/>
          <p:nvPr/>
        </p:nvSpPr>
        <p:spPr>
          <a:xfrm>
            <a:off x="5964799" y="2437748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  <p:sp>
        <p:nvSpPr>
          <p:cNvPr id="824" name="Aufwärtswandler"/>
          <p:cNvSpPr txBox="1"/>
          <p:nvPr/>
        </p:nvSpPr>
        <p:spPr>
          <a:xfrm>
            <a:off x="3384616" y="1640734"/>
            <a:ext cx="1360278" cy="54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Tastverhältnis </a:t>
            </a:r>
          </a:p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Δt/T</a:t>
            </a:r>
          </a:p>
        </p:txBody>
      </p:sp>
      <p:sp>
        <p:nvSpPr>
          <p:cNvPr id="825" name="i2"/>
          <p:cNvSpPr txBox="1"/>
          <p:nvPr/>
        </p:nvSpPr>
        <p:spPr>
          <a:xfrm>
            <a:off x="7219481" y="649225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2(t)</a:t>
            </a:r>
          </a:p>
        </p:txBody>
      </p:sp>
      <p:sp>
        <p:nvSpPr>
          <p:cNvPr id="826" name="R1"/>
          <p:cNvSpPr txBox="1"/>
          <p:nvPr/>
        </p:nvSpPr>
        <p:spPr>
          <a:xfrm>
            <a:off x="4233955" y="576952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840" name="Gruppieren"/>
          <p:cNvGrpSpPr/>
          <p:nvPr/>
        </p:nvGrpSpPr>
        <p:grpSpPr>
          <a:xfrm>
            <a:off x="3623886" y="1254638"/>
            <a:ext cx="761415" cy="331835"/>
            <a:chOff x="0" y="0"/>
            <a:chExt cx="761413" cy="331834"/>
          </a:xfrm>
        </p:grpSpPr>
        <p:sp>
          <p:nvSpPr>
            <p:cNvPr id="827" name="Linie"/>
            <p:cNvSpPr/>
            <p:nvPr/>
          </p:nvSpPr>
          <p:spPr>
            <a:xfrm>
              <a:off x="660224" y="327374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8" name="Linie"/>
            <p:cNvSpPr/>
            <p:nvPr/>
          </p:nvSpPr>
          <p:spPr>
            <a:xfrm>
              <a:off x="563877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9" name="Linie"/>
            <p:cNvSpPr/>
            <p:nvPr/>
          </p:nvSpPr>
          <p:spPr>
            <a:xfrm>
              <a:off x="440947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0" name="Linie"/>
            <p:cNvSpPr/>
            <p:nvPr/>
          </p:nvSpPr>
          <p:spPr>
            <a:xfrm flipV="1">
              <a:off x="564378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1" name="Linie"/>
            <p:cNvSpPr/>
            <p:nvPr/>
          </p:nvSpPr>
          <p:spPr>
            <a:xfrm flipV="1">
              <a:off x="662993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2" name="Linie"/>
            <p:cNvSpPr/>
            <p:nvPr/>
          </p:nvSpPr>
          <p:spPr>
            <a:xfrm>
              <a:off x="122930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3" name="Linie"/>
            <p:cNvSpPr/>
            <p:nvPr/>
          </p:nvSpPr>
          <p:spPr>
            <a:xfrm>
              <a:off x="-1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4" name="Linie"/>
            <p:cNvSpPr/>
            <p:nvPr/>
          </p:nvSpPr>
          <p:spPr>
            <a:xfrm flipV="1">
              <a:off x="123431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5" name="Linie"/>
            <p:cNvSpPr/>
            <p:nvPr/>
          </p:nvSpPr>
          <p:spPr>
            <a:xfrm flipV="1">
              <a:off x="22204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6" name="Linie"/>
            <p:cNvSpPr/>
            <p:nvPr/>
          </p:nvSpPr>
          <p:spPr>
            <a:xfrm>
              <a:off x="344275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7" name="Linie"/>
            <p:cNvSpPr/>
            <p:nvPr/>
          </p:nvSpPr>
          <p:spPr>
            <a:xfrm>
              <a:off x="221344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8" name="Linie"/>
            <p:cNvSpPr/>
            <p:nvPr/>
          </p:nvSpPr>
          <p:spPr>
            <a:xfrm flipV="1">
              <a:off x="34477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9" name="Linie"/>
            <p:cNvSpPr/>
            <p:nvPr/>
          </p:nvSpPr>
          <p:spPr>
            <a:xfrm flipV="1">
              <a:off x="443392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45" name="Gruppieren"/>
          <p:cNvGrpSpPr/>
          <p:nvPr/>
        </p:nvGrpSpPr>
        <p:grpSpPr>
          <a:xfrm>
            <a:off x="4285856" y="854888"/>
            <a:ext cx="549397" cy="225251"/>
            <a:chOff x="-1" y="-1"/>
            <a:chExt cx="549395" cy="225250"/>
          </a:xfrm>
        </p:grpSpPr>
        <p:sp>
          <p:nvSpPr>
            <p:cNvPr id="841" name="Rechteck"/>
            <p:cNvSpPr/>
            <p:nvPr/>
          </p:nvSpPr>
          <p:spPr>
            <a:xfrm rot="10800000">
              <a:off x="-2" y="-1"/>
              <a:ext cx="549397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2" name="Linie"/>
            <p:cNvSpPr/>
            <p:nvPr/>
          </p:nvSpPr>
          <p:spPr>
            <a:xfrm flipH="1">
              <a:off x="183707" y="56320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3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44" name="Linie"/>
            <p:cNvSpPr/>
            <p:nvPr/>
          </p:nvSpPr>
          <p:spPr>
            <a:xfrm flipH="1">
              <a:off x="365686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grpSp>
        <p:nvGrpSpPr>
          <p:cNvPr id="848" name="Gruppieren"/>
          <p:cNvGrpSpPr/>
          <p:nvPr/>
        </p:nvGrpSpPr>
        <p:grpSpPr>
          <a:xfrm rot="16200000">
            <a:off x="5702221" y="902340"/>
            <a:ext cx="308536" cy="281319"/>
            <a:chOff x="0" y="0"/>
            <a:chExt cx="308534" cy="281317"/>
          </a:xfrm>
        </p:grpSpPr>
        <p:sp>
          <p:nvSpPr>
            <p:cNvPr id="846" name="Linie"/>
            <p:cNvSpPr/>
            <p:nvPr/>
          </p:nvSpPr>
          <p:spPr>
            <a:xfrm flipH="1">
              <a:off x="0" y="281316"/>
              <a:ext cx="308535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7" name="Dreieck"/>
            <p:cNvSpPr/>
            <p:nvPr/>
          </p:nvSpPr>
          <p:spPr>
            <a:xfrm flipH="1" rot="10800000">
              <a:off x="52934" y="0"/>
              <a:ext cx="228066" cy="253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  <p:sp>
        <p:nvSpPr>
          <p:cNvPr id="849" name="Linie"/>
          <p:cNvSpPr/>
          <p:nvPr/>
        </p:nvSpPr>
        <p:spPr>
          <a:xfrm>
            <a:off x="7826507" y="13029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50" name="u2"/>
          <p:cNvSpPr txBox="1"/>
          <p:nvPr/>
        </p:nvSpPr>
        <p:spPr>
          <a:xfrm>
            <a:off x="7825529" y="1489480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2</a:t>
            </a:r>
          </a:p>
        </p:txBody>
      </p:sp>
      <p:sp>
        <p:nvSpPr>
          <p:cNvPr id="851" name="Kreis"/>
          <p:cNvSpPr/>
          <p:nvPr/>
        </p:nvSpPr>
        <p:spPr>
          <a:xfrm rot="10800000">
            <a:off x="7068010" y="23258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52" name="Kreis"/>
          <p:cNvSpPr/>
          <p:nvPr/>
        </p:nvSpPr>
        <p:spPr>
          <a:xfrm rot="10800000">
            <a:off x="7067380" y="100523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863" name="Gruppieren"/>
          <p:cNvGrpSpPr/>
          <p:nvPr/>
        </p:nvGrpSpPr>
        <p:grpSpPr>
          <a:xfrm rot="16200000">
            <a:off x="5023194" y="1254637"/>
            <a:ext cx="236400" cy="331837"/>
            <a:chOff x="-1" y="-1"/>
            <a:chExt cx="236399" cy="331836"/>
          </a:xfrm>
        </p:grpSpPr>
        <p:grpSp>
          <p:nvGrpSpPr>
            <p:cNvPr id="855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853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54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856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57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58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862" name="Nach rechts gekrümmter Pfeil 236"/>
            <p:cNvGrpSpPr/>
            <p:nvPr/>
          </p:nvGrpSpPr>
          <p:grpSpPr>
            <a:xfrm>
              <a:off x="-2" y="-2"/>
              <a:ext cx="197158" cy="331837"/>
              <a:chOff x="0" y="0"/>
              <a:chExt cx="197157" cy="331836"/>
            </a:xfrm>
          </p:grpSpPr>
          <p:sp>
            <p:nvSpPr>
              <p:cNvPr id="859" name="Form"/>
              <p:cNvSpPr/>
              <p:nvPr/>
            </p:nvSpPr>
            <p:spPr>
              <a:xfrm rot="11646854">
                <a:off x="35992" y="10572"/>
                <a:ext cx="125173" cy="310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" y="9316"/>
                    </a:moveTo>
                    <a:cubicBezTo>
                      <a:pt x="2" y="13565"/>
                      <a:pt x="6302" y="17275"/>
                      <a:pt x="15319" y="18337"/>
                    </a:cubicBezTo>
                    <a:lnTo>
                      <a:pt x="15319" y="17249"/>
                    </a:lnTo>
                    <a:lnTo>
                      <a:pt x="20425" y="19720"/>
                    </a:lnTo>
                    <a:lnTo>
                      <a:pt x="15319" y="21600"/>
                    </a:lnTo>
                    <a:lnTo>
                      <a:pt x="15319" y="20512"/>
                    </a:lnTo>
                    <a:cubicBezTo>
                      <a:pt x="6302" y="19450"/>
                      <a:pt x="2" y="15740"/>
                      <a:pt x="2" y="11492"/>
                    </a:cubicBezTo>
                    <a:close/>
                    <a:moveTo>
                      <a:pt x="20425" y="2175"/>
                    </a:moveTo>
                    <a:cubicBezTo>
                      <a:pt x="10068" y="2175"/>
                      <a:pt x="1351" y="5712"/>
                      <a:pt x="142" y="10404"/>
                    </a:cubicBezTo>
                    <a:cubicBezTo>
                      <a:pt x="-1175" y="5294"/>
                      <a:pt x="6839" y="664"/>
                      <a:pt x="18041" y="64"/>
                    </a:cubicBezTo>
                    <a:cubicBezTo>
                      <a:pt x="18832" y="21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60" name="Form"/>
              <p:cNvSpPr/>
              <p:nvPr/>
            </p:nvSpPr>
            <p:spPr>
              <a:xfrm rot="11646854">
                <a:off x="16357" y="169181"/>
                <a:ext cx="125173" cy="149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0425" y="4516"/>
                    </a:moveTo>
                    <a:cubicBezTo>
                      <a:pt x="10068" y="4516"/>
                      <a:pt x="1351" y="11858"/>
                      <a:pt x="142" y="21600"/>
                    </a:cubicBezTo>
                    <a:cubicBezTo>
                      <a:pt x="-1175" y="10991"/>
                      <a:pt x="6839" y="1379"/>
                      <a:pt x="18041" y="132"/>
                    </a:cubicBezTo>
                    <a:cubicBezTo>
                      <a:pt x="18832" y="44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861" name="Linie"/>
              <p:cNvSpPr/>
              <p:nvPr/>
            </p:nvSpPr>
            <p:spPr>
              <a:xfrm rot="11646854">
                <a:off x="35993" y="10571"/>
                <a:ext cx="125163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316"/>
                    </a:moveTo>
                    <a:cubicBezTo>
                      <a:pt x="0" y="13565"/>
                      <a:pt x="6663" y="17275"/>
                      <a:pt x="16200" y="18337"/>
                    </a:cubicBezTo>
                    <a:lnTo>
                      <a:pt x="16200" y="17249"/>
                    </a:lnTo>
                    <a:lnTo>
                      <a:pt x="21600" y="19720"/>
                    </a:lnTo>
                    <a:lnTo>
                      <a:pt x="16200" y="21600"/>
                    </a:lnTo>
                    <a:lnTo>
                      <a:pt x="16200" y="20512"/>
                    </a:lnTo>
                    <a:cubicBezTo>
                      <a:pt x="6663" y="19450"/>
                      <a:pt x="0" y="15740"/>
                      <a:pt x="0" y="11492"/>
                    </a:cubicBezTo>
                    <a:lnTo>
                      <a:pt x="0" y="9316"/>
                    </a:lnTo>
                    <a:cubicBezTo>
                      <a:pt x="0" y="4171"/>
                      <a:pt x="9671" y="0"/>
                      <a:pt x="21600" y="0"/>
                    </a:cubicBezTo>
                    <a:lnTo>
                      <a:pt x="21600" y="2175"/>
                    </a:lnTo>
                    <a:cubicBezTo>
                      <a:pt x="10646" y="2175"/>
                      <a:pt x="1427" y="5712"/>
                      <a:pt x="148" y="10404"/>
                    </a:cubicBezTo>
                  </a:path>
                </a:pathLst>
              </a:custGeom>
              <a:noFill/>
              <a:ln w="12700" cap="flat">
                <a:solidFill>
                  <a:srgbClr val="DC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</p:grpSp>
      <p:sp>
        <p:nvSpPr>
          <p:cNvPr id="864" name="Linie"/>
          <p:cNvSpPr/>
          <p:nvPr/>
        </p:nvSpPr>
        <p:spPr>
          <a:xfrm>
            <a:off x="4405125" y="1407855"/>
            <a:ext cx="549397" cy="1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5" name="Kreis"/>
          <p:cNvSpPr/>
          <p:nvPr/>
        </p:nvSpPr>
        <p:spPr>
          <a:xfrm rot="10800000">
            <a:off x="3294577" y="100523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66" name="Kreis"/>
          <p:cNvSpPr/>
          <p:nvPr/>
        </p:nvSpPr>
        <p:spPr>
          <a:xfrm rot="10800000">
            <a:off x="3294577" y="23258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1_1_voltage.PNG" descr="1_1_volt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4521" y="509763"/>
            <a:ext cx="4347033" cy="2340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1_1_power.PNG" descr="1_1_pow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1701" y="509763"/>
            <a:ext cx="4427185" cy="234071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8" name="Spannung u2(t) [pu]"/>
          <p:cNvGrpSpPr/>
          <p:nvPr/>
        </p:nvGrpSpPr>
        <p:grpSpPr>
          <a:xfrm>
            <a:off x="1277893" y="292617"/>
            <a:ext cx="1826063" cy="307390"/>
            <a:chOff x="0" y="0"/>
            <a:chExt cx="1826061" cy="307388"/>
          </a:xfrm>
        </p:grpSpPr>
        <p:sp>
          <p:nvSpPr>
            <p:cNvPr id="266" name="Rechteck"/>
            <p:cNvSpPr/>
            <p:nvPr/>
          </p:nvSpPr>
          <p:spPr>
            <a:xfrm>
              <a:off x="0" y="0"/>
              <a:ext cx="1826062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67" name="Spannung uAC(t)"/>
            <p:cNvSpPr txBox="1"/>
            <p:nvPr/>
          </p:nvSpPr>
          <p:spPr>
            <a:xfrm>
              <a:off x="0" y="0"/>
              <a:ext cx="182606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Spannung u</a:t>
              </a:r>
              <a:r>
                <a:rPr baseline="-5998"/>
                <a:t>AC</a:t>
              </a:r>
              <a:r>
                <a:t>(t)</a:t>
              </a:r>
            </a:p>
          </p:txBody>
        </p:sp>
      </p:grpSp>
      <p:grpSp>
        <p:nvGrpSpPr>
          <p:cNvPr id="271" name="Spannung u2(t) [pu]"/>
          <p:cNvGrpSpPr/>
          <p:nvPr/>
        </p:nvGrpSpPr>
        <p:grpSpPr>
          <a:xfrm>
            <a:off x="3112006" y="1274751"/>
            <a:ext cx="1826063" cy="307390"/>
            <a:chOff x="0" y="0"/>
            <a:chExt cx="1826061" cy="307388"/>
          </a:xfrm>
        </p:grpSpPr>
        <p:sp>
          <p:nvSpPr>
            <p:cNvPr id="269" name="Rechteck"/>
            <p:cNvSpPr/>
            <p:nvPr/>
          </p:nvSpPr>
          <p:spPr>
            <a:xfrm>
              <a:off x="0" y="0"/>
              <a:ext cx="1826062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0" name="Spannung UDC"/>
            <p:cNvSpPr txBox="1"/>
            <p:nvPr/>
          </p:nvSpPr>
          <p:spPr>
            <a:xfrm>
              <a:off x="0" y="0"/>
              <a:ext cx="182606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Spannung U</a:t>
              </a:r>
              <a:r>
                <a:rPr baseline="-5998"/>
                <a:t>DC</a:t>
              </a:r>
            </a:p>
          </p:txBody>
        </p:sp>
      </p:grpSp>
      <p:grpSp>
        <p:nvGrpSpPr>
          <p:cNvPr id="274" name="Spannung u2(t) [pu]"/>
          <p:cNvGrpSpPr/>
          <p:nvPr/>
        </p:nvGrpSpPr>
        <p:grpSpPr>
          <a:xfrm>
            <a:off x="1498026" y="1681151"/>
            <a:ext cx="1826063" cy="307390"/>
            <a:chOff x="0" y="0"/>
            <a:chExt cx="1826061" cy="307388"/>
          </a:xfrm>
        </p:grpSpPr>
        <p:sp>
          <p:nvSpPr>
            <p:cNvPr id="272" name="Rechteck"/>
            <p:cNvSpPr/>
            <p:nvPr/>
          </p:nvSpPr>
          <p:spPr>
            <a:xfrm>
              <a:off x="0" y="0"/>
              <a:ext cx="1826062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3" name="Spannung uR(t) ~ i(t)"/>
            <p:cNvSpPr txBox="1"/>
            <p:nvPr/>
          </p:nvSpPr>
          <p:spPr>
            <a:xfrm>
              <a:off x="0" y="0"/>
              <a:ext cx="182606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Spannung u</a:t>
              </a:r>
              <a:r>
                <a:rPr baseline="-5998"/>
                <a:t>R</a:t>
              </a:r>
              <a:r>
                <a:t>(t) ~ i(t)</a:t>
              </a:r>
            </a:p>
          </p:txBody>
        </p:sp>
      </p:grpSp>
      <p:grpSp>
        <p:nvGrpSpPr>
          <p:cNvPr id="277" name="Spannung u2(t) [pu]"/>
          <p:cNvGrpSpPr/>
          <p:nvPr/>
        </p:nvGrpSpPr>
        <p:grpSpPr>
          <a:xfrm>
            <a:off x="5892227" y="402684"/>
            <a:ext cx="1826063" cy="307390"/>
            <a:chOff x="0" y="0"/>
            <a:chExt cx="1826061" cy="307388"/>
          </a:xfrm>
        </p:grpSpPr>
        <p:sp>
          <p:nvSpPr>
            <p:cNvPr id="275" name="Rechteck"/>
            <p:cNvSpPr/>
            <p:nvPr/>
          </p:nvSpPr>
          <p:spPr>
            <a:xfrm>
              <a:off x="0" y="0"/>
              <a:ext cx="1826062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76" name="Leistung pAC(t)"/>
            <p:cNvSpPr txBox="1"/>
            <p:nvPr/>
          </p:nvSpPr>
          <p:spPr>
            <a:xfrm>
              <a:off x="0" y="0"/>
              <a:ext cx="182606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Leistung p</a:t>
              </a:r>
              <a:r>
                <a:rPr baseline="-5998"/>
                <a:t>AC</a:t>
              </a:r>
              <a:r>
                <a:t>(t)</a:t>
              </a:r>
            </a:p>
          </p:txBody>
        </p:sp>
      </p:grpSp>
      <p:sp>
        <p:nvSpPr>
          <p:cNvPr id="278" name="t [s]"/>
          <p:cNvSpPr txBox="1"/>
          <p:nvPr/>
        </p:nvSpPr>
        <p:spPr>
          <a:xfrm>
            <a:off x="9041400" y="2290771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79" name="t [s]"/>
          <p:cNvSpPr txBox="1"/>
          <p:nvPr/>
        </p:nvSpPr>
        <p:spPr>
          <a:xfrm>
            <a:off x="4249267" y="2290771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280" name="t [s]"/>
          <p:cNvSpPr txBox="1"/>
          <p:nvPr/>
        </p:nvSpPr>
        <p:spPr>
          <a:xfrm>
            <a:off x="4957249" y="241837"/>
            <a:ext cx="8554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p(t) [W]</a:t>
            </a:r>
          </a:p>
        </p:txBody>
      </p:sp>
      <p:sp>
        <p:nvSpPr>
          <p:cNvPr id="281" name="t [s]"/>
          <p:cNvSpPr txBox="1"/>
          <p:nvPr/>
        </p:nvSpPr>
        <p:spPr>
          <a:xfrm>
            <a:off x="215916" y="241837"/>
            <a:ext cx="8554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u(t) [V]</a:t>
            </a:r>
          </a:p>
        </p:txBody>
      </p:sp>
      <p:grpSp>
        <p:nvGrpSpPr>
          <p:cNvPr id="284" name="Spannung u2(t) [pu]"/>
          <p:cNvGrpSpPr/>
          <p:nvPr/>
        </p:nvGrpSpPr>
        <p:grpSpPr>
          <a:xfrm>
            <a:off x="6692185" y="1096951"/>
            <a:ext cx="1158580" cy="787696"/>
            <a:chOff x="0" y="-592666"/>
            <a:chExt cx="1158579" cy="787695"/>
          </a:xfrm>
        </p:grpSpPr>
        <p:sp>
          <p:nvSpPr>
            <p:cNvPr id="282" name="Rechteck"/>
            <p:cNvSpPr/>
            <p:nvPr/>
          </p:nvSpPr>
          <p:spPr>
            <a:xfrm>
              <a:off x="0" y="0"/>
              <a:ext cx="1158580" cy="19502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83" name="pR(t)"/>
            <p:cNvSpPr txBox="1"/>
            <p:nvPr/>
          </p:nvSpPr>
          <p:spPr>
            <a:xfrm>
              <a:off x="-1" y="-592667"/>
              <a:ext cx="1158581" cy="3073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p</a:t>
              </a:r>
              <a:r>
                <a:rPr baseline="-5998"/>
                <a:t>R</a:t>
              </a:r>
              <a:r>
                <a:t>(t)</a:t>
              </a:r>
            </a:p>
          </p:txBody>
        </p:sp>
      </p:grpSp>
      <p:grpSp>
        <p:nvGrpSpPr>
          <p:cNvPr id="287" name="Spannung u2(t) [pu]"/>
          <p:cNvGrpSpPr/>
          <p:nvPr/>
        </p:nvGrpSpPr>
        <p:grpSpPr>
          <a:xfrm>
            <a:off x="7234263" y="1681151"/>
            <a:ext cx="1826063" cy="307390"/>
            <a:chOff x="0" y="0"/>
            <a:chExt cx="1826061" cy="307388"/>
          </a:xfrm>
        </p:grpSpPr>
        <p:sp>
          <p:nvSpPr>
            <p:cNvPr id="285" name="Rechteck"/>
            <p:cNvSpPr/>
            <p:nvPr/>
          </p:nvSpPr>
          <p:spPr>
            <a:xfrm>
              <a:off x="0" y="0"/>
              <a:ext cx="1826062" cy="30738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286" name="pDC(t)"/>
            <p:cNvSpPr txBox="1"/>
            <p:nvPr/>
          </p:nvSpPr>
          <p:spPr>
            <a:xfrm>
              <a:off x="0" y="0"/>
              <a:ext cx="1826062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 sz="1400">
                  <a:solidFill>
                    <a:srgbClr val="EA222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p</a:t>
              </a:r>
              <a:r>
                <a:rPr baseline="-5998"/>
                <a:t>DC</a:t>
              </a:r>
              <a:r>
                <a:t>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Linie"/>
          <p:cNvSpPr/>
          <p:nvPr/>
        </p:nvSpPr>
        <p:spPr>
          <a:xfrm>
            <a:off x="9004944" y="740202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9" name="Linie"/>
          <p:cNvSpPr/>
          <p:nvPr/>
        </p:nvSpPr>
        <p:spPr>
          <a:xfrm>
            <a:off x="7939157" y="733390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873" name="Gruppieren"/>
          <p:cNvGrpSpPr/>
          <p:nvPr/>
        </p:nvGrpSpPr>
        <p:grpSpPr>
          <a:xfrm>
            <a:off x="7722989" y="1329741"/>
            <a:ext cx="414628" cy="94139"/>
            <a:chOff x="0" y="0"/>
            <a:chExt cx="414626" cy="94137"/>
          </a:xfrm>
        </p:grpSpPr>
        <p:sp>
          <p:nvSpPr>
            <p:cNvPr id="870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871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72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74" name="R1"/>
          <p:cNvSpPr txBox="1"/>
          <p:nvPr/>
        </p:nvSpPr>
        <p:spPr>
          <a:xfrm>
            <a:off x="7258001" y="1223190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875" name="Linie"/>
          <p:cNvSpPr/>
          <p:nvPr/>
        </p:nvSpPr>
        <p:spPr>
          <a:xfrm>
            <a:off x="4271235" y="731817"/>
            <a:ext cx="473542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6" name="Linie"/>
          <p:cNvSpPr/>
          <p:nvPr/>
        </p:nvSpPr>
        <p:spPr>
          <a:xfrm>
            <a:off x="4276099" y="725421"/>
            <a:ext cx="1" cy="13281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7" name="Linie"/>
          <p:cNvSpPr/>
          <p:nvPr/>
        </p:nvSpPr>
        <p:spPr>
          <a:xfrm>
            <a:off x="4267212" y="2052445"/>
            <a:ext cx="474346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8" name="Linie"/>
          <p:cNvSpPr/>
          <p:nvPr/>
        </p:nvSpPr>
        <p:spPr>
          <a:xfrm flipV="1">
            <a:off x="8743178" y="728771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9" name="Rechteck"/>
          <p:cNvSpPr/>
          <p:nvPr/>
        </p:nvSpPr>
        <p:spPr>
          <a:xfrm rot="16200000">
            <a:off x="8820808" y="127371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80" name="R1"/>
          <p:cNvSpPr txBox="1"/>
          <p:nvPr/>
        </p:nvSpPr>
        <p:spPr>
          <a:xfrm>
            <a:off x="8387834" y="1232398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881" name="i2"/>
          <p:cNvSpPr txBox="1"/>
          <p:nvPr/>
        </p:nvSpPr>
        <p:spPr>
          <a:xfrm>
            <a:off x="8623795" y="338041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2(t)</a:t>
            </a:r>
          </a:p>
        </p:txBody>
      </p:sp>
      <p:sp>
        <p:nvSpPr>
          <p:cNvPr id="882" name="R1"/>
          <p:cNvSpPr txBox="1"/>
          <p:nvPr/>
        </p:nvSpPr>
        <p:spPr>
          <a:xfrm>
            <a:off x="5638270" y="265768"/>
            <a:ext cx="65320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887" name="Gruppieren"/>
          <p:cNvGrpSpPr/>
          <p:nvPr/>
        </p:nvGrpSpPr>
        <p:grpSpPr>
          <a:xfrm>
            <a:off x="5690171" y="543705"/>
            <a:ext cx="549397" cy="225251"/>
            <a:chOff x="-1" y="-1"/>
            <a:chExt cx="549395" cy="225250"/>
          </a:xfrm>
        </p:grpSpPr>
        <p:sp>
          <p:nvSpPr>
            <p:cNvPr id="883" name="Rechteck"/>
            <p:cNvSpPr/>
            <p:nvPr/>
          </p:nvSpPr>
          <p:spPr>
            <a:xfrm rot="10800000">
              <a:off x="-2" y="-1"/>
              <a:ext cx="549397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84" name="Linie"/>
            <p:cNvSpPr/>
            <p:nvPr/>
          </p:nvSpPr>
          <p:spPr>
            <a:xfrm flipH="1">
              <a:off x="183707" y="56320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85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86" name="Linie"/>
            <p:cNvSpPr/>
            <p:nvPr/>
          </p:nvSpPr>
          <p:spPr>
            <a:xfrm flipH="1">
              <a:off x="365686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grpSp>
        <p:nvGrpSpPr>
          <p:cNvPr id="890" name="Gruppieren"/>
          <p:cNvGrpSpPr/>
          <p:nvPr/>
        </p:nvGrpSpPr>
        <p:grpSpPr>
          <a:xfrm rot="16200000">
            <a:off x="7106535" y="591157"/>
            <a:ext cx="308536" cy="281319"/>
            <a:chOff x="0" y="0"/>
            <a:chExt cx="308534" cy="281317"/>
          </a:xfrm>
        </p:grpSpPr>
        <p:sp>
          <p:nvSpPr>
            <p:cNvPr id="888" name="Linie"/>
            <p:cNvSpPr/>
            <p:nvPr/>
          </p:nvSpPr>
          <p:spPr>
            <a:xfrm flipH="1">
              <a:off x="0" y="281316"/>
              <a:ext cx="308535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89" name="Dreieck"/>
            <p:cNvSpPr/>
            <p:nvPr/>
          </p:nvSpPr>
          <p:spPr>
            <a:xfrm flipH="1" rot="10800000">
              <a:off x="52934" y="0"/>
              <a:ext cx="228066" cy="253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  <p:sp>
        <p:nvSpPr>
          <p:cNvPr id="891" name="Linie"/>
          <p:cNvSpPr/>
          <p:nvPr/>
        </p:nvSpPr>
        <p:spPr>
          <a:xfrm>
            <a:off x="9230822" y="991781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2" name="u2"/>
          <p:cNvSpPr txBox="1"/>
          <p:nvPr/>
        </p:nvSpPr>
        <p:spPr>
          <a:xfrm>
            <a:off x="9229844" y="1178297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2</a:t>
            </a:r>
          </a:p>
        </p:txBody>
      </p:sp>
      <p:sp>
        <p:nvSpPr>
          <p:cNvPr id="893" name="Kreis"/>
          <p:cNvSpPr/>
          <p:nvPr/>
        </p:nvSpPr>
        <p:spPr>
          <a:xfrm rot="10800000">
            <a:off x="8472324" y="2014684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94" name="Kreis"/>
          <p:cNvSpPr/>
          <p:nvPr/>
        </p:nvSpPr>
        <p:spPr>
          <a:xfrm rot="10800000">
            <a:off x="8471694" y="69405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95" name="Kreis"/>
          <p:cNvSpPr/>
          <p:nvPr/>
        </p:nvSpPr>
        <p:spPr>
          <a:xfrm rot="10800000">
            <a:off x="4698891" y="69405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96" name="Kreis"/>
          <p:cNvSpPr/>
          <p:nvPr/>
        </p:nvSpPr>
        <p:spPr>
          <a:xfrm rot="10800000">
            <a:off x="4698891" y="2014684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97" name="Linie"/>
          <p:cNvSpPr/>
          <p:nvPr/>
        </p:nvSpPr>
        <p:spPr>
          <a:xfrm>
            <a:off x="1135064" y="731817"/>
            <a:ext cx="229337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8" name="Linie"/>
          <p:cNvSpPr/>
          <p:nvPr/>
        </p:nvSpPr>
        <p:spPr>
          <a:xfrm>
            <a:off x="1139927" y="725421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9" name="Linie"/>
          <p:cNvSpPr/>
          <p:nvPr/>
        </p:nvSpPr>
        <p:spPr>
          <a:xfrm>
            <a:off x="1131041" y="2052445"/>
            <a:ext cx="229337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0" name="Linie"/>
          <p:cNvSpPr/>
          <p:nvPr/>
        </p:nvSpPr>
        <p:spPr>
          <a:xfrm>
            <a:off x="3416330" y="728893"/>
            <a:ext cx="1" cy="131837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1" name="u2"/>
          <p:cNvSpPr txBox="1"/>
          <p:nvPr/>
        </p:nvSpPr>
        <p:spPr>
          <a:xfrm>
            <a:off x="527169" y="1178298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902" name="Linie"/>
          <p:cNvSpPr/>
          <p:nvPr/>
        </p:nvSpPr>
        <p:spPr>
          <a:xfrm>
            <a:off x="874728" y="991780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3" name="Gruppieren 70"/>
          <p:cNvSpPr/>
          <p:nvPr/>
        </p:nvSpPr>
        <p:spPr>
          <a:xfrm rot="5400000">
            <a:off x="987313" y="1222541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04" name="i2"/>
          <p:cNvSpPr txBox="1"/>
          <p:nvPr/>
        </p:nvSpPr>
        <p:spPr>
          <a:xfrm>
            <a:off x="2085032" y="338041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rPr baseline="-5998"/>
              <a:t>(t)</a:t>
            </a:r>
          </a:p>
        </p:txBody>
      </p:sp>
      <p:sp>
        <p:nvSpPr>
          <p:cNvPr id="905" name="Linie"/>
          <p:cNvSpPr/>
          <p:nvPr/>
        </p:nvSpPr>
        <p:spPr>
          <a:xfrm flipV="1">
            <a:off x="2193492" y="73125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6" name="R1"/>
          <p:cNvSpPr txBox="1"/>
          <p:nvPr/>
        </p:nvSpPr>
        <p:spPr>
          <a:xfrm>
            <a:off x="2502098" y="265769"/>
            <a:ext cx="65320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911" name="Gruppieren"/>
          <p:cNvGrpSpPr/>
          <p:nvPr/>
        </p:nvGrpSpPr>
        <p:grpSpPr>
          <a:xfrm>
            <a:off x="2554000" y="543704"/>
            <a:ext cx="549396" cy="225251"/>
            <a:chOff x="-1" y="-1"/>
            <a:chExt cx="549395" cy="225250"/>
          </a:xfrm>
        </p:grpSpPr>
        <p:sp>
          <p:nvSpPr>
            <p:cNvPr id="907" name="Rechteck"/>
            <p:cNvSpPr/>
            <p:nvPr/>
          </p:nvSpPr>
          <p:spPr>
            <a:xfrm rot="10800000">
              <a:off x="-2" y="-1"/>
              <a:ext cx="549397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08" name="Linie"/>
            <p:cNvSpPr/>
            <p:nvPr/>
          </p:nvSpPr>
          <p:spPr>
            <a:xfrm flipH="1">
              <a:off x="183707" y="56320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09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10" name="Linie"/>
            <p:cNvSpPr/>
            <p:nvPr/>
          </p:nvSpPr>
          <p:spPr>
            <a:xfrm flipH="1">
              <a:off x="365686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912" name="Kreis"/>
          <p:cNvSpPr/>
          <p:nvPr/>
        </p:nvSpPr>
        <p:spPr>
          <a:xfrm rot="10800000">
            <a:off x="1562720" y="69405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13" name="Kreis"/>
          <p:cNvSpPr/>
          <p:nvPr/>
        </p:nvSpPr>
        <p:spPr>
          <a:xfrm rot="10800000">
            <a:off x="1562720" y="2014684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14" name="Aktiver Betrieb"/>
          <p:cNvSpPr txBox="1"/>
          <p:nvPr/>
        </p:nvSpPr>
        <p:spPr>
          <a:xfrm>
            <a:off x="1516910" y="1560297"/>
            <a:ext cx="168297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Speicher aufladen</a:t>
            </a:r>
          </a:p>
        </p:txBody>
      </p:sp>
      <p:sp>
        <p:nvSpPr>
          <p:cNvPr id="915" name="Aktiver Betrieb"/>
          <p:cNvSpPr txBox="1"/>
          <p:nvPr/>
        </p:nvSpPr>
        <p:spPr>
          <a:xfrm>
            <a:off x="5797458" y="1560297"/>
            <a:ext cx="1682973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Speicher entladen</a:t>
            </a:r>
          </a:p>
        </p:txBody>
      </p:sp>
      <p:sp>
        <p:nvSpPr>
          <p:cNvPr id="916" name="Gruppieren 70"/>
          <p:cNvSpPr/>
          <p:nvPr/>
        </p:nvSpPr>
        <p:spPr>
          <a:xfrm rot="5400000">
            <a:off x="4123484" y="1222541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17" name="u2"/>
          <p:cNvSpPr txBox="1"/>
          <p:nvPr/>
        </p:nvSpPr>
        <p:spPr>
          <a:xfrm>
            <a:off x="3632778" y="1178298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918" name="Linie"/>
          <p:cNvSpPr/>
          <p:nvPr/>
        </p:nvSpPr>
        <p:spPr>
          <a:xfrm>
            <a:off x="3980337" y="991781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9" name="Linie"/>
          <p:cNvSpPr/>
          <p:nvPr/>
        </p:nvSpPr>
        <p:spPr>
          <a:xfrm flipV="1">
            <a:off x="6541408" y="731816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20" name="i2"/>
          <p:cNvSpPr txBox="1"/>
          <p:nvPr/>
        </p:nvSpPr>
        <p:spPr>
          <a:xfrm>
            <a:off x="6442225" y="338041"/>
            <a:ext cx="39343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1(t)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7866" y="230716"/>
            <a:ext cx="4657337" cy="2470661"/>
          </a:xfrm>
          <a:prstGeom prst="rect">
            <a:avLst/>
          </a:prstGeom>
          <a:ln w="12700">
            <a:miter lim="400000"/>
          </a:ln>
        </p:spPr>
      </p:pic>
      <p:pic>
        <p:nvPicPr>
          <p:cNvPr id="92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7460" y="231492"/>
            <a:ext cx="4657337" cy="2504149"/>
          </a:xfrm>
          <a:prstGeom prst="rect">
            <a:avLst/>
          </a:prstGeom>
          <a:ln w="12700">
            <a:miter lim="400000"/>
          </a:ln>
        </p:spPr>
      </p:pic>
      <p:sp>
        <p:nvSpPr>
          <p:cNvPr id="924" name="Spannungen [V]"/>
          <p:cNvSpPr txBox="1"/>
          <p:nvPr/>
        </p:nvSpPr>
        <p:spPr>
          <a:xfrm>
            <a:off x="616598" y="311126"/>
            <a:ext cx="161142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Spannungen [V]</a:t>
            </a:r>
          </a:p>
        </p:txBody>
      </p:sp>
      <p:sp>
        <p:nvSpPr>
          <p:cNvPr id="925" name="Ströme [A]"/>
          <p:cNvSpPr txBox="1"/>
          <p:nvPr/>
        </p:nvSpPr>
        <p:spPr>
          <a:xfrm>
            <a:off x="5472364" y="311126"/>
            <a:ext cx="141066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Ströme [A]</a:t>
            </a:r>
          </a:p>
        </p:txBody>
      </p:sp>
      <p:sp>
        <p:nvSpPr>
          <p:cNvPr id="926" name="t [s]"/>
          <p:cNvSpPr txBox="1"/>
          <p:nvPr/>
        </p:nvSpPr>
        <p:spPr>
          <a:xfrm>
            <a:off x="4245603" y="216880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27" name="t [s]"/>
          <p:cNvSpPr txBox="1"/>
          <p:nvPr/>
        </p:nvSpPr>
        <p:spPr>
          <a:xfrm>
            <a:off x="9130870" y="216880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28" name="Schaltfrequenz: 2 kHz"/>
          <p:cNvSpPr txBox="1"/>
          <p:nvPr/>
        </p:nvSpPr>
        <p:spPr>
          <a:xfrm>
            <a:off x="783822" y="2098823"/>
            <a:ext cx="2934820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Schaltfrequenz: 2 kHz</a:t>
            </a:r>
          </a:p>
        </p:txBody>
      </p:sp>
      <p:sp>
        <p:nvSpPr>
          <p:cNvPr id="929" name="Linie"/>
          <p:cNvSpPr/>
          <p:nvPr/>
        </p:nvSpPr>
        <p:spPr>
          <a:xfrm flipH="1">
            <a:off x="3564234" y="415758"/>
            <a:ext cx="1" cy="2081925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0" name="Linie"/>
          <p:cNvSpPr/>
          <p:nvPr/>
        </p:nvSpPr>
        <p:spPr>
          <a:xfrm flipH="1">
            <a:off x="3665834" y="403058"/>
            <a:ext cx="1" cy="2081925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1" name="Linie"/>
          <p:cNvSpPr/>
          <p:nvPr/>
        </p:nvSpPr>
        <p:spPr>
          <a:xfrm>
            <a:off x="573457" y="844010"/>
            <a:ext cx="4303398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2" name="U2"/>
          <p:cNvSpPr txBox="1"/>
          <p:nvPr/>
        </p:nvSpPr>
        <p:spPr>
          <a:xfrm>
            <a:off x="1003930" y="703016"/>
            <a:ext cx="491308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rgbClr val="00245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2</a:t>
            </a:r>
          </a:p>
        </p:txBody>
      </p:sp>
      <p:sp>
        <p:nvSpPr>
          <p:cNvPr id="933" name="U1"/>
          <p:cNvSpPr txBox="1"/>
          <p:nvPr/>
        </p:nvSpPr>
        <p:spPr>
          <a:xfrm>
            <a:off x="3967264" y="1541216"/>
            <a:ext cx="491307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934" name="I1"/>
          <p:cNvSpPr txBox="1"/>
          <p:nvPr/>
        </p:nvSpPr>
        <p:spPr>
          <a:xfrm>
            <a:off x="7777264" y="796150"/>
            <a:ext cx="491307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935" name="I2"/>
          <p:cNvSpPr txBox="1"/>
          <p:nvPr/>
        </p:nvSpPr>
        <p:spPr>
          <a:xfrm>
            <a:off x="7607930" y="1989950"/>
            <a:ext cx="4913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rgbClr val="00245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2</a:t>
            </a:r>
          </a:p>
        </p:txBody>
      </p:sp>
      <p:sp>
        <p:nvSpPr>
          <p:cNvPr id="936" name="Linie"/>
          <p:cNvSpPr/>
          <p:nvPr/>
        </p:nvSpPr>
        <p:spPr>
          <a:xfrm>
            <a:off x="5410561" y="2286415"/>
            <a:ext cx="4303398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8" name="1_5_1_DC-Booster_Schaltung.png" descr="1_5_1_DC-Booster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6935" y="283191"/>
            <a:ext cx="7871921" cy="26733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20092" y="282617"/>
            <a:ext cx="4572073" cy="2447292"/>
          </a:xfrm>
          <a:prstGeom prst="rect">
            <a:avLst/>
          </a:prstGeom>
          <a:ln w="12700">
            <a:miter lim="400000"/>
          </a:ln>
        </p:spPr>
      </p:pic>
      <p:pic>
        <p:nvPicPr>
          <p:cNvPr id="94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5335" y="226483"/>
            <a:ext cx="4612234" cy="2457961"/>
          </a:xfrm>
          <a:prstGeom prst="rect">
            <a:avLst/>
          </a:prstGeom>
          <a:ln w="12700">
            <a:miter lim="400000"/>
          </a:ln>
        </p:spPr>
      </p:pic>
      <p:sp>
        <p:nvSpPr>
          <p:cNvPr id="942" name="Spannungen [V]"/>
          <p:cNvSpPr txBox="1"/>
          <p:nvPr/>
        </p:nvSpPr>
        <p:spPr>
          <a:xfrm>
            <a:off x="616598" y="311126"/>
            <a:ext cx="1611421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Spannungen [V]</a:t>
            </a:r>
          </a:p>
        </p:txBody>
      </p:sp>
      <p:sp>
        <p:nvSpPr>
          <p:cNvPr id="943" name="Ströme [A]"/>
          <p:cNvSpPr txBox="1"/>
          <p:nvPr/>
        </p:nvSpPr>
        <p:spPr>
          <a:xfrm>
            <a:off x="5472364" y="311126"/>
            <a:ext cx="141066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Ströme [A]</a:t>
            </a:r>
          </a:p>
        </p:txBody>
      </p:sp>
      <p:sp>
        <p:nvSpPr>
          <p:cNvPr id="944" name="t [s]"/>
          <p:cNvSpPr txBox="1"/>
          <p:nvPr/>
        </p:nvSpPr>
        <p:spPr>
          <a:xfrm>
            <a:off x="4245603" y="216880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45" name="t [s]"/>
          <p:cNvSpPr txBox="1"/>
          <p:nvPr/>
        </p:nvSpPr>
        <p:spPr>
          <a:xfrm>
            <a:off x="9130870" y="216880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46" name="Schaltfrequenz: 10 kHz"/>
          <p:cNvSpPr txBox="1"/>
          <p:nvPr/>
        </p:nvSpPr>
        <p:spPr>
          <a:xfrm>
            <a:off x="783822" y="2098823"/>
            <a:ext cx="2934820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Schaltfrequenz: 10 kHz</a:t>
            </a:r>
          </a:p>
        </p:txBody>
      </p:sp>
      <p:sp>
        <p:nvSpPr>
          <p:cNvPr id="947" name="Linie"/>
          <p:cNvSpPr/>
          <p:nvPr/>
        </p:nvSpPr>
        <p:spPr>
          <a:xfrm flipH="1">
            <a:off x="3640434" y="415758"/>
            <a:ext cx="1" cy="2081925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48" name="Linie"/>
          <p:cNvSpPr/>
          <p:nvPr/>
        </p:nvSpPr>
        <p:spPr>
          <a:xfrm flipH="1">
            <a:off x="3665834" y="403058"/>
            <a:ext cx="1" cy="2081925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49" name="Linie"/>
          <p:cNvSpPr/>
          <p:nvPr/>
        </p:nvSpPr>
        <p:spPr>
          <a:xfrm>
            <a:off x="573457" y="844010"/>
            <a:ext cx="4366368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0" name="U2"/>
          <p:cNvSpPr txBox="1"/>
          <p:nvPr/>
        </p:nvSpPr>
        <p:spPr>
          <a:xfrm>
            <a:off x="1003930" y="703016"/>
            <a:ext cx="491308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rgbClr val="00245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2</a:t>
            </a:r>
          </a:p>
        </p:txBody>
      </p:sp>
      <p:sp>
        <p:nvSpPr>
          <p:cNvPr id="951" name="Linie"/>
          <p:cNvSpPr/>
          <p:nvPr/>
        </p:nvSpPr>
        <p:spPr>
          <a:xfrm>
            <a:off x="548057" y="1482120"/>
            <a:ext cx="4366368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2" name="Linie"/>
          <p:cNvSpPr/>
          <p:nvPr/>
        </p:nvSpPr>
        <p:spPr>
          <a:xfrm>
            <a:off x="5386444" y="1228120"/>
            <a:ext cx="4366369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3" name="U1"/>
          <p:cNvSpPr txBox="1"/>
          <p:nvPr/>
        </p:nvSpPr>
        <p:spPr>
          <a:xfrm>
            <a:off x="3874130" y="1328426"/>
            <a:ext cx="4913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954" name="Linie"/>
          <p:cNvSpPr/>
          <p:nvPr/>
        </p:nvSpPr>
        <p:spPr>
          <a:xfrm>
            <a:off x="5399144" y="1751645"/>
            <a:ext cx="4366369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5" name="I1"/>
          <p:cNvSpPr txBox="1"/>
          <p:nvPr/>
        </p:nvSpPr>
        <p:spPr>
          <a:xfrm>
            <a:off x="7768797" y="1074426"/>
            <a:ext cx="4913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956" name="I2"/>
          <p:cNvSpPr txBox="1"/>
          <p:nvPr/>
        </p:nvSpPr>
        <p:spPr>
          <a:xfrm>
            <a:off x="8403797" y="1597951"/>
            <a:ext cx="4913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rgbClr val="00245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uppieren 8"/>
          <p:cNvGrpSpPr/>
          <p:nvPr/>
        </p:nvGrpSpPr>
        <p:grpSpPr>
          <a:xfrm>
            <a:off x="1069710" y="1194809"/>
            <a:ext cx="4516273" cy="3884026"/>
            <a:chOff x="0" y="0"/>
            <a:chExt cx="4516272" cy="3884025"/>
          </a:xfrm>
        </p:grpSpPr>
        <p:sp>
          <p:nvSpPr>
            <p:cNvPr id="958" name="Rechteck 140"/>
            <p:cNvSpPr txBox="1"/>
            <p:nvPr/>
          </p:nvSpPr>
          <p:spPr>
            <a:xfrm>
              <a:off x="2592233" y="81771"/>
              <a:ext cx="85324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Wandler</a:t>
              </a:r>
            </a:p>
          </p:txBody>
        </p:sp>
        <p:sp>
          <p:nvSpPr>
            <p:cNvPr id="959" name="AutoShape 1"/>
            <p:cNvSpPr/>
            <p:nvPr/>
          </p:nvSpPr>
          <p:spPr>
            <a:xfrm>
              <a:off x="1809347" y="1701649"/>
              <a:ext cx="505395" cy="444502"/>
            </a:xfrm>
            <a:prstGeom prst="rightArrow">
              <a:avLst>
                <a:gd name="adj1" fmla="val 52093"/>
                <a:gd name="adj2" fmla="val 71550"/>
              </a:avLst>
            </a:prstGeom>
            <a:solidFill>
              <a:srgbClr val="FFC000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defTabSz="914400">
                <a:defRPr sz="1400"/>
              </a:pPr>
            </a:p>
          </p:txBody>
        </p:sp>
        <p:grpSp>
          <p:nvGrpSpPr>
            <p:cNvPr id="993" name="Gruppieren 2"/>
            <p:cNvGrpSpPr/>
            <p:nvPr/>
          </p:nvGrpSpPr>
          <p:grpSpPr>
            <a:xfrm>
              <a:off x="2505129" y="801934"/>
              <a:ext cx="1853003" cy="1543203"/>
              <a:chOff x="0" y="-1"/>
              <a:chExt cx="1853001" cy="1543202"/>
            </a:xfrm>
          </p:grpSpPr>
          <p:sp>
            <p:nvSpPr>
              <p:cNvPr id="960" name="Linie"/>
              <p:cNvSpPr/>
              <p:nvPr/>
            </p:nvSpPr>
            <p:spPr>
              <a:xfrm>
                <a:off x="0" y="410069"/>
                <a:ext cx="662423" cy="2"/>
              </a:xfrm>
              <a:prstGeom prst="line">
                <a:avLst/>
              </a:pr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61" name="I’2"/>
              <p:cNvSpPr txBox="1"/>
              <p:nvPr/>
            </p:nvSpPr>
            <p:spPr>
              <a:xfrm>
                <a:off x="175977" y="-2"/>
                <a:ext cx="231076" cy="2642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8"/>
                  <a:t>1</a:t>
                </a:r>
              </a:p>
            </p:txBody>
          </p:sp>
          <p:sp>
            <p:nvSpPr>
              <p:cNvPr id="962" name="Linie"/>
              <p:cNvSpPr/>
              <p:nvPr/>
            </p:nvSpPr>
            <p:spPr>
              <a:xfrm flipH="1">
                <a:off x="349946" y="692679"/>
                <a:ext cx="3" cy="57898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63" name="U2"/>
              <p:cNvSpPr txBox="1"/>
              <p:nvPr/>
            </p:nvSpPr>
            <p:spPr>
              <a:xfrm>
                <a:off x="1472821" y="766340"/>
                <a:ext cx="281975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8"/>
                  <a:t>2</a:t>
                </a:r>
              </a:p>
            </p:txBody>
          </p:sp>
          <p:grpSp>
            <p:nvGrpSpPr>
              <p:cNvPr id="983" name="Gruppieren"/>
              <p:cNvGrpSpPr/>
              <p:nvPr/>
            </p:nvGrpSpPr>
            <p:grpSpPr>
              <a:xfrm>
                <a:off x="511489" y="427507"/>
                <a:ext cx="836900" cy="1109019"/>
                <a:chOff x="0" y="-2"/>
                <a:chExt cx="836898" cy="1109018"/>
              </a:xfrm>
            </p:grpSpPr>
            <p:grpSp>
              <p:nvGrpSpPr>
                <p:cNvPr id="972" name="Gruppieren"/>
                <p:cNvGrpSpPr/>
                <p:nvPr/>
              </p:nvGrpSpPr>
              <p:grpSpPr>
                <a:xfrm>
                  <a:off x="125595" y="-3"/>
                  <a:ext cx="242335" cy="1109019"/>
                  <a:chOff x="0" y="-1"/>
                  <a:chExt cx="242334" cy="1109017"/>
                </a:xfrm>
              </p:grpSpPr>
              <p:grpSp>
                <p:nvGrpSpPr>
                  <p:cNvPr id="967" name="Gruppieren"/>
                  <p:cNvGrpSpPr/>
                  <p:nvPr/>
                </p:nvGrpSpPr>
                <p:grpSpPr>
                  <a:xfrm>
                    <a:off x="149279" y="299470"/>
                    <a:ext cx="93056" cy="545943"/>
                    <a:chOff x="0" y="0"/>
                    <a:chExt cx="93054" cy="545941"/>
                  </a:xfrm>
                </p:grpSpPr>
                <p:sp>
                  <p:nvSpPr>
                    <p:cNvPr id="964" name="Linie"/>
                    <p:cNvSpPr/>
                    <p:nvPr/>
                  </p:nvSpPr>
                  <p:spPr>
                    <a:xfrm flipH="1" rot="5400000">
                      <a:off x="-41373" y="229534"/>
                      <a:ext cx="181982" cy="868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72" h="20754" fill="norm" stroke="1" extrusionOk="0">
                          <a:moveTo>
                            <a:pt x="6" y="20754"/>
                          </a:moveTo>
                          <a:cubicBezTo>
                            <a:pt x="-128" y="13225"/>
                            <a:pt x="2001" y="6189"/>
                            <a:pt x="5520" y="2530"/>
                          </a:cubicBezTo>
                          <a:cubicBezTo>
                            <a:pt x="8666" y="-742"/>
                            <a:pt x="12479" y="-846"/>
                            <a:pt x="15675" y="2252"/>
                          </a:cubicBezTo>
                          <a:cubicBezTo>
                            <a:pt x="19236" y="5704"/>
                            <a:pt x="21472" y="12583"/>
                            <a:pt x="21472" y="20087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323333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marR="36574" defTabSz="822960">
                        <a:spcBef>
                          <a:spcPts val="300"/>
                        </a:spcBef>
                        <a:defRPr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</a:p>
                  </p:txBody>
                </p:sp>
                <p:sp>
                  <p:nvSpPr>
                    <p:cNvPr id="965" name="Linie"/>
                    <p:cNvSpPr/>
                    <p:nvPr/>
                  </p:nvSpPr>
                  <p:spPr>
                    <a:xfrm flipH="1" rot="5400000">
                      <a:off x="-47556" y="47554"/>
                      <a:ext cx="181983" cy="868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72" h="20754" fill="norm" stroke="1" extrusionOk="0">
                          <a:moveTo>
                            <a:pt x="6" y="20754"/>
                          </a:moveTo>
                          <a:cubicBezTo>
                            <a:pt x="-128" y="13225"/>
                            <a:pt x="2001" y="6189"/>
                            <a:pt x="5520" y="2530"/>
                          </a:cubicBezTo>
                          <a:cubicBezTo>
                            <a:pt x="8666" y="-742"/>
                            <a:pt x="12479" y="-846"/>
                            <a:pt x="15675" y="2252"/>
                          </a:cubicBezTo>
                          <a:cubicBezTo>
                            <a:pt x="19236" y="5704"/>
                            <a:pt x="21472" y="12583"/>
                            <a:pt x="21472" y="20087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323333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marR="36574" defTabSz="822960">
                        <a:spcBef>
                          <a:spcPts val="300"/>
                        </a:spcBef>
                        <a:defRPr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</a:p>
                  </p:txBody>
                </p:sp>
                <p:sp>
                  <p:nvSpPr>
                    <p:cNvPr id="966" name="Linie"/>
                    <p:cNvSpPr/>
                    <p:nvPr/>
                  </p:nvSpPr>
                  <p:spPr>
                    <a:xfrm flipH="1" rot="5400000">
                      <a:off x="-47556" y="411514"/>
                      <a:ext cx="181983" cy="86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72" h="20754" fill="norm" stroke="1" extrusionOk="0">
                          <a:moveTo>
                            <a:pt x="6" y="20754"/>
                          </a:moveTo>
                          <a:cubicBezTo>
                            <a:pt x="-128" y="13225"/>
                            <a:pt x="2001" y="6189"/>
                            <a:pt x="5520" y="2530"/>
                          </a:cubicBezTo>
                          <a:cubicBezTo>
                            <a:pt x="8666" y="-742"/>
                            <a:pt x="12479" y="-846"/>
                            <a:pt x="15675" y="2252"/>
                          </a:cubicBezTo>
                          <a:cubicBezTo>
                            <a:pt x="19236" y="5704"/>
                            <a:pt x="21472" y="12583"/>
                            <a:pt x="21472" y="20087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323333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marR="36574" defTabSz="822960">
                        <a:spcBef>
                          <a:spcPts val="300"/>
                        </a:spcBef>
                        <a:defRPr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</a:p>
                  </p:txBody>
                </p:sp>
              </p:grpSp>
              <p:sp>
                <p:nvSpPr>
                  <p:cNvPr id="968" name="Linie"/>
                  <p:cNvSpPr/>
                  <p:nvPr/>
                </p:nvSpPr>
                <p:spPr>
                  <a:xfrm flipH="1">
                    <a:off x="11131" y="-2"/>
                    <a:ext cx="2" cy="27949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969" name="Linie"/>
                  <p:cNvSpPr/>
                  <p:nvPr/>
                </p:nvSpPr>
                <p:spPr>
                  <a:xfrm>
                    <a:off x="-1" y="296270"/>
                    <a:ext cx="157958" cy="2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970" name="Linie"/>
                  <p:cNvSpPr/>
                  <p:nvPr/>
                </p:nvSpPr>
                <p:spPr>
                  <a:xfrm>
                    <a:off x="-1" y="847160"/>
                    <a:ext cx="157958" cy="2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971" name="Linie"/>
                  <p:cNvSpPr/>
                  <p:nvPr/>
                </p:nvSpPr>
                <p:spPr>
                  <a:xfrm flipH="1">
                    <a:off x="11131" y="829527"/>
                    <a:ext cx="2" cy="279490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grpSp>
              <p:nvGrpSpPr>
                <p:cNvPr id="981" name="Gruppieren"/>
                <p:cNvGrpSpPr/>
                <p:nvPr/>
              </p:nvGrpSpPr>
              <p:grpSpPr>
                <a:xfrm>
                  <a:off x="432350" y="0"/>
                  <a:ext cx="242334" cy="1109017"/>
                  <a:chOff x="0" y="0"/>
                  <a:chExt cx="242333" cy="1109016"/>
                </a:xfrm>
              </p:grpSpPr>
              <p:grpSp>
                <p:nvGrpSpPr>
                  <p:cNvPr id="976" name="Gruppieren"/>
                  <p:cNvGrpSpPr/>
                  <p:nvPr/>
                </p:nvGrpSpPr>
                <p:grpSpPr>
                  <a:xfrm>
                    <a:off x="-1" y="299470"/>
                    <a:ext cx="93055" cy="545942"/>
                    <a:chOff x="0" y="-1"/>
                    <a:chExt cx="93053" cy="545941"/>
                  </a:xfrm>
                </p:grpSpPr>
                <p:sp>
                  <p:nvSpPr>
                    <p:cNvPr id="973" name="Linie"/>
                    <p:cNvSpPr/>
                    <p:nvPr/>
                  </p:nvSpPr>
                  <p:spPr>
                    <a:xfrm rot="16200000">
                      <a:off x="-47556" y="229534"/>
                      <a:ext cx="181982" cy="86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72" h="20754" fill="norm" stroke="1" extrusionOk="0">
                          <a:moveTo>
                            <a:pt x="6" y="20754"/>
                          </a:moveTo>
                          <a:cubicBezTo>
                            <a:pt x="-128" y="13225"/>
                            <a:pt x="2001" y="6189"/>
                            <a:pt x="5520" y="2530"/>
                          </a:cubicBezTo>
                          <a:cubicBezTo>
                            <a:pt x="8666" y="-742"/>
                            <a:pt x="12479" y="-846"/>
                            <a:pt x="15675" y="2252"/>
                          </a:cubicBezTo>
                          <a:cubicBezTo>
                            <a:pt x="19236" y="5704"/>
                            <a:pt x="21472" y="12583"/>
                            <a:pt x="21472" y="20087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323333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marR="36574" defTabSz="822960">
                        <a:spcBef>
                          <a:spcPts val="300"/>
                        </a:spcBef>
                        <a:defRPr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</a:p>
                  </p:txBody>
                </p:sp>
                <p:sp>
                  <p:nvSpPr>
                    <p:cNvPr id="974" name="Linie"/>
                    <p:cNvSpPr/>
                    <p:nvPr/>
                  </p:nvSpPr>
                  <p:spPr>
                    <a:xfrm rot="16200000">
                      <a:off x="-41374" y="47553"/>
                      <a:ext cx="181983" cy="86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72" h="20754" fill="norm" stroke="1" extrusionOk="0">
                          <a:moveTo>
                            <a:pt x="6" y="20754"/>
                          </a:moveTo>
                          <a:cubicBezTo>
                            <a:pt x="-128" y="13225"/>
                            <a:pt x="2001" y="6189"/>
                            <a:pt x="5520" y="2530"/>
                          </a:cubicBezTo>
                          <a:cubicBezTo>
                            <a:pt x="8666" y="-742"/>
                            <a:pt x="12479" y="-846"/>
                            <a:pt x="15675" y="2252"/>
                          </a:cubicBezTo>
                          <a:cubicBezTo>
                            <a:pt x="19236" y="5704"/>
                            <a:pt x="21472" y="12583"/>
                            <a:pt x="21472" y="20087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323333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marR="36574" defTabSz="822960">
                        <a:spcBef>
                          <a:spcPts val="300"/>
                        </a:spcBef>
                        <a:defRPr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</a:p>
                  </p:txBody>
                </p:sp>
                <p:sp>
                  <p:nvSpPr>
                    <p:cNvPr id="975" name="Linie"/>
                    <p:cNvSpPr/>
                    <p:nvPr/>
                  </p:nvSpPr>
                  <p:spPr>
                    <a:xfrm rot="16200000">
                      <a:off x="-41374" y="411514"/>
                      <a:ext cx="181983" cy="8687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72" h="20754" fill="norm" stroke="1" extrusionOk="0">
                          <a:moveTo>
                            <a:pt x="6" y="20754"/>
                          </a:moveTo>
                          <a:cubicBezTo>
                            <a:pt x="-128" y="13225"/>
                            <a:pt x="2001" y="6189"/>
                            <a:pt x="5520" y="2530"/>
                          </a:cubicBezTo>
                          <a:cubicBezTo>
                            <a:pt x="8666" y="-742"/>
                            <a:pt x="12479" y="-846"/>
                            <a:pt x="15675" y="2252"/>
                          </a:cubicBezTo>
                          <a:cubicBezTo>
                            <a:pt x="19236" y="5704"/>
                            <a:pt x="21472" y="12583"/>
                            <a:pt x="21472" y="20087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323333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marR="36574" defTabSz="822960">
                        <a:spcBef>
                          <a:spcPts val="300"/>
                        </a:spcBef>
                        <a:defRPr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</a:p>
                  </p:txBody>
                </p:sp>
              </p:grpSp>
              <p:sp>
                <p:nvSpPr>
                  <p:cNvPr id="977" name="Linie"/>
                  <p:cNvSpPr/>
                  <p:nvPr/>
                </p:nvSpPr>
                <p:spPr>
                  <a:xfrm flipH="1">
                    <a:off x="232469" y="0"/>
                    <a:ext cx="2" cy="279490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978" name="Linie"/>
                  <p:cNvSpPr/>
                  <p:nvPr/>
                </p:nvSpPr>
                <p:spPr>
                  <a:xfrm flipH="1">
                    <a:off x="84376" y="296271"/>
                    <a:ext cx="157957" cy="2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979" name="Linie"/>
                  <p:cNvSpPr/>
                  <p:nvPr/>
                </p:nvSpPr>
                <p:spPr>
                  <a:xfrm flipH="1">
                    <a:off x="84376" y="847160"/>
                    <a:ext cx="157957" cy="2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980" name="Linie"/>
                  <p:cNvSpPr/>
                  <p:nvPr/>
                </p:nvSpPr>
                <p:spPr>
                  <a:xfrm flipH="1">
                    <a:off x="232469" y="829527"/>
                    <a:ext cx="2" cy="279490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323333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982" name="Rechteck"/>
                <p:cNvSpPr/>
                <p:nvPr/>
              </p:nvSpPr>
              <p:spPr>
                <a:xfrm>
                  <a:off x="-1" y="32061"/>
                  <a:ext cx="836899" cy="1044893"/>
                </a:xfrm>
                <a:prstGeom prst="rect">
                  <a:avLst/>
                </a:prstGeom>
                <a:noFill/>
                <a:ln w="19050" cap="flat">
                  <a:solidFill>
                    <a:srgbClr val="B2B1A8"/>
                  </a:solidFill>
                  <a:custDash>
                    <a:ds d="200000" sp="200000"/>
                  </a:custDash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914400">
                    <a:defRPr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984" name="U’2"/>
              <p:cNvSpPr txBox="1"/>
              <p:nvPr/>
            </p:nvSpPr>
            <p:spPr>
              <a:xfrm>
                <a:off x="0" y="766340"/>
                <a:ext cx="281975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8"/>
                  <a:t>1</a:t>
                </a:r>
              </a:p>
            </p:txBody>
          </p:sp>
          <p:sp>
            <p:nvSpPr>
              <p:cNvPr id="985" name="Linie"/>
              <p:cNvSpPr/>
              <p:nvPr/>
            </p:nvSpPr>
            <p:spPr>
              <a:xfrm flipH="1">
                <a:off x="1434875" y="692752"/>
                <a:ext cx="2" cy="57898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6" name="Linie"/>
              <p:cNvSpPr/>
              <p:nvPr/>
            </p:nvSpPr>
            <p:spPr>
              <a:xfrm>
                <a:off x="1167572" y="430973"/>
                <a:ext cx="685430" cy="3263"/>
              </a:xfrm>
              <a:prstGeom prst="line">
                <a:avLst/>
              </a:pr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7" name="Linie"/>
              <p:cNvSpPr/>
              <p:nvPr/>
            </p:nvSpPr>
            <p:spPr>
              <a:xfrm>
                <a:off x="1167572" y="1543198"/>
                <a:ext cx="610561" cy="3"/>
              </a:xfrm>
              <a:prstGeom prst="line">
                <a:avLst/>
              </a:pr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8" name="ü : 1"/>
              <p:cNvSpPr txBox="1"/>
              <p:nvPr/>
            </p:nvSpPr>
            <p:spPr>
              <a:xfrm>
                <a:off x="680242" y="40916"/>
                <a:ext cx="441318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>
                <a:lvl1pPr marR="40639" indent="40639" defTabSz="914400">
                  <a:spcBef>
                    <a:spcPts val="4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ü : 1</a:t>
                </a:r>
              </a:p>
            </p:txBody>
          </p:sp>
          <p:sp>
            <p:nvSpPr>
              <p:cNvPr id="989" name="I2"/>
              <p:cNvSpPr txBox="1"/>
              <p:nvPr/>
            </p:nvSpPr>
            <p:spPr>
              <a:xfrm>
                <a:off x="1541391" y="7694"/>
                <a:ext cx="231076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i</a:t>
                </a:r>
                <a:r>
                  <a:rPr baseline="-5998"/>
                  <a:t>2</a:t>
                </a:r>
              </a:p>
            </p:txBody>
          </p:sp>
          <p:sp>
            <p:nvSpPr>
              <p:cNvPr id="990" name="Linie"/>
              <p:cNvSpPr/>
              <p:nvPr/>
            </p:nvSpPr>
            <p:spPr>
              <a:xfrm>
                <a:off x="0" y="1543200"/>
                <a:ext cx="662423" cy="2"/>
              </a:xfrm>
              <a:prstGeom prst="line">
                <a:avLst/>
              </a:pr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91" name="Linie"/>
              <p:cNvSpPr/>
              <p:nvPr/>
            </p:nvSpPr>
            <p:spPr>
              <a:xfrm>
                <a:off x="253761" y="406731"/>
                <a:ext cx="173405" cy="2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92" name="Linie"/>
              <p:cNvSpPr/>
              <p:nvPr/>
            </p:nvSpPr>
            <p:spPr>
              <a:xfrm>
                <a:off x="1580282" y="434233"/>
                <a:ext cx="173405" cy="2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99" name="Gruppieren 259"/>
            <p:cNvGrpSpPr/>
            <p:nvPr/>
          </p:nvGrpSpPr>
          <p:grpSpPr>
            <a:xfrm>
              <a:off x="81043" y="3161505"/>
              <a:ext cx="1393022" cy="536528"/>
              <a:chOff x="0" y="0"/>
              <a:chExt cx="1393020" cy="536526"/>
            </a:xfrm>
          </p:grpSpPr>
          <p:sp>
            <p:nvSpPr>
              <p:cNvPr id="994" name="Linie"/>
              <p:cNvSpPr/>
              <p:nvPr/>
            </p:nvSpPr>
            <p:spPr>
              <a:xfrm>
                <a:off x="0" y="269412"/>
                <a:ext cx="1393022" cy="898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95" name="Rechteck"/>
              <p:cNvSpPr/>
              <p:nvPr/>
            </p:nvSpPr>
            <p:spPr>
              <a:xfrm>
                <a:off x="423418" y="6974"/>
                <a:ext cx="521265" cy="529514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996" name="Linie"/>
              <p:cNvSpPr/>
              <p:nvPr/>
            </p:nvSpPr>
            <p:spPr>
              <a:xfrm flipH="1">
                <a:off x="427064" y="10833"/>
                <a:ext cx="513978" cy="52179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97" name="="/>
              <p:cNvSpPr txBox="1"/>
              <p:nvPr/>
            </p:nvSpPr>
            <p:spPr>
              <a:xfrm>
                <a:off x="696510" y="247705"/>
                <a:ext cx="207971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defTabSz="914400">
                  <a:defRPr sz="1400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998" name="∼"/>
              <p:cNvSpPr txBox="1"/>
              <p:nvPr/>
            </p:nvSpPr>
            <p:spPr>
              <a:xfrm>
                <a:off x="458823" y="0"/>
                <a:ext cx="229825" cy="3136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defTabSz="914400">
                  <a:defRPr sz="1800"/>
                </a:lvl1pPr>
              </a:lstStyle>
              <a:p>
                <a:pPr/>
                <a:r>
                  <a:t>∼</a:t>
                </a:r>
              </a:p>
            </p:txBody>
          </p:sp>
        </p:grpSp>
        <p:sp>
          <p:nvSpPr>
            <p:cNvPr id="1000" name="Linie"/>
            <p:cNvSpPr/>
            <p:nvPr/>
          </p:nvSpPr>
          <p:spPr>
            <a:xfrm>
              <a:off x="81042" y="2681263"/>
              <a:ext cx="1393021" cy="898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01" name="Rechteck"/>
            <p:cNvSpPr/>
            <p:nvPr/>
          </p:nvSpPr>
          <p:spPr>
            <a:xfrm>
              <a:off x="504462" y="2418825"/>
              <a:ext cx="521265" cy="52951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002" name="Linie"/>
            <p:cNvSpPr/>
            <p:nvPr/>
          </p:nvSpPr>
          <p:spPr>
            <a:xfrm flipH="1">
              <a:off x="508107" y="2422684"/>
              <a:ext cx="513978" cy="5217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03" name="="/>
            <p:cNvSpPr txBox="1"/>
            <p:nvPr/>
          </p:nvSpPr>
          <p:spPr>
            <a:xfrm>
              <a:off x="577817" y="2461935"/>
              <a:ext cx="20797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ctr">
              <a:spAutoFit/>
            </a:bodyPr>
            <a:lstStyle>
              <a:lvl1pPr defTabSz="914400">
                <a:defRPr sz="1400"/>
              </a:lvl1pPr>
            </a:lstStyle>
            <a:p>
              <a:pPr/>
              <a:r>
                <a:t>=</a:t>
              </a:r>
            </a:p>
          </p:txBody>
        </p:sp>
        <p:sp>
          <p:nvSpPr>
            <p:cNvPr id="1004" name="∼"/>
            <p:cNvSpPr txBox="1"/>
            <p:nvPr/>
          </p:nvSpPr>
          <p:spPr>
            <a:xfrm>
              <a:off x="732304" y="2618587"/>
              <a:ext cx="229824" cy="3136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ctr">
              <a:spAutoFit/>
            </a:bodyPr>
            <a:lstStyle>
              <a:lvl1pPr defTabSz="914400">
                <a:defRPr sz="1800"/>
              </a:lvl1pPr>
            </a:lstStyle>
            <a:p>
              <a:pPr/>
              <a:r>
                <a:t>∼</a:t>
              </a:r>
            </a:p>
          </p:txBody>
        </p:sp>
        <p:sp>
          <p:nvSpPr>
            <p:cNvPr id="1005" name="ü : 1"/>
            <p:cNvSpPr txBox="1"/>
            <p:nvPr/>
          </p:nvSpPr>
          <p:spPr>
            <a:xfrm>
              <a:off x="2425382" y="2446415"/>
              <a:ext cx="728085" cy="550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marR="40639" indent="40639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P</a:t>
              </a:r>
              <a:r>
                <a:rPr baseline="-25000"/>
                <a:t>1</a:t>
              </a:r>
              <a:r>
                <a:t> = P</a:t>
              </a:r>
              <a:r>
                <a:rPr baseline="-25000"/>
                <a:t>2</a:t>
              </a:r>
              <a:endParaRPr baseline="-25000"/>
            </a:p>
            <a:p>
              <a:pPr marR="40639" indent="40639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25000"/>
                <a:t>1</a:t>
              </a:r>
              <a:r>
                <a:t> = ü u</a:t>
              </a:r>
              <a:r>
                <a:rPr baseline="-25000"/>
                <a:t>2</a:t>
              </a:r>
            </a:p>
          </p:txBody>
        </p:sp>
        <p:grpSp>
          <p:nvGrpSpPr>
            <p:cNvPr id="1011" name="Gruppieren 4"/>
            <p:cNvGrpSpPr/>
            <p:nvPr/>
          </p:nvGrpSpPr>
          <p:grpSpPr>
            <a:xfrm>
              <a:off x="81042" y="162938"/>
              <a:ext cx="1393022" cy="536490"/>
              <a:chOff x="0" y="0"/>
              <a:chExt cx="1393020" cy="536489"/>
            </a:xfrm>
          </p:grpSpPr>
          <p:sp>
            <p:nvSpPr>
              <p:cNvPr id="1006" name="Linie"/>
              <p:cNvSpPr/>
              <p:nvPr/>
            </p:nvSpPr>
            <p:spPr>
              <a:xfrm>
                <a:off x="0" y="269413"/>
                <a:ext cx="1393022" cy="898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07" name="Rechteck"/>
              <p:cNvSpPr/>
              <p:nvPr/>
            </p:nvSpPr>
            <p:spPr>
              <a:xfrm>
                <a:off x="423418" y="6974"/>
                <a:ext cx="521265" cy="529516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008" name="Linie"/>
              <p:cNvSpPr/>
              <p:nvPr/>
            </p:nvSpPr>
            <p:spPr>
              <a:xfrm flipH="1">
                <a:off x="427064" y="10833"/>
                <a:ext cx="513978" cy="5218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09" name="∼"/>
              <p:cNvSpPr txBox="1"/>
              <p:nvPr/>
            </p:nvSpPr>
            <p:spPr>
              <a:xfrm>
                <a:off x="458823" y="-1"/>
                <a:ext cx="229825" cy="3136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defTabSz="914400">
                  <a:defRPr sz="1800"/>
                </a:lvl1pPr>
              </a:lstStyle>
              <a:p>
                <a:pPr/>
                <a:r>
                  <a:t>∼</a:t>
                </a:r>
              </a:p>
            </p:txBody>
          </p:sp>
          <p:sp>
            <p:nvSpPr>
              <p:cNvPr id="1010" name="∼"/>
              <p:cNvSpPr txBox="1"/>
              <p:nvPr/>
            </p:nvSpPr>
            <p:spPr>
              <a:xfrm>
                <a:off x="664888" y="220741"/>
                <a:ext cx="229824" cy="3136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defTabSz="914400">
                  <a:defRPr sz="1800"/>
                </a:lvl1pPr>
              </a:lstStyle>
              <a:p>
                <a:pPr/>
                <a:r>
                  <a:t>∼</a:t>
                </a:r>
              </a:p>
            </p:txBody>
          </p:sp>
        </p:grpSp>
        <p:grpSp>
          <p:nvGrpSpPr>
            <p:cNvPr id="1017" name="Gruppieren 5"/>
            <p:cNvGrpSpPr/>
            <p:nvPr/>
          </p:nvGrpSpPr>
          <p:grpSpPr>
            <a:xfrm>
              <a:off x="87147" y="1663642"/>
              <a:ext cx="1393022" cy="529554"/>
              <a:chOff x="0" y="-1"/>
              <a:chExt cx="1393020" cy="529553"/>
            </a:xfrm>
          </p:grpSpPr>
          <p:sp>
            <p:nvSpPr>
              <p:cNvPr id="1012" name="Linie"/>
              <p:cNvSpPr/>
              <p:nvPr/>
            </p:nvSpPr>
            <p:spPr>
              <a:xfrm>
                <a:off x="0" y="262438"/>
                <a:ext cx="1393022" cy="898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13" name="Rechteck"/>
              <p:cNvSpPr/>
              <p:nvPr/>
            </p:nvSpPr>
            <p:spPr>
              <a:xfrm>
                <a:off x="423418" y="-2"/>
                <a:ext cx="521265" cy="529518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014" name="Linie"/>
              <p:cNvSpPr/>
              <p:nvPr/>
            </p:nvSpPr>
            <p:spPr>
              <a:xfrm flipH="1">
                <a:off x="427064" y="3857"/>
                <a:ext cx="513978" cy="52180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15" name="="/>
              <p:cNvSpPr txBox="1"/>
              <p:nvPr/>
            </p:nvSpPr>
            <p:spPr>
              <a:xfrm>
                <a:off x="696510" y="240730"/>
                <a:ext cx="207971" cy="288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defTabSz="914400">
                  <a:defRPr sz="1400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1016" name="="/>
              <p:cNvSpPr txBox="1"/>
              <p:nvPr/>
            </p:nvSpPr>
            <p:spPr>
              <a:xfrm>
                <a:off x="471283" y="36330"/>
                <a:ext cx="207972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ctr">
                <a:spAutoFit/>
              </a:bodyPr>
              <a:lstStyle>
                <a:lvl1pPr defTabSz="914400">
                  <a:defRPr sz="1400"/>
                </a:lvl1pPr>
              </a:lstStyle>
              <a:p>
                <a:pPr/>
                <a:r>
                  <a:t>=</a:t>
                </a:r>
              </a:p>
            </p:txBody>
          </p:sp>
        </p:grpSp>
        <p:sp>
          <p:nvSpPr>
            <p:cNvPr id="1018" name="Abgerundetes Rechteck 281"/>
            <p:cNvSpPr/>
            <p:nvPr/>
          </p:nvSpPr>
          <p:spPr>
            <a:xfrm>
              <a:off x="-1" y="0"/>
              <a:ext cx="4516273" cy="3884026"/>
            </a:xfrm>
            <a:prstGeom prst="roundRect">
              <a:avLst>
                <a:gd name="adj" fmla="val 3601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1023" name="Gruppieren 6"/>
            <p:cNvGrpSpPr/>
            <p:nvPr/>
          </p:nvGrpSpPr>
          <p:grpSpPr>
            <a:xfrm>
              <a:off x="93503" y="973123"/>
              <a:ext cx="1393022" cy="428821"/>
              <a:chOff x="0" y="0"/>
              <a:chExt cx="1393020" cy="428819"/>
            </a:xfrm>
          </p:grpSpPr>
          <p:sp>
            <p:nvSpPr>
              <p:cNvPr id="1019" name="Linie"/>
              <p:cNvSpPr/>
              <p:nvPr/>
            </p:nvSpPr>
            <p:spPr>
              <a:xfrm flipH="1">
                <a:off x="993612" y="214407"/>
                <a:ext cx="399410" cy="2015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20" name="Kreis"/>
              <p:cNvSpPr/>
              <p:nvPr/>
            </p:nvSpPr>
            <p:spPr>
              <a:xfrm flipH="1" rot="5400000">
                <a:off x="560216" y="0"/>
                <a:ext cx="428821" cy="42881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91440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021" name="Kreis"/>
              <p:cNvSpPr/>
              <p:nvPr/>
            </p:nvSpPr>
            <p:spPr>
              <a:xfrm flipH="1" rot="5400000">
                <a:off x="329960" y="1"/>
                <a:ext cx="428819" cy="428819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91440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022" name="Linie"/>
              <p:cNvSpPr/>
              <p:nvPr/>
            </p:nvSpPr>
            <p:spPr>
              <a:xfrm flipH="1" flipV="1">
                <a:off x="0" y="214408"/>
                <a:ext cx="329961" cy="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024" name="Rechteck 7"/>
            <p:cNvSpPr txBox="1"/>
            <p:nvPr/>
          </p:nvSpPr>
          <p:spPr>
            <a:xfrm>
              <a:off x="2247186" y="3127285"/>
              <a:ext cx="2140924" cy="492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defTabSz="914400">
                <a:defRPr sz="1400"/>
              </a:lvl1pPr>
            </a:lstStyle>
            <a:p>
              <a:pPr/>
              <a:r>
                <a:t>Betrieb an Stromquelle oder Spannungsquelle</a:t>
              </a:r>
            </a:p>
          </p:txBody>
        </p:sp>
      </p:grpSp>
      <p:sp>
        <p:nvSpPr>
          <p:cNvPr id="1026" name="Linie"/>
          <p:cNvSpPr/>
          <p:nvPr/>
        </p:nvSpPr>
        <p:spPr>
          <a:xfrm>
            <a:off x="6644271" y="1686648"/>
            <a:ext cx="662425" cy="4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27" name="Linie"/>
          <p:cNvSpPr/>
          <p:nvPr/>
        </p:nvSpPr>
        <p:spPr>
          <a:xfrm flipH="1">
            <a:off x="6910014" y="1990494"/>
            <a:ext cx="4" cy="57898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1036" name="Gruppieren"/>
          <p:cNvGrpSpPr/>
          <p:nvPr/>
        </p:nvGrpSpPr>
        <p:grpSpPr>
          <a:xfrm>
            <a:off x="7281356" y="1704088"/>
            <a:ext cx="242336" cy="1109016"/>
            <a:chOff x="0" y="0"/>
            <a:chExt cx="242335" cy="1109015"/>
          </a:xfrm>
        </p:grpSpPr>
        <p:grpSp>
          <p:nvGrpSpPr>
            <p:cNvPr id="1031" name="Gruppieren"/>
            <p:cNvGrpSpPr/>
            <p:nvPr/>
          </p:nvGrpSpPr>
          <p:grpSpPr>
            <a:xfrm>
              <a:off x="149279" y="299470"/>
              <a:ext cx="93056" cy="545941"/>
              <a:chOff x="0" y="0"/>
              <a:chExt cx="93054" cy="545939"/>
            </a:xfrm>
          </p:grpSpPr>
          <p:sp>
            <p:nvSpPr>
              <p:cNvPr id="1028" name="Linie"/>
              <p:cNvSpPr/>
              <p:nvPr/>
            </p:nvSpPr>
            <p:spPr>
              <a:xfrm flipH="1" rot="5400000">
                <a:off x="-41372" y="229533"/>
                <a:ext cx="181981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29" name="Linie"/>
              <p:cNvSpPr/>
              <p:nvPr/>
            </p:nvSpPr>
            <p:spPr>
              <a:xfrm flipH="1" rot="5400000">
                <a:off x="-47556" y="47554"/>
                <a:ext cx="181983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30" name="Linie"/>
              <p:cNvSpPr/>
              <p:nvPr/>
            </p:nvSpPr>
            <p:spPr>
              <a:xfrm flipH="1" rot="5400000">
                <a:off x="-47556" y="411513"/>
                <a:ext cx="181983" cy="868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1032" name="Linie"/>
            <p:cNvSpPr/>
            <p:nvPr/>
          </p:nvSpPr>
          <p:spPr>
            <a:xfrm flipH="1">
              <a:off x="11131" y="-1"/>
              <a:ext cx="2" cy="279491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3" name="Linie"/>
            <p:cNvSpPr/>
            <p:nvPr/>
          </p:nvSpPr>
          <p:spPr>
            <a:xfrm>
              <a:off x="-1" y="296270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4" name="Linie"/>
            <p:cNvSpPr/>
            <p:nvPr/>
          </p:nvSpPr>
          <p:spPr>
            <a:xfrm>
              <a:off x="-1" y="847159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5" name="Linie"/>
            <p:cNvSpPr/>
            <p:nvPr/>
          </p:nvSpPr>
          <p:spPr>
            <a:xfrm flipH="1">
              <a:off x="11131" y="829525"/>
              <a:ext cx="2" cy="279490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45" name="Gruppieren"/>
          <p:cNvGrpSpPr/>
          <p:nvPr/>
        </p:nvGrpSpPr>
        <p:grpSpPr>
          <a:xfrm>
            <a:off x="7588111" y="1704089"/>
            <a:ext cx="242335" cy="1109016"/>
            <a:chOff x="-1" y="0"/>
            <a:chExt cx="242334" cy="1109014"/>
          </a:xfrm>
        </p:grpSpPr>
        <p:grpSp>
          <p:nvGrpSpPr>
            <p:cNvPr id="1040" name="Gruppieren"/>
            <p:cNvGrpSpPr/>
            <p:nvPr/>
          </p:nvGrpSpPr>
          <p:grpSpPr>
            <a:xfrm>
              <a:off x="-2" y="299469"/>
              <a:ext cx="93056" cy="545942"/>
              <a:chOff x="0" y="-1"/>
              <a:chExt cx="93054" cy="545940"/>
            </a:xfrm>
          </p:grpSpPr>
          <p:sp>
            <p:nvSpPr>
              <p:cNvPr id="1037" name="Linie"/>
              <p:cNvSpPr/>
              <p:nvPr/>
            </p:nvSpPr>
            <p:spPr>
              <a:xfrm rot="16200000">
                <a:off x="-47555" y="229533"/>
                <a:ext cx="181981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38" name="Linie"/>
              <p:cNvSpPr/>
              <p:nvPr/>
            </p:nvSpPr>
            <p:spPr>
              <a:xfrm rot="16200000">
                <a:off x="-41373" y="47553"/>
                <a:ext cx="181983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39" name="Linie"/>
              <p:cNvSpPr/>
              <p:nvPr/>
            </p:nvSpPr>
            <p:spPr>
              <a:xfrm rot="16200000">
                <a:off x="-41373" y="411512"/>
                <a:ext cx="181983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1041" name="Linie"/>
            <p:cNvSpPr/>
            <p:nvPr/>
          </p:nvSpPr>
          <p:spPr>
            <a:xfrm flipH="1">
              <a:off x="232469" y="-1"/>
              <a:ext cx="2" cy="279490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42" name="Linie"/>
            <p:cNvSpPr/>
            <p:nvPr/>
          </p:nvSpPr>
          <p:spPr>
            <a:xfrm flipH="1">
              <a:off x="84376" y="296271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43" name="Linie"/>
            <p:cNvSpPr/>
            <p:nvPr/>
          </p:nvSpPr>
          <p:spPr>
            <a:xfrm flipH="1">
              <a:off x="84376" y="847159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44" name="Linie"/>
            <p:cNvSpPr/>
            <p:nvPr/>
          </p:nvSpPr>
          <p:spPr>
            <a:xfrm flipH="1">
              <a:off x="232469" y="829525"/>
              <a:ext cx="2" cy="279490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046" name="Rechteck"/>
          <p:cNvSpPr/>
          <p:nvPr/>
        </p:nvSpPr>
        <p:spPr>
          <a:xfrm>
            <a:off x="7155763" y="1736151"/>
            <a:ext cx="836899" cy="1044893"/>
          </a:xfrm>
          <a:prstGeom prst="rect">
            <a:avLst/>
          </a:prstGeom>
          <a:ln w="19050">
            <a:solidFill>
              <a:srgbClr val="B2B1A8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7" name="U’2"/>
          <p:cNvSpPr txBox="1"/>
          <p:nvPr/>
        </p:nvSpPr>
        <p:spPr>
          <a:xfrm>
            <a:off x="6892600" y="2156860"/>
            <a:ext cx="281975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1</a:t>
            </a:r>
          </a:p>
        </p:txBody>
      </p:sp>
      <p:sp>
        <p:nvSpPr>
          <p:cNvPr id="1048" name="Linie"/>
          <p:cNvSpPr/>
          <p:nvPr/>
        </p:nvSpPr>
        <p:spPr>
          <a:xfrm flipH="1">
            <a:off x="8079145" y="1969330"/>
            <a:ext cx="4" cy="57898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49" name="Linie"/>
          <p:cNvSpPr/>
          <p:nvPr/>
        </p:nvSpPr>
        <p:spPr>
          <a:xfrm flipV="1">
            <a:off x="7811845" y="1704088"/>
            <a:ext cx="598391" cy="3467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0" name="Linie"/>
          <p:cNvSpPr/>
          <p:nvPr/>
        </p:nvSpPr>
        <p:spPr>
          <a:xfrm>
            <a:off x="7811844" y="2819776"/>
            <a:ext cx="610561" cy="3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1" name="ü : 1"/>
          <p:cNvSpPr txBox="1"/>
          <p:nvPr/>
        </p:nvSpPr>
        <p:spPr>
          <a:xfrm>
            <a:off x="7347001" y="1441393"/>
            <a:ext cx="44131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ü : 1</a:t>
            </a:r>
          </a:p>
        </p:txBody>
      </p:sp>
      <p:sp>
        <p:nvSpPr>
          <p:cNvPr id="1052" name="Linie"/>
          <p:cNvSpPr/>
          <p:nvPr/>
        </p:nvSpPr>
        <p:spPr>
          <a:xfrm>
            <a:off x="6644271" y="2819778"/>
            <a:ext cx="662425" cy="4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3" name="ü : 1"/>
          <p:cNvSpPr txBox="1"/>
          <p:nvPr/>
        </p:nvSpPr>
        <p:spPr>
          <a:xfrm>
            <a:off x="8141940" y="2096642"/>
            <a:ext cx="812768" cy="293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25000"/>
              <a:t>2</a:t>
            </a:r>
            <a:r>
              <a:t> = u</a:t>
            </a:r>
            <a:r>
              <a:rPr baseline="-25000"/>
              <a:t>1</a:t>
            </a:r>
            <a:r>
              <a:t> / ü</a:t>
            </a:r>
          </a:p>
        </p:txBody>
      </p:sp>
      <p:sp>
        <p:nvSpPr>
          <p:cNvPr id="1054" name="Linie"/>
          <p:cNvSpPr/>
          <p:nvPr/>
        </p:nvSpPr>
        <p:spPr>
          <a:xfrm flipH="1">
            <a:off x="6651125" y="1685057"/>
            <a:ext cx="3" cy="114872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5" name="Kreis"/>
          <p:cNvSpPr/>
          <p:nvPr/>
        </p:nvSpPr>
        <p:spPr>
          <a:xfrm>
            <a:off x="6511345" y="2122066"/>
            <a:ext cx="278209" cy="268295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56" name="Linie"/>
          <p:cNvSpPr/>
          <p:nvPr/>
        </p:nvSpPr>
        <p:spPr>
          <a:xfrm>
            <a:off x="6638838" y="3501314"/>
            <a:ext cx="662425" cy="3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7" name="I’2"/>
          <p:cNvSpPr txBox="1"/>
          <p:nvPr/>
        </p:nvSpPr>
        <p:spPr>
          <a:xfrm>
            <a:off x="6719258" y="3575356"/>
            <a:ext cx="231076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1</a:t>
            </a:r>
          </a:p>
        </p:txBody>
      </p:sp>
      <p:grpSp>
        <p:nvGrpSpPr>
          <p:cNvPr id="1066" name="Gruppieren"/>
          <p:cNvGrpSpPr/>
          <p:nvPr/>
        </p:nvGrpSpPr>
        <p:grpSpPr>
          <a:xfrm>
            <a:off x="7275924" y="3518753"/>
            <a:ext cx="242337" cy="1109017"/>
            <a:chOff x="0" y="0"/>
            <a:chExt cx="242335" cy="1109015"/>
          </a:xfrm>
        </p:grpSpPr>
        <p:grpSp>
          <p:nvGrpSpPr>
            <p:cNvPr id="1061" name="Gruppieren"/>
            <p:cNvGrpSpPr/>
            <p:nvPr/>
          </p:nvGrpSpPr>
          <p:grpSpPr>
            <a:xfrm>
              <a:off x="149279" y="299470"/>
              <a:ext cx="93056" cy="545941"/>
              <a:chOff x="0" y="0"/>
              <a:chExt cx="93054" cy="545939"/>
            </a:xfrm>
          </p:grpSpPr>
          <p:sp>
            <p:nvSpPr>
              <p:cNvPr id="1058" name="Linie"/>
              <p:cNvSpPr/>
              <p:nvPr/>
            </p:nvSpPr>
            <p:spPr>
              <a:xfrm flipH="1" rot="5400000">
                <a:off x="-41372" y="229533"/>
                <a:ext cx="181981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59" name="Linie"/>
              <p:cNvSpPr/>
              <p:nvPr/>
            </p:nvSpPr>
            <p:spPr>
              <a:xfrm flipH="1" rot="5400000">
                <a:off x="-47556" y="47554"/>
                <a:ext cx="181983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60" name="Linie"/>
              <p:cNvSpPr/>
              <p:nvPr/>
            </p:nvSpPr>
            <p:spPr>
              <a:xfrm flipH="1" rot="5400000">
                <a:off x="-47556" y="411513"/>
                <a:ext cx="181983" cy="868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1062" name="Linie"/>
            <p:cNvSpPr/>
            <p:nvPr/>
          </p:nvSpPr>
          <p:spPr>
            <a:xfrm flipH="1">
              <a:off x="11131" y="-1"/>
              <a:ext cx="2" cy="279491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3" name="Linie"/>
            <p:cNvSpPr/>
            <p:nvPr/>
          </p:nvSpPr>
          <p:spPr>
            <a:xfrm>
              <a:off x="-1" y="296270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4" name="Linie"/>
            <p:cNvSpPr/>
            <p:nvPr/>
          </p:nvSpPr>
          <p:spPr>
            <a:xfrm>
              <a:off x="-1" y="847159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5" name="Linie"/>
            <p:cNvSpPr/>
            <p:nvPr/>
          </p:nvSpPr>
          <p:spPr>
            <a:xfrm flipH="1">
              <a:off x="11131" y="829525"/>
              <a:ext cx="2" cy="279490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75" name="Gruppieren"/>
          <p:cNvGrpSpPr/>
          <p:nvPr/>
        </p:nvGrpSpPr>
        <p:grpSpPr>
          <a:xfrm>
            <a:off x="7582679" y="3518756"/>
            <a:ext cx="242336" cy="1109015"/>
            <a:chOff x="-1" y="0"/>
            <a:chExt cx="242334" cy="1109014"/>
          </a:xfrm>
        </p:grpSpPr>
        <p:grpSp>
          <p:nvGrpSpPr>
            <p:cNvPr id="1070" name="Gruppieren"/>
            <p:cNvGrpSpPr/>
            <p:nvPr/>
          </p:nvGrpSpPr>
          <p:grpSpPr>
            <a:xfrm>
              <a:off x="-2" y="299469"/>
              <a:ext cx="93056" cy="545942"/>
              <a:chOff x="0" y="-1"/>
              <a:chExt cx="93054" cy="545940"/>
            </a:xfrm>
          </p:grpSpPr>
          <p:sp>
            <p:nvSpPr>
              <p:cNvPr id="1067" name="Linie"/>
              <p:cNvSpPr/>
              <p:nvPr/>
            </p:nvSpPr>
            <p:spPr>
              <a:xfrm rot="16200000">
                <a:off x="-47555" y="229533"/>
                <a:ext cx="181981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68" name="Linie"/>
              <p:cNvSpPr/>
              <p:nvPr/>
            </p:nvSpPr>
            <p:spPr>
              <a:xfrm rot="16200000">
                <a:off x="-41373" y="47553"/>
                <a:ext cx="181983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69" name="Linie"/>
              <p:cNvSpPr/>
              <p:nvPr/>
            </p:nvSpPr>
            <p:spPr>
              <a:xfrm rot="16200000">
                <a:off x="-41373" y="411512"/>
                <a:ext cx="181983" cy="8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1071" name="Linie"/>
            <p:cNvSpPr/>
            <p:nvPr/>
          </p:nvSpPr>
          <p:spPr>
            <a:xfrm flipH="1">
              <a:off x="232469" y="-1"/>
              <a:ext cx="2" cy="279490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2" name="Linie"/>
            <p:cNvSpPr/>
            <p:nvPr/>
          </p:nvSpPr>
          <p:spPr>
            <a:xfrm flipH="1">
              <a:off x="84376" y="296271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3" name="Linie"/>
            <p:cNvSpPr/>
            <p:nvPr/>
          </p:nvSpPr>
          <p:spPr>
            <a:xfrm flipH="1">
              <a:off x="84376" y="847159"/>
              <a:ext cx="157958" cy="2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4" name="Linie"/>
            <p:cNvSpPr/>
            <p:nvPr/>
          </p:nvSpPr>
          <p:spPr>
            <a:xfrm flipH="1">
              <a:off x="232469" y="829525"/>
              <a:ext cx="2" cy="279490"/>
            </a:xfrm>
            <a:prstGeom prst="line">
              <a:avLst/>
            </a:pr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076" name="Rechteck"/>
          <p:cNvSpPr/>
          <p:nvPr/>
        </p:nvSpPr>
        <p:spPr>
          <a:xfrm>
            <a:off x="7150330" y="3550818"/>
            <a:ext cx="836899" cy="1044893"/>
          </a:xfrm>
          <a:prstGeom prst="rect">
            <a:avLst/>
          </a:prstGeom>
          <a:ln w="19050">
            <a:solidFill>
              <a:srgbClr val="B2B1A8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77" name="Linie"/>
          <p:cNvSpPr/>
          <p:nvPr/>
        </p:nvSpPr>
        <p:spPr>
          <a:xfrm>
            <a:off x="7806411" y="3520024"/>
            <a:ext cx="603824" cy="2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78" name="Linie"/>
          <p:cNvSpPr/>
          <p:nvPr/>
        </p:nvSpPr>
        <p:spPr>
          <a:xfrm>
            <a:off x="7806411" y="4634443"/>
            <a:ext cx="610561" cy="4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79" name="ü : 1"/>
          <p:cNvSpPr txBox="1"/>
          <p:nvPr/>
        </p:nvSpPr>
        <p:spPr>
          <a:xfrm>
            <a:off x="7301262" y="3262869"/>
            <a:ext cx="44131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ü : 1</a:t>
            </a:r>
          </a:p>
        </p:txBody>
      </p:sp>
      <p:sp>
        <p:nvSpPr>
          <p:cNvPr id="1080" name="Linie"/>
          <p:cNvSpPr/>
          <p:nvPr/>
        </p:nvSpPr>
        <p:spPr>
          <a:xfrm>
            <a:off x="6638838" y="4634443"/>
            <a:ext cx="662425" cy="4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81" name="Linie"/>
          <p:cNvSpPr/>
          <p:nvPr/>
        </p:nvSpPr>
        <p:spPr>
          <a:xfrm>
            <a:off x="6892600" y="3497977"/>
            <a:ext cx="173406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82" name="ü : 1"/>
          <p:cNvSpPr txBox="1"/>
          <p:nvPr/>
        </p:nvSpPr>
        <p:spPr>
          <a:xfrm>
            <a:off x="8464001" y="3927218"/>
            <a:ext cx="626286" cy="293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R="40639" indent="40639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25000"/>
              <a:t>2</a:t>
            </a:r>
            <a:r>
              <a:t> = ü i</a:t>
            </a:r>
            <a:r>
              <a:rPr baseline="-25000"/>
              <a:t>1</a:t>
            </a:r>
          </a:p>
        </p:txBody>
      </p:sp>
      <p:sp>
        <p:nvSpPr>
          <p:cNvPr id="1083" name="Linie"/>
          <p:cNvSpPr/>
          <p:nvPr/>
        </p:nvSpPr>
        <p:spPr>
          <a:xfrm flipH="1">
            <a:off x="6636381" y="3491360"/>
            <a:ext cx="2" cy="114872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84" name="Linie"/>
          <p:cNvSpPr/>
          <p:nvPr/>
        </p:nvSpPr>
        <p:spPr>
          <a:xfrm flipH="1">
            <a:off x="8413291" y="3980781"/>
            <a:ext cx="3" cy="173406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85" name="Linie"/>
          <p:cNvSpPr/>
          <p:nvPr/>
        </p:nvSpPr>
        <p:spPr>
          <a:xfrm flipH="1">
            <a:off x="8415728" y="3505725"/>
            <a:ext cx="4" cy="114872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86" name="Kreis"/>
          <p:cNvSpPr/>
          <p:nvPr/>
        </p:nvSpPr>
        <p:spPr>
          <a:xfrm>
            <a:off x="6498511" y="3883828"/>
            <a:ext cx="305231" cy="30853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87" name="Linie"/>
          <p:cNvSpPr/>
          <p:nvPr/>
        </p:nvSpPr>
        <p:spPr>
          <a:xfrm flipV="1">
            <a:off x="6498511" y="4038456"/>
            <a:ext cx="305229" cy="1535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Linie"/>
          <p:cNvSpPr/>
          <p:nvPr/>
        </p:nvSpPr>
        <p:spPr>
          <a:xfrm>
            <a:off x="7600630" y="1051386"/>
            <a:ext cx="3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90" name="Linie"/>
          <p:cNvSpPr/>
          <p:nvPr/>
        </p:nvSpPr>
        <p:spPr>
          <a:xfrm>
            <a:off x="6534843" y="1044573"/>
            <a:ext cx="1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1094" name="Gruppieren"/>
          <p:cNvGrpSpPr/>
          <p:nvPr/>
        </p:nvGrpSpPr>
        <p:grpSpPr>
          <a:xfrm>
            <a:off x="6318675" y="1640925"/>
            <a:ext cx="414628" cy="94139"/>
            <a:chOff x="0" y="0"/>
            <a:chExt cx="414626" cy="94137"/>
          </a:xfrm>
        </p:grpSpPr>
        <p:sp>
          <p:nvSpPr>
            <p:cNvPr id="1091" name="Rechteck"/>
            <p:cNvSpPr/>
            <p:nvPr/>
          </p:nvSpPr>
          <p:spPr>
            <a:xfrm>
              <a:off x="50637" y="-1"/>
              <a:ext cx="356990" cy="925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092" name="Linie"/>
            <p:cNvSpPr/>
            <p:nvPr/>
          </p:nvSpPr>
          <p:spPr>
            <a:xfrm flipH="1" flipV="1">
              <a:off x="0" y="9312"/>
              <a:ext cx="414627" cy="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93" name="Linie"/>
            <p:cNvSpPr/>
            <p:nvPr/>
          </p:nvSpPr>
          <p:spPr>
            <a:xfrm flipH="1" flipV="1">
              <a:off x="0" y="94135"/>
              <a:ext cx="414627" cy="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095" name="R1"/>
          <p:cNvSpPr txBox="1"/>
          <p:nvPr/>
        </p:nvSpPr>
        <p:spPr>
          <a:xfrm>
            <a:off x="6055935" y="1225283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1096" name="Linie"/>
          <p:cNvSpPr/>
          <p:nvPr/>
        </p:nvSpPr>
        <p:spPr>
          <a:xfrm>
            <a:off x="2866921" y="1043000"/>
            <a:ext cx="473542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97" name="Linie"/>
          <p:cNvSpPr/>
          <p:nvPr/>
        </p:nvSpPr>
        <p:spPr>
          <a:xfrm>
            <a:off x="2871784" y="1036605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98" name="Linie"/>
          <p:cNvSpPr/>
          <p:nvPr/>
        </p:nvSpPr>
        <p:spPr>
          <a:xfrm>
            <a:off x="2862898" y="2363628"/>
            <a:ext cx="474346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99" name="Linie"/>
          <p:cNvSpPr/>
          <p:nvPr/>
        </p:nvSpPr>
        <p:spPr>
          <a:xfrm>
            <a:off x="4957687" y="1040077"/>
            <a:ext cx="1" cy="13183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0" name="Linie"/>
          <p:cNvSpPr/>
          <p:nvPr/>
        </p:nvSpPr>
        <p:spPr>
          <a:xfrm flipV="1">
            <a:off x="7338864" y="1052654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1" name="u2"/>
          <p:cNvSpPr txBox="1"/>
          <p:nvPr/>
        </p:nvSpPr>
        <p:spPr>
          <a:xfrm>
            <a:off x="2259027" y="1489481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1102" name="Linie"/>
          <p:cNvSpPr/>
          <p:nvPr/>
        </p:nvSpPr>
        <p:spPr>
          <a:xfrm>
            <a:off x="2606585" y="13029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3" name="Rechteck"/>
          <p:cNvSpPr/>
          <p:nvPr/>
        </p:nvSpPr>
        <p:spPr>
          <a:xfrm rot="16200000">
            <a:off x="7416493" y="1584895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04" name="Aufwärtswandler"/>
          <p:cNvSpPr txBox="1"/>
          <p:nvPr/>
        </p:nvSpPr>
        <p:spPr>
          <a:xfrm>
            <a:off x="7065817" y="2454921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sp>
        <p:nvSpPr>
          <p:cNvPr id="1105" name="Gruppieren 70"/>
          <p:cNvSpPr/>
          <p:nvPr/>
        </p:nvSpPr>
        <p:spPr>
          <a:xfrm rot="5400000">
            <a:off x="2717836" y="1548157"/>
            <a:ext cx="305231" cy="308539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06" name="i2"/>
          <p:cNvSpPr txBox="1"/>
          <p:nvPr/>
        </p:nvSpPr>
        <p:spPr>
          <a:xfrm>
            <a:off x="5074433" y="724709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rPr baseline="-5998"/>
              <a:t>(t)</a:t>
            </a:r>
          </a:p>
        </p:txBody>
      </p:sp>
      <p:sp>
        <p:nvSpPr>
          <p:cNvPr id="1107" name="R1"/>
          <p:cNvSpPr txBox="1"/>
          <p:nvPr/>
        </p:nvSpPr>
        <p:spPr>
          <a:xfrm>
            <a:off x="6984567" y="1489479"/>
            <a:ext cx="653199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</a:t>
            </a:r>
            <a:r>
              <a:rPr baseline="-5998"/>
              <a:t>L</a:t>
            </a:r>
          </a:p>
        </p:txBody>
      </p:sp>
      <p:sp>
        <p:nvSpPr>
          <p:cNvPr id="1108" name="Abgerundetes Rechteck 215"/>
          <p:cNvSpPr/>
          <p:nvPr/>
        </p:nvSpPr>
        <p:spPr>
          <a:xfrm>
            <a:off x="3331999" y="474819"/>
            <a:ext cx="3769099" cy="2318147"/>
          </a:xfrm>
          <a:prstGeom prst="roundRect">
            <a:avLst>
              <a:gd name="adj" fmla="val 63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109" name="Linie"/>
          <p:cNvSpPr/>
          <p:nvPr/>
        </p:nvSpPr>
        <p:spPr>
          <a:xfrm flipV="1">
            <a:off x="5193817" y="1052654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0" name="Aufwärtswandler"/>
          <p:cNvSpPr txBox="1"/>
          <p:nvPr/>
        </p:nvSpPr>
        <p:spPr>
          <a:xfrm>
            <a:off x="5964799" y="2437748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Kapazität</a:t>
            </a:r>
          </a:p>
        </p:txBody>
      </p:sp>
      <p:sp>
        <p:nvSpPr>
          <p:cNvPr id="1111" name="Aufwärtswandler"/>
          <p:cNvSpPr txBox="1"/>
          <p:nvPr/>
        </p:nvSpPr>
        <p:spPr>
          <a:xfrm>
            <a:off x="3239716" y="1609991"/>
            <a:ext cx="1360278" cy="54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Tastverhältnis </a:t>
            </a:r>
          </a:p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Δt/T</a:t>
            </a:r>
          </a:p>
        </p:txBody>
      </p:sp>
      <p:sp>
        <p:nvSpPr>
          <p:cNvPr id="1112" name="i2"/>
          <p:cNvSpPr txBox="1"/>
          <p:nvPr/>
        </p:nvSpPr>
        <p:spPr>
          <a:xfrm>
            <a:off x="7219481" y="649225"/>
            <a:ext cx="39343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8"/>
              <a:t>2(t)</a:t>
            </a:r>
          </a:p>
        </p:txBody>
      </p:sp>
      <p:sp>
        <p:nvSpPr>
          <p:cNvPr id="1113" name="R1"/>
          <p:cNvSpPr txBox="1"/>
          <p:nvPr/>
        </p:nvSpPr>
        <p:spPr>
          <a:xfrm>
            <a:off x="5514916" y="1138904"/>
            <a:ext cx="653199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1127" name="Gruppieren"/>
          <p:cNvGrpSpPr/>
          <p:nvPr/>
        </p:nvGrpSpPr>
        <p:grpSpPr>
          <a:xfrm>
            <a:off x="3499898" y="1284217"/>
            <a:ext cx="761414" cy="331835"/>
            <a:chOff x="0" y="0"/>
            <a:chExt cx="761413" cy="331834"/>
          </a:xfrm>
        </p:grpSpPr>
        <p:sp>
          <p:nvSpPr>
            <p:cNvPr id="1114" name="Linie"/>
            <p:cNvSpPr/>
            <p:nvPr/>
          </p:nvSpPr>
          <p:spPr>
            <a:xfrm>
              <a:off x="660224" y="327374"/>
              <a:ext cx="101190" cy="451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5" name="Linie"/>
            <p:cNvSpPr/>
            <p:nvPr/>
          </p:nvSpPr>
          <p:spPr>
            <a:xfrm>
              <a:off x="563877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6" name="Linie"/>
            <p:cNvSpPr/>
            <p:nvPr/>
          </p:nvSpPr>
          <p:spPr>
            <a:xfrm>
              <a:off x="440947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7" name="Linie"/>
            <p:cNvSpPr/>
            <p:nvPr/>
          </p:nvSpPr>
          <p:spPr>
            <a:xfrm flipV="1">
              <a:off x="564378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8" name="Linie"/>
            <p:cNvSpPr/>
            <p:nvPr/>
          </p:nvSpPr>
          <p:spPr>
            <a:xfrm flipV="1">
              <a:off x="662993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9" name="Linie"/>
            <p:cNvSpPr/>
            <p:nvPr/>
          </p:nvSpPr>
          <p:spPr>
            <a:xfrm>
              <a:off x="122930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0" name="Linie"/>
            <p:cNvSpPr/>
            <p:nvPr/>
          </p:nvSpPr>
          <p:spPr>
            <a:xfrm>
              <a:off x="-1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1" name="Linie"/>
            <p:cNvSpPr/>
            <p:nvPr/>
          </p:nvSpPr>
          <p:spPr>
            <a:xfrm flipV="1">
              <a:off x="123431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2" name="Linie"/>
            <p:cNvSpPr/>
            <p:nvPr/>
          </p:nvSpPr>
          <p:spPr>
            <a:xfrm flipV="1">
              <a:off x="22204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3" name="Linie"/>
            <p:cNvSpPr/>
            <p:nvPr/>
          </p:nvSpPr>
          <p:spPr>
            <a:xfrm>
              <a:off x="344275" y="75"/>
              <a:ext cx="101190" cy="45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4" name="Linie"/>
            <p:cNvSpPr/>
            <p:nvPr/>
          </p:nvSpPr>
          <p:spPr>
            <a:xfrm>
              <a:off x="221344" y="331832"/>
              <a:ext cx="128385" cy="3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5" name="Linie"/>
            <p:cNvSpPr/>
            <p:nvPr/>
          </p:nvSpPr>
          <p:spPr>
            <a:xfrm flipV="1">
              <a:off x="344776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6" name="Linie"/>
            <p:cNvSpPr/>
            <p:nvPr/>
          </p:nvSpPr>
          <p:spPr>
            <a:xfrm flipV="1">
              <a:off x="443392" y="0"/>
              <a:ext cx="2" cy="331835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32" name="Gruppieren"/>
          <p:cNvGrpSpPr/>
          <p:nvPr/>
        </p:nvGrpSpPr>
        <p:grpSpPr>
          <a:xfrm>
            <a:off x="5566817" y="860874"/>
            <a:ext cx="549397" cy="225251"/>
            <a:chOff x="-1" y="-1"/>
            <a:chExt cx="549395" cy="225250"/>
          </a:xfrm>
        </p:grpSpPr>
        <p:sp>
          <p:nvSpPr>
            <p:cNvPr id="1128" name="Rechteck"/>
            <p:cNvSpPr/>
            <p:nvPr/>
          </p:nvSpPr>
          <p:spPr>
            <a:xfrm rot="10800000">
              <a:off x="-2" y="-1"/>
              <a:ext cx="549397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129" name="Linie"/>
            <p:cNvSpPr/>
            <p:nvPr/>
          </p:nvSpPr>
          <p:spPr>
            <a:xfrm flipH="1">
              <a:off x="183707" y="56320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130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131" name="Linie"/>
            <p:cNvSpPr/>
            <p:nvPr/>
          </p:nvSpPr>
          <p:spPr>
            <a:xfrm flipH="1">
              <a:off x="365686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grpSp>
        <p:nvGrpSpPr>
          <p:cNvPr id="1135" name="Gruppieren"/>
          <p:cNvGrpSpPr/>
          <p:nvPr/>
        </p:nvGrpSpPr>
        <p:grpSpPr>
          <a:xfrm rot="10800000">
            <a:off x="4808185" y="1547335"/>
            <a:ext cx="308536" cy="281319"/>
            <a:chOff x="0" y="0"/>
            <a:chExt cx="308534" cy="281317"/>
          </a:xfrm>
        </p:grpSpPr>
        <p:sp>
          <p:nvSpPr>
            <p:cNvPr id="1133" name="Linie"/>
            <p:cNvSpPr/>
            <p:nvPr/>
          </p:nvSpPr>
          <p:spPr>
            <a:xfrm flipH="1">
              <a:off x="0" y="281316"/>
              <a:ext cx="308535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34" name="Dreieck"/>
            <p:cNvSpPr/>
            <p:nvPr/>
          </p:nvSpPr>
          <p:spPr>
            <a:xfrm flipH="1" rot="10800000">
              <a:off x="52934" y="0"/>
              <a:ext cx="228066" cy="253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  <p:sp>
        <p:nvSpPr>
          <p:cNvPr id="1136" name="Linie"/>
          <p:cNvSpPr/>
          <p:nvPr/>
        </p:nvSpPr>
        <p:spPr>
          <a:xfrm>
            <a:off x="7826507" y="1302964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37" name="u2"/>
          <p:cNvSpPr txBox="1"/>
          <p:nvPr/>
        </p:nvSpPr>
        <p:spPr>
          <a:xfrm>
            <a:off x="7825530" y="1489480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2</a:t>
            </a:r>
          </a:p>
        </p:txBody>
      </p:sp>
      <p:sp>
        <p:nvSpPr>
          <p:cNvPr id="1138" name="Kreis"/>
          <p:cNvSpPr/>
          <p:nvPr/>
        </p:nvSpPr>
        <p:spPr>
          <a:xfrm rot="10800000">
            <a:off x="7068010" y="23258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39" name="Kreis"/>
          <p:cNvSpPr/>
          <p:nvPr/>
        </p:nvSpPr>
        <p:spPr>
          <a:xfrm rot="10800000">
            <a:off x="7067380" y="100523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1150" name="Gruppieren"/>
          <p:cNvGrpSpPr/>
          <p:nvPr/>
        </p:nvGrpSpPr>
        <p:grpSpPr>
          <a:xfrm flipH="1" rot="10800000">
            <a:off x="3780587" y="886738"/>
            <a:ext cx="236400" cy="331837"/>
            <a:chOff x="-1" y="-1"/>
            <a:chExt cx="236399" cy="331836"/>
          </a:xfrm>
        </p:grpSpPr>
        <p:grpSp>
          <p:nvGrpSpPr>
            <p:cNvPr id="1142" name="Gruppierung 218"/>
            <p:cNvGrpSpPr/>
            <p:nvPr/>
          </p:nvGrpSpPr>
          <p:grpSpPr>
            <a:xfrm>
              <a:off x="57704" y="103823"/>
              <a:ext cx="155983" cy="182012"/>
              <a:chOff x="0" y="0"/>
              <a:chExt cx="155982" cy="182010"/>
            </a:xfrm>
          </p:grpSpPr>
          <p:sp>
            <p:nvSpPr>
              <p:cNvPr id="1140" name="Rechteck 188"/>
              <p:cNvSpPr/>
              <p:nvPr/>
            </p:nvSpPr>
            <p:spPr>
              <a:xfrm flipH="1" rot="5400000">
                <a:off x="54532" y="-27667"/>
                <a:ext cx="73784" cy="12911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141" name="Gerader Verbinder 300"/>
              <p:cNvSpPr/>
              <p:nvPr/>
            </p:nvSpPr>
            <p:spPr>
              <a:xfrm>
                <a:off x="0" y="70846"/>
                <a:ext cx="148019" cy="111165"/>
              </a:xfrm>
              <a:prstGeom prst="line">
                <a:avLst/>
              </a:prstGeom>
              <a:noFill/>
              <a:ln w="12700" cap="flat">
                <a:solidFill>
                  <a:srgbClr val="004B93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143" name="Oval 223"/>
            <p:cNvSpPr/>
            <p:nvPr/>
          </p:nvSpPr>
          <p:spPr>
            <a:xfrm rot="10800000">
              <a:off x="36534" y="149827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144" name="Oval 225"/>
            <p:cNvSpPr/>
            <p:nvPr/>
          </p:nvSpPr>
          <p:spPr>
            <a:xfrm rot="10800000">
              <a:off x="185596" y="142771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145" name="Oval 227"/>
            <p:cNvSpPr/>
            <p:nvPr/>
          </p:nvSpPr>
          <p:spPr>
            <a:xfrm rot="10800000">
              <a:off x="180320" y="251299"/>
              <a:ext cx="50803" cy="50803"/>
            </a:xfrm>
            <a:prstGeom prst="ellipse">
              <a:avLst/>
            </a:prstGeom>
            <a:solidFill>
              <a:srgbClr val="006AB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1149" name="Nach rechts gekrümmter Pfeil 236"/>
            <p:cNvGrpSpPr/>
            <p:nvPr/>
          </p:nvGrpSpPr>
          <p:grpSpPr>
            <a:xfrm>
              <a:off x="-2" y="-2"/>
              <a:ext cx="197158" cy="331837"/>
              <a:chOff x="0" y="0"/>
              <a:chExt cx="197157" cy="331836"/>
            </a:xfrm>
          </p:grpSpPr>
          <p:sp>
            <p:nvSpPr>
              <p:cNvPr id="1146" name="Form"/>
              <p:cNvSpPr/>
              <p:nvPr/>
            </p:nvSpPr>
            <p:spPr>
              <a:xfrm rot="11646854">
                <a:off x="35992" y="10572"/>
                <a:ext cx="125173" cy="310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" y="9316"/>
                    </a:moveTo>
                    <a:cubicBezTo>
                      <a:pt x="2" y="13565"/>
                      <a:pt x="6302" y="17275"/>
                      <a:pt x="15319" y="18337"/>
                    </a:cubicBezTo>
                    <a:lnTo>
                      <a:pt x="15319" y="17249"/>
                    </a:lnTo>
                    <a:lnTo>
                      <a:pt x="20425" y="19720"/>
                    </a:lnTo>
                    <a:lnTo>
                      <a:pt x="15319" y="21600"/>
                    </a:lnTo>
                    <a:lnTo>
                      <a:pt x="15319" y="20512"/>
                    </a:lnTo>
                    <a:cubicBezTo>
                      <a:pt x="6302" y="19450"/>
                      <a:pt x="2" y="15740"/>
                      <a:pt x="2" y="11492"/>
                    </a:cubicBezTo>
                    <a:close/>
                    <a:moveTo>
                      <a:pt x="20425" y="2175"/>
                    </a:moveTo>
                    <a:cubicBezTo>
                      <a:pt x="10068" y="2175"/>
                      <a:pt x="1351" y="5712"/>
                      <a:pt x="142" y="10404"/>
                    </a:cubicBezTo>
                    <a:cubicBezTo>
                      <a:pt x="-1175" y="5294"/>
                      <a:pt x="6839" y="664"/>
                      <a:pt x="18041" y="64"/>
                    </a:cubicBezTo>
                    <a:cubicBezTo>
                      <a:pt x="18832" y="21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147" name="Form"/>
              <p:cNvSpPr/>
              <p:nvPr/>
            </p:nvSpPr>
            <p:spPr>
              <a:xfrm rot="11646854">
                <a:off x="16357" y="169181"/>
                <a:ext cx="125173" cy="149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25" h="21600" fill="norm" stroke="1" extrusionOk="0">
                    <a:moveTo>
                      <a:pt x="20425" y="4516"/>
                    </a:moveTo>
                    <a:cubicBezTo>
                      <a:pt x="10068" y="4516"/>
                      <a:pt x="1351" y="11858"/>
                      <a:pt x="142" y="21600"/>
                    </a:cubicBezTo>
                    <a:cubicBezTo>
                      <a:pt x="-1175" y="10991"/>
                      <a:pt x="6839" y="1379"/>
                      <a:pt x="18041" y="132"/>
                    </a:cubicBezTo>
                    <a:cubicBezTo>
                      <a:pt x="18832" y="44"/>
                      <a:pt x="19628" y="0"/>
                      <a:pt x="20425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148" name="Linie"/>
              <p:cNvSpPr/>
              <p:nvPr/>
            </p:nvSpPr>
            <p:spPr>
              <a:xfrm rot="11646854">
                <a:off x="35993" y="10571"/>
                <a:ext cx="125163" cy="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316"/>
                    </a:moveTo>
                    <a:cubicBezTo>
                      <a:pt x="0" y="13565"/>
                      <a:pt x="6663" y="17275"/>
                      <a:pt x="16200" y="18337"/>
                    </a:cubicBezTo>
                    <a:lnTo>
                      <a:pt x="16200" y="17249"/>
                    </a:lnTo>
                    <a:lnTo>
                      <a:pt x="21600" y="19720"/>
                    </a:lnTo>
                    <a:lnTo>
                      <a:pt x="16200" y="21600"/>
                    </a:lnTo>
                    <a:lnTo>
                      <a:pt x="16200" y="20512"/>
                    </a:lnTo>
                    <a:cubicBezTo>
                      <a:pt x="6663" y="19450"/>
                      <a:pt x="0" y="15740"/>
                      <a:pt x="0" y="11492"/>
                    </a:cubicBezTo>
                    <a:lnTo>
                      <a:pt x="0" y="9316"/>
                    </a:lnTo>
                    <a:cubicBezTo>
                      <a:pt x="0" y="4171"/>
                      <a:pt x="9671" y="0"/>
                      <a:pt x="21600" y="0"/>
                    </a:cubicBezTo>
                    <a:lnTo>
                      <a:pt x="21600" y="2175"/>
                    </a:lnTo>
                    <a:cubicBezTo>
                      <a:pt x="10646" y="2175"/>
                      <a:pt x="1427" y="5712"/>
                      <a:pt x="148" y="10404"/>
                    </a:cubicBezTo>
                  </a:path>
                </a:pathLst>
              </a:custGeom>
              <a:noFill/>
              <a:ln w="12700" cap="flat">
                <a:solidFill>
                  <a:srgbClr val="DC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20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</p:grpSp>
      <p:sp>
        <p:nvSpPr>
          <p:cNvPr id="1151" name="Kreis"/>
          <p:cNvSpPr/>
          <p:nvPr/>
        </p:nvSpPr>
        <p:spPr>
          <a:xfrm rot="10800000">
            <a:off x="3294577" y="100523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52" name="Kreis"/>
          <p:cNvSpPr/>
          <p:nvPr/>
        </p:nvSpPr>
        <p:spPr>
          <a:xfrm rot="10800000">
            <a:off x="3294577" y="23258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53" name="Linie"/>
          <p:cNvSpPr/>
          <p:nvPr/>
        </p:nvSpPr>
        <p:spPr>
          <a:xfrm>
            <a:off x="5514916" y="812578"/>
            <a:ext cx="65319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54" name="u2"/>
          <p:cNvSpPr txBox="1"/>
          <p:nvPr/>
        </p:nvSpPr>
        <p:spPr>
          <a:xfrm>
            <a:off x="5687804" y="512959"/>
            <a:ext cx="554021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8"/>
              <a:t>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" name="1_6_DC-Buck_Schaltung.png" descr="1_6_DC-Buck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0400" y="397579"/>
            <a:ext cx="8401745" cy="27256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1_6_DC-Buck_Strome.PNG" descr="1_6_DC-Buck_Strom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7925" y="191946"/>
            <a:ext cx="4796407" cy="25041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9" name="1_6_DC-Buck_Spannungen.PNG" descr="1_6_DC-Buck_Spannung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5700" y="416882"/>
            <a:ext cx="4661669" cy="2282876"/>
          </a:xfrm>
          <a:prstGeom prst="rect">
            <a:avLst/>
          </a:prstGeom>
          <a:ln w="12700">
            <a:miter lim="400000"/>
          </a:ln>
        </p:spPr>
      </p:pic>
      <p:sp>
        <p:nvSpPr>
          <p:cNvPr id="1160" name="Spannungen [V]"/>
          <p:cNvSpPr txBox="1"/>
          <p:nvPr/>
        </p:nvSpPr>
        <p:spPr>
          <a:xfrm>
            <a:off x="613550" y="875940"/>
            <a:ext cx="1611421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Spannungen [V]</a:t>
            </a:r>
          </a:p>
        </p:txBody>
      </p:sp>
      <p:sp>
        <p:nvSpPr>
          <p:cNvPr id="1161" name="Ströme [A]"/>
          <p:cNvSpPr txBox="1"/>
          <p:nvPr/>
        </p:nvSpPr>
        <p:spPr>
          <a:xfrm>
            <a:off x="5472364" y="311126"/>
            <a:ext cx="1410669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Ströme [A]</a:t>
            </a:r>
          </a:p>
        </p:txBody>
      </p:sp>
      <p:sp>
        <p:nvSpPr>
          <p:cNvPr id="1162" name="t [s]"/>
          <p:cNvSpPr txBox="1"/>
          <p:nvPr/>
        </p:nvSpPr>
        <p:spPr>
          <a:xfrm>
            <a:off x="4269540" y="2208921"/>
            <a:ext cx="658896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63" name="t [s]"/>
          <p:cNvSpPr txBox="1"/>
          <p:nvPr/>
        </p:nvSpPr>
        <p:spPr>
          <a:xfrm>
            <a:off x="9130870" y="2168807"/>
            <a:ext cx="658896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164" name="Schaltfrequenz: 2 kHz"/>
          <p:cNvSpPr txBox="1"/>
          <p:nvPr/>
        </p:nvSpPr>
        <p:spPr>
          <a:xfrm>
            <a:off x="799780" y="2108452"/>
            <a:ext cx="2934820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Schaltfrequenz: 2 kHz</a:t>
            </a:r>
          </a:p>
        </p:txBody>
      </p:sp>
      <p:sp>
        <p:nvSpPr>
          <p:cNvPr id="1165" name="Linie"/>
          <p:cNvSpPr/>
          <p:nvPr/>
        </p:nvSpPr>
        <p:spPr>
          <a:xfrm flipH="1">
            <a:off x="3538834" y="530058"/>
            <a:ext cx="1" cy="2081925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66" name="Linie"/>
          <p:cNvSpPr/>
          <p:nvPr/>
        </p:nvSpPr>
        <p:spPr>
          <a:xfrm flipH="1">
            <a:off x="3754734" y="517358"/>
            <a:ext cx="1" cy="2081925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67" name="Linie"/>
          <p:cNvSpPr/>
          <p:nvPr/>
        </p:nvSpPr>
        <p:spPr>
          <a:xfrm>
            <a:off x="490235" y="1645713"/>
            <a:ext cx="4303398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68" name="U2"/>
          <p:cNvSpPr txBox="1"/>
          <p:nvPr/>
        </p:nvSpPr>
        <p:spPr>
          <a:xfrm>
            <a:off x="2976089" y="1272123"/>
            <a:ext cx="4913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rgbClr val="00245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2</a:t>
            </a:r>
          </a:p>
        </p:txBody>
      </p:sp>
      <p:sp>
        <p:nvSpPr>
          <p:cNvPr id="1169" name="U1"/>
          <p:cNvSpPr txBox="1"/>
          <p:nvPr/>
        </p:nvSpPr>
        <p:spPr>
          <a:xfrm>
            <a:off x="679892" y="303414"/>
            <a:ext cx="491308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1</a:t>
            </a:r>
          </a:p>
        </p:txBody>
      </p:sp>
      <p:sp>
        <p:nvSpPr>
          <p:cNvPr id="1170" name="I1"/>
          <p:cNvSpPr txBox="1"/>
          <p:nvPr/>
        </p:nvSpPr>
        <p:spPr>
          <a:xfrm>
            <a:off x="5718667" y="875940"/>
            <a:ext cx="491308" cy="307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</a:p>
        </p:txBody>
      </p:sp>
      <p:sp>
        <p:nvSpPr>
          <p:cNvPr id="1171" name="I2"/>
          <p:cNvSpPr txBox="1"/>
          <p:nvPr/>
        </p:nvSpPr>
        <p:spPr>
          <a:xfrm>
            <a:off x="6857899" y="1088316"/>
            <a:ext cx="491308" cy="3073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rgbClr val="002452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2</a:t>
            </a:r>
          </a:p>
        </p:txBody>
      </p:sp>
      <p:sp>
        <p:nvSpPr>
          <p:cNvPr id="1172" name="Linie"/>
          <p:cNvSpPr/>
          <p:nvPr/>
        </p:nvSpPr>
        <p:spPr>
          <a:xfrm>
            <a:off x="5405840" y="878815"/>
            <a:ext cx="4303398" cy="1"/>
          </a:xfrm>
          <a:prstGeom prst="lin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73" name="I1: Spulenstrom"/>
          <p:cNvSpPr txBox="1"/>
          <p:nvPr/>
        </p:nvSpPr>
        <p:spPr>
          <a:xfrm>
            <a:off x="7997131" y="1290326"/>
            <a:ext cx="1682477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</a:t>
            </a:r>
            <a:r>
              <a:t>: Spulenstrom</a:t>
            </a:r>
          </a:p>
        </p:txBody>
      </p:sp>
      <p:sp>
        <p:nvSpPr>
          <p:cNvPr id="1174" name="I2: Ausgangsstrom"/>
          <p:cNvSpPr txBox="1"/>
          <p:nvPr/>
        </p:nvSpPr>
        <p:spPr>
          <a:xfrm>
            <a:off x="7995316" y="1576907"/>
            <a:ext cx="1977514" cy="307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400"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2</a:t>
            </a:r>
            <a:r>
              <a:t>: Ausgangsstrom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1_1_schaltung.png" descr="1_1_schaltu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3071" y="493054"/>
            <a:ext cx="9075830" cy="27745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4" name="Gruppieren"/>
          <p:cNvGrpSpPr/>
          <p:nvPr/>
        </p:nvGrpSpPr>
        <p:grpSpPr>
          <a:xfrm>
            <a:off x="1419670" y="428517"/>
            <a:ext cx="7320660" cy="2192763"/>
            <a:chOff x="0" y="0"/>
            <a:chExt cx="7320658" cy="2192761"/>
          </a:xfrm>
        </p:grpSpPr>
        <p:grpSp>
          <p:nvGrpSpPr>
            <p:cNvPr id="295" name="Gruppieren"/>
            <p:cNvGrpSpPr/>
            <p:nvPr/>
          </p:nvGrpSpPr>
          <p:grpSpPr>
            <a:xfrm>
              <a:off x="3231947" y="794005"/>
              <a:ext cx="405130" cy="397029"/>
              <a:chOff x="242862" y="0"/>
              <a:chExt cx="405129" cy="397028"/>
            </a:xfrm>
          </p:grpSpPr>
          <p:sp>
            <p:nvSpPr>
              <p:cNvPr id="291" name="Rechteck"/>
              <p:cNvSpPr/>
              <p:nvPr/>
            </p:nvSpPr>
            <p:spPr>
              <a:xfrm rot="16200000">
                <a:off x="246912" y="-4051"/>
                <a:ext cx="397029" cy="405130"/>
              </a:xfrm>
              <a:prstGeom prst="rect">
                <a:avLst/>
              </a:prstGeom>
              <a:solidFill>
                <a:srgbClr val="DD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92" name="Linie"/>
              <p:cNvSpPr/>
              <p:nvPr/>
            </p:nvSpPr>
            <p:spPr>
              <a:xfrm flipV="1">
                <a:off x="307749" y="81206"/>
                <a:ext cx="275356" cy="275356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3" name="Linie"/>
              <p:cNvSpPr/>
              <p:nvPr/>
            </p:nvSpPr>
            <p:spPr>
              <a:xfrm flipV="1">
                <a:off x="439326" y="33069"/>
                <a:ext cx="1" cy="311839"/>
              </a:xfrm>
              <a:prstGeom prst="line">
                <a:avLst/>
              </a:prstGeom>
              <a:noFill/>
              <a:ln w="9525" cap="flat">
                <a:solidFill>
                  <a:srgbClr val="515151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4" name="Dreieck"/>
              <p:cNvSpPr/>
              <p:nvPr/>
            </p:nvSpPr>
            <p:spPr>
              <a:xfrm flipH="1" rot="10800000">
                <a:off x="406451" y="25832"/>
                <a:ext cx="82801" cy="81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00" name="Gruppieren"/>
            <p:cNvGrpSpPr/>
            <p:nvPr/>
          </p:nvGrpSpPr>
          <p:grpSpPr>
            <a:xfrm>
              <a:off x="3231947" y="1442838"/>
              <a:ext cx="405130" cy="397029"/>
              <a:chOff x="242862" y="0"/>
              <a:chExt cx="405129" cy="397028"/>
            </a:xfrm>
          </p:grpSpPr>
          <p:sp>
            <p:nvSpPr>
              <p:cNvPr id="296" name="Rechteck"/>
              <p:cNvSpPr/>
              <p:nvPr/>
            </p:nvSpPr>
            <p:spPr>
              <a:xfrm rot="16200000">
                <a:off x="246912" y="-4051"/>
                <a:ext cx="397029" cy="405130"/>
              </a:xfrm>
              <a:prstGeom prst="rect">
                <a:avLst/>
              </a:prstGeom>
              <a:solidFill>
                <a:srgbClr val="DD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97" name="Linie"/>
              <p:cNvSpPr/>
              <p:nvPr/>
            </p:nvSpPr>
            <p:spPr>
              <a:xfrm flipV="1">
                <a:off x="307749" y="81206"/>
                <a:ext cx="275356" cy="275356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8" name="Linie"/>
              <p:cNvSpPr/>
              <p:nvPr/>
            </p:nvSpPr>
            <p:spPr>
              <a:xfrm flipV="1">
                <a:off x="439326" y="33069"/>
                <a:ext cx="1" cy="311839"/>
              </a:xfrm>
              <a:prstGeom prst="line">
                <a:avLst/>
              </a:prstGeom>
              <a:noFill/>
              <a:ln w="9525" cap="flat">
                <a:solidFill>
                  <a:srgbClr val="515151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99" name="Dreieck"/>
              <p:cNvSpPr/>
              <p:nvPr/>
            </p:nvSpPr>
            <p:spPr>
              <a:xfrm flipH="1" rot="10800000">
                <a:off x="406451" y="25832"/>
                <a:ext cx="82801" cy="81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301" name="Linie"/>
            <p:cNvSpPr/>
            <p:nvPr/>
          </p:nvSpPr>
          <p:spPr>
            <a:xfrm>
              <a:off x="5147376" y="479908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02" name="Linie"/>
            <p:cNvSpPr/>
            <p:nvPr/>
          </p:nvSpPr>
          <p:spPr>
            <a:xfrm>
              <a:off x="1912279" y="468112"/>
              <a:ext cx="3" cy="132817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03" name="Linie"/>
            <p:cNvSpPr/>
            <p:nvPr/>
          </p:nvSpPr>
          <p:spPr>
            <a:xfrm>
              <a:off x="2265592" y="660195"/>
              <a:ext cx="1" cy="39702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04" name="Rechteck"/>
            <p:cNvSpPr/>
            <p:nvPr/>
          </p:nvSpPr>
          <p:spPr>
            <a:xfrm rot="16200000">
              <a:off x="4958388" y="1016403"/>
              <a:ext cx="377979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307" name="Gruppieren 70"/>
            <p:cNvGrpSpPr/>
            <p:nvPr/>
          </p:nvGrpSpPr>
          <p:grpSpPr>
            <a:xfrm>
              <a:off x="1758011" y="697452"/>
              <a:ext cx="308539" cy="311839"/>
              <a:chOff x="0" y="0"/>
              <a:chExt cx="308538" cy="311837"/>
            </a:xfrm>
          </p:grpSpPr>
          <p:sp>
            <p:nvSpPr>
              <p:cNvPr id="305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06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08" name="Aufwärtswandler"/>
            <p:cNvSpPr txBox="1"/>
            <p:nvPr/>
          </p:nvSpPr>
          <p:spPr>
            <a:xfrm>
              <a:off x="175756" y="625882"/>
              <a:ext cx="1410518" cy="695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DC-Spannungs-quellen</a:t>
              </a:r>
            </a:p>
          </p:txBody>
        </p:sp>
        <p:sp>
          <p:nvSpPr>
            <p:cNvPr id="309" name="i2"/>
            <p:cNvSpPr txBox="1"/>
            <p:nvPr/>
          </p:nvSpPr>
          <p:spPr>
            <a:xfrm>
              <a:off x="4530036" y="164754"/>
              <a:ext cx="393439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i</a:t>
              </a:r>
              <a:r>
                <a:rPr baseline="-5998"/>
                <a:t>(t)</a:t>
              </a:r>
            </a:p>
          </p:txBody>
        </p:sp>
        <p:sp>
          <p:nvSpPr>
            <p:cNvPr id="310" name="R1"/>
            <p:cNvSpPr txBox="1"/>
            <p:nvPr/>
          </p:nvSpPr>
          <p:spPr>
            <a:xfrm>
              <a:off x="4499529" y="975090"/>
              <a:ext cx="65320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311" name="Abgerundetes Rechteck 215"/>
            <p:cNvSpPr/>
            <p:nvPr/>
          </p:nvSpPr>
          <p:spPr>
            <a:xfrm>
              <a:off x="0" y="55423"/>
              <a:ext cx="7320659" cy="2128158"/>
            </a:xfrm>
            <a:prstGeom prst="roundRect">
              <a:avLst>
                <a:gd name="adj" fmla="val 6963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12" name="Linie"/>
            <p:cNvSpPr/>
            <p:nvPr/>
          </p:nvSpPr>
          <p:spPr>
            <a:xfrm flipV="1">
              <a:off x="4649420" y="474507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13" name="Linie"/>
            <p:cNvSpPr/>
            <p:nvPr/>
          </p:nvSpPr>
          <p:spPr>
            <a:xfrm>
              <a:off x="5347131" y="707848"/>
              <a:ext cx="1" cy="89170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14" name="u2"/>
            <p:cNvSpPr txBox="1"/>
            <p:nvPr/>
          </p:nvSpPr>
          <p:spPr>
            <a:xfrm>
              <a:off x="2331001" y="714297"/>
              <a:ext cx="55402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8"/>
                <a:t>dc</a:t>
              </a:r>
            </a:p>
          </p:txBody>
        </p:sp>
        <p:sp>
          <p:nvSpPr>
            <p:cNvPr id="315" name="u2"/>
            <p:cNvSpPr txBox="1"/>
            <p:nvPr/>
          </p:nvSpPr>
          <p:spPr>
            <a:xfrm>
              <a:off x="5319826" y="1009291"/>
              <a:ext cx="653200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R</a:t>
              </a:r>
              <a:r>
                <a:t>(t)</a:t>
              </a:r>
            </a:p>
          </p:txBody>
        </p:sp>
        <p:sp>
          <p:nvSpPr>
            <p:cNvPr id="316" name="Aufwärtswandler"/>
            <p:cNvSpPr txBox="1"/>
            <p:nvPr/>
          </p:nvSpPr>
          <p:spPr>
            <a:xfrm>
              <a:off x="2741953" y="1903939"/>
              <a:ext cx="1410518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Schalter</a:t>
              </a:r>
            </a:p>
          </p:txBody>
        </p:sp>
        <p:sp>
          <p:nvSpPr>
            <p:cNvPr id="317" name="Aufwärtswandler"/>
            <p:cNvSpPr txBox="1"/>
            <p:nvPr/>
          </p:nvSpPr>
          <p:spPr>
            <a:xfrm>
              <a:off x="5790497" y="1009291"/>
              <a:ext cx="1410518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</a:t>
              </a:r>
            </a:p>
          </p:txBody>
        </p:sp>
        <p:grpSp>
          <p:nvGrpSpPr>
            <p:cNvPr id="320" name="Gruppieren 70"/>
            <p:cNvGrpSpPr/>
            <p:nvPr/>
          </p:nvGrpSpPr>
          <p:grpSpPr>
            <a:xfrm>
              <a:off x="1758011" y="1286104"/>
              <a:ext cx="308539" cy="311839"/>
              <a:chOff x="0" y="0"/>
              <a:chExt cx="308538" cy="311837"/>
            </a:xfrm>
          </p:grpSpPr>
          <p:sp>
            <p:nvSpPr>
              <p:cNvPr id="318" name="Kreis"/>
              <p:cNvSpPr/>
              <p:nvPr/>
            </p:nvSpPr>
            <p:spPr>
              <a:xfrm rot="5400000">
                <a:off x="1653" y="3382"/>
                <a:ext cx="305232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19" name="Linie"/>
              <p:cNvSpPr/>
              <p:nvPr/>
            </p:nvSpPr>
            <p:spPr>
              <a:xfrm flipV="1">
                <a:off x="153404" y="0"/>
                <a:ext cx="868" cy="31183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21" name="Linie"/>
            <p:cNvSpPr/>
            <p:nvPr/>
          </p:nvSpPr>
          <p:spPr>
            <a:xfrm>
              <a:off x="2265592" y="1255016"/>
              <a:ext cx="1" cy="39702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22" name="u2"/>
            <p:cNvSpPr txBox="1"/>
            <p:nvPr/>
          </p:nvSpPr>
          <p:spPr>
            <a:xfrm>
              <a:off x="2331001" y="1309118"/>
              <a:ext cx="55402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8"/>
                <a:t>dc</a:t>
              </a:r>
            </a:p>
          </p:txBody>
        </p:sp>
        <p:sp>
          <p:nvSpPr>
            <p:cNvPr id="323" name="Dreieck"/>
            <p:cNvSpPr/>
            <p:nvPr/>
          </p:nvSpPr>
          <p:spPr>
            <a:xfrm flipH="1" rot="10800000">
              <a:off x="5076402" y="1801486"/>
              <a:ext cx="141951" cy="8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24" name="Linie"/>
            <p:cNvSpPr/>
            <p:nvPr/>
          </p:nvSpPr>
          <p:spPr>
            <a:xfrm>
              <a:off x="1646409" y="1143747"/>
              <a:ext cx="1" cy="9457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25" name="Dreieck"/>
            <p:cNvSpPr/>
            <p:nvPr/>
          </p:nvSpPr>
          <p:spPr>
            <a:xfrm flipH="1" rot="10800000">
              <a:off x="1575436" y="1200353"/>
              <a:ext cx="141950" cy="8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330" name="Gruppieren"/>
            <p:cNvGrpSpPr/>
            <p:nvPr/>
          </p:nvGrpSpPr>
          <p:grpSpPr>
            <a:xfrm>
              <a:off x="3231947" y="123353"/>
              <a:ext cx="405130" cy="397029"/>
              <a:chOff x="242862" y="0"/>
              <a:chExt cx="405129" cy="397028"/>
            </a:xfrm>
          </p:grpSpPr>
          <p:sp>
            <p:nvSpPr>
              <p:cNvPr id="326" name="Rechteck"/>
              <p:cNvSpPr/>
              <p:nvPr/>
            </p:nvSpPr>
            <p:spPr>
              <a:xfrm rot="16200000">
                <a:off x="246912" y="-4051"/>
                <a:ext cx="397029" cy="405130"/>
              </a:xfrm>
              <a:prstGeom prst="rect">
                <a:avLst/>
              </a:prstGeom>
              <a:solidFill>
                <a:srgbClr val="DD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27" name="Linie"/>
              <p:cNvSpPr/>
              <p:nvPr/>
            </p:nvSpPr>
            <p:spPr>
              <a:xfrm flipV="1">
                <a:off x="307749" y="81206"/>
                <a:ext cx="275356" cy="275356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8" name="Linie"/>
              <p:cNvSpPr/>
              <p:nvPr/>
            </p:nvSpPr>
            <p:spPr>
              <a:xfrm flipV="1">
                <a:off x="439326" y="33069"/>
                <a:ext cx="1" cy="311839"/>
              </a:xfrm>
              <a:prstGeom prst="line">
                <a:avLst/>
              </a:prstGeom>
              <a:noFill/>
              <a:ln w="9525" cap="flat">
                <a:solidFill>
                  <a:srgbClr val="515151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29" name="Dreieck"/>
              <p:cNvSpPr/>
              <p:nvPr/>
            </p:nvSpPr>
            <p:spPr>
              <a:xfrm flipH="1" rot="10800000">
                <a:off x="406451" y="25832"/>
                <a:ext cx="82801" cy="81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331" name="Linie"/>
            <p:cNvSpPr/>
            <p:nvPr/>
          </p:nvSpPr>
          <p:spPr>
            <a:xfrm>
              <a:off x="1924029" y="474508"/>
              <a:ext cx="136796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2" name="Kreis"/>
            <p:cNvSpPr/>
            <p:nvPr/>
          </p:nvSpPr>
          <p:spPr>
            <a:xfrm rot="10800000">
              <a:off x="2247812" y="436746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33" name="Linie"/>
            <p:cNvSpPr/>
            <p:nvPr/>
          </p:nvSpPr>
          <p:spPr>
            <a:xfrm>
              <a:off x="3568947" y="474508"/>
              <a:ext cx="159582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4" name="Linie"/>
            <p:cNvSpPr/>
            <p:nvPr/>
          </p:nvSpPr>
          <p:spPr>
            <a:xfrm>
              <a:off x="1647444" y="1153702"/>
              <a:ext cx="165182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5" name="Linie"/>
            <p:cNvSpPr/>
            <p:nvPr/>
          </p:nvSpPr>
          <p:spPr>
            <a:xfrm>
              <a:off x="1911329" y="1795136"/>
              <a:ext cx="138794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6" name="Linie"/>
            <p:cNvSpPr/>
            <p:nvPr/>
          </p:nvSpPr>
          <p:spPr>
            <a:xfrm>
              <a:off x="3568947" y="1158537"/>
              <a:ext cx="30853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7" name="Linie"/>
            <p:cNvSpPr/>
            <p:nvPr/>
          </p:nvSpPr>
          <p:spPr>
            <a:xfrm>
              <a:off x="3568947" y="1792380"/>
              <a:ext cx="30853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8" name="Linie"/>
            <p:cNvSpPr/>
            <p:nvPr/>
          </p:nvSpPr>
          <p:spPr>
            <a:xfrm>
              <a:off x="3865820" y="484881"/>
              <a:ext cx="3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39" name="Kreis"/>
            <p:cNvSpPr/>
            <p:nvPr/>
          </p:nvSpPr>
          <p:spPr>
            <a:xfrm rot="10800000">
              <a:off x="2247812" y="1115941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40" name="Kreis"/>
            <p:cNvSpPr/>
            <p:nvPr/>
          </p:nvSpPr>
          <p:spPr>
            <a:xfrm rot="10800000">
              <a:off x="2261569" y="1757374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341" name="i2"/>
            <p:cNvSpPr txBox="1"/>
            <p:nvPr/>
          </p:nvSpPr>
          <p:spPr>
            <a:xfrm>
              <a:off x="2771777" y="0"/>
              <a:ext cx="55402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i="1" sz="1400"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 sz="1300"/>
                <a:t>1</a:t>
              </a:r>
              <a:r>
                <a:rPr baseline="-5998"/>
                <a:t>(t)</a:t>
              </a:r>
            </a:p>
          </p:txBody>
        </p:sp>
        <p:sp>
          <p:nvSpPr>
            <p:cNvPr id="342" name="i2"/>
            <p:cNvSpPr txBox="1"/>
            <p:nvPr/>
          </p:nvSpPr>
          <p:spPr>
            <a:xfrm>
              <a:off x="2792392" y="654559"/>
              <a:ext cx="55402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i="1" sz="1400"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 sz="1300"/>
                <a:t>2</a:t>
              </a:r>
              <a:r>
                <a:rPr baseline="-5998"/>
                <a:t>(t)</a:t>
              </a:r>
            </a:p>
          </p:txBody>
        </p:sp>
        <p:sp>
          <p:nvSpPr>
            <p:cNvPr id="343" name="i2"/>
            <p:cNvSpPr txBox="1"/>
            <p:nvPr/>
          </p:nvSpPr>
          <p:spPr>
            <a:xfrm>
              <a:off x="2805092" y="1343912"/>
              <a:ext cx="55402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 i="1" sz="1400">
                  <a:uFill>
                    <a:solidFill>
                      <a:srgbClr val="000000"/>
                    </a:solidFill>
                  </a:uFill>
                </a:defRPr>
              </a:pPr>
              <a:r>
                <a:t>s</a:t>
              </a:r>
              <a:r>
                <a:rPr baseline="-5999" sz="1300"/>
                <a:t>3</a:t>
              </a:r>
              <a:r>
                <a:rPr baseline="-5998"/>
                <a:t>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Gruppieren"/>
          <p:cNvGrpSpPr/>
          <p:nvPr/>
        </p:nvGrpSpPr>
        <p:grpSpPr>
          <a:xfrm>
            <a:off x="2738109" y="267237"/>
            <a:ext cx="4683782" cy="2608636"/>
            <a:chOff x="0" y="0"/>
            <a:chExt cx="4683780" cy="2608634"/>
          </a:xfrm>
        </p:grpSpPr>
        <p:pic>
          <p:nvPicPr>
            <p:cNvPr id="346" name="1_1_wechselrichter_diagramm.PNG" descr="1_1_wechselrichter_diagramm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16062" y="267925"/>
              <a:ext cx="4392119" cy="23407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49" name="Spannung u2(t) [pu]"/>
            <p:cNvGrpSpPr/>
            <p:nvPr/>
          </p:nvGrpSpPr>
          <p:grpSpPr>
            <a:xfrm>
              <a:off x="1061977" y="50779"/>
              <a:ext cx="1826063" cy="307390"/>
              <a:chOff x="0" y="0"/>
              <a:chExt cx="1826061" cy="307388"/>
            </a:xfrm>
          </p:grpSpPr>
          <p:sp>
            <p:nvSpPr>
              <p:cNvPr id="347" name="Rechteck"/>
              <p:cNvSpPr/>
              <p:nvPr/>
            </p:nvSpPr>
            <p:spPr>
              <a:xfrm>
                <a:off x="0" y="0"/>
                <a:ext cx="1826062" cy="30738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R="40639" algn="ctr" defTabSz="914400">
                  <a:spcBef>
                    <a:spcPts val="400"/>
                  </a:spcBef>
                  <a:defRPr sz="1400">
                    <a:solidFill>
                      <a:srgbClr val="EA2221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48" name="Spannung uR(t)"/>
              <p:cNvSpPr txBox="1"/>
              <p:nvPr/>
            </p:nvSpPr>
            <p:spPr>
              <a:xfrm>
                <a:off x="0" y="0"/>
                <a:ext cx="1826062" cy="2989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Spannung u</a:t>
                </a:r>
                <a:r>
                  <a:rPr baseline="-5998"/>
                  <a:t>R</a:t>
                </a:r>
                <a:r>
                  <a:t>(t)</a:t>
                </a:r>
              </a:p>
            </p:txBody>
          </p:sp>
        </p:grpSp>
        <p:sp>
          <p:nvSpPr>
            <p:cNvPr id="350" name="t [s]"/>
            <p:cNvSpPr txBox="1"/>
            <p:nvPr/>
          </p:nvSpPr>
          <p:spPr>
            <a:xfrm>
              <a:off x="4024884" y="2057400"/>
              <a:ext cx="658897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351" name="t [s]"/>
            <p:cNvSpPr txBox="1"/>
            <p:nvPr/>
          </p:nvSpPr>
          <p:spPr>
            <a:xfrm>
              <a:off x="0" y="0"/>
              <a:ext cx="855482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u(t) [V]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1_1_Wechselrichter.png" descr="1_1_Wechselrich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4362" y="465302"/>
            <a:ext cx="8142196" cy="34105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1_2_Brückengleichrichter.png" descr="1_2_Brückengleichrich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823" y="317157"/>
            <a:ext cx="7800209" cy="234655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1_2_Brgl_Spannungen.PNG" descr="1_2_Brgl_Spannung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20079" y="295463"/>
            <a:ext cx="4355797" cy="2313744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t [s]"/>
          <p:cNvSpPr txBox="1"/>
          <p:nvPr/>
        </p:nvSpPr>
        <p:spPr>
          <a:xfrm>
            <a:off x="9060962" y="2109203"/>
            <a:ext cx="65889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59" name="Spannung uAC(t) [V]"/>
          <p:cNvSpPr txBox="1"/>
          <p:nvPr/>
        </p:nvSpPr>
        <p:spPr>
          <a:xfrm>
            <a:off x="6732958" y="1313585"/>
            <a:ext cx="1976437" cy="353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Spannung u</a:t>
            </a:r>
            <a:r>
              <a:rPr baseline="-5998"/>
              <a:t>AC</a:t>
            </a:r>
            <a:r>
              <a:t>(t) [V]</a:t>
            </a:r>
          </a:p>
        </p:txBody>
      </p:sp>
      <p:sp>
        <p:nvSpPr>
          <p:cNvPr id="360" name="uR(t) [V]"/>
          <p:cNvSpPr txBox="1"/>
          <p:nvPr/>
        </p:nvSpPr>
        <p:spPr>
          <a:xfrm>
            <a:off x="7067413" y="147977"/>
            <a:ext cx="806789" cy="35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defRPr>
                <a:solidFill>
                  <a:srgbClr val="FF2600"/>
                </a:solidFill>
              </a:defRPr>
            </a:pPr>
            <a:r>
              <a:t>u</a:t>
            </a:r>
            <a:r>
              <a:rPr baseline="-5999"/>
              <a:t>R</a:t>
            </a:r>
            <a:r>
              <a:t>(t) [V]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1_2_Strom.PNG" descr="1_2_Stro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56024" y="333002"/>
            <a:ext cx="4071969" cy="2183520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t [s]"/>
          <p:cNvSpPr txBox="1"/>
          <p:nvPr/>
        </p:nvSpPr>
        <p:spPr>
          <a:xfrm>
            <a:off x="9196606" y="2045370"/>
            <a:ext cx="658897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364" name="Strom i(t) [A]"/>
          <p:cNvSpPr txBox="1"/>
          <p:nvPr/>
        </p:nvSpPr>
        <p:spPr>
          <a:xfrm>
            <a:off x="6116711" y="354136"/>
            <a:ext cx="1826063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 i(t) [A]</a:t>
            </a:r>
          </a:p>
        </p:txBody>
      </p:sp>
      <p:grpSp>
        <p:nvGrpSpPr>
          <p:cNvPr id="377" name="Gruppieren"/>
          <p:cNvGrpSpPr/>
          <p:nvPr/>
        </p:nvGrpSpPr>
        <p:grpSpPr>
          <a:xfrm>
            <a:off x="198057" y="333002"/>
            <a:ext cx="5338001" cy="2183520"/>
            <a:chOff x="0" y="0"/>
            <a:chExt cx="5337999" cy="2183518"/>
          </a:xfrm>
        </p:grpSpPr>
        <p:pic>
          <p:nvPicPr>
            <p:cNvPr id="365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5828" y="0"/>
              <a:ext cx="2507525" cy="21835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8" name="Verbindungslinie"/>
            <p:cNvSpPr/>
            <p:nvPr/>
          </p:nvSpPr>
          <p:spPr>
            <a:xfrm>
              <a:off x="468818" y="1000626"/>
              <a:ext cx="1521522" cy="854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86" fill="norm" stroke="1" extrusionOk="0">
                  <a:moveTo>
                    <a:pt x="0" y="437"/>
                  </a:moveTo>
                  <a:cubicBezTo>
                    <a:pt x="11210" y="-1814"/>
                    <a:pt x="18410" y="4636"/>
                    <a:pt x="21600" y="19786"/>
                  </a:cubicBezTo>
                </a:path>
              </a:pathLst>
            </a:custGeom>
            <a:noFill/>
            <a:ln w="25400" cap="flat">
              <a:solidFill>
                <a:srgbClr val="9437FF"/>
              </a:solidFill>
              <a:prstDash val="solid"/>
              <a:round/>
              <a:tailEnd type="arrow" w="med" len="med"/>
            </a:ln>
            <a:effectLst/>
          </p:spPr>
          <p:txBody>
            <a:bodyPr/>
            <a:lstStyle/>
            <a:p>
              <a:pPr/>
            </a:p>
          </p:txBody>
        </p:sp>
        <p:pic>
          <p:nvPicPr>
            <p:cNvPr id="367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830475" y="0"/>
              <a:ext cx="2507525" cy="21835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9" name="Verbindungslinie"/>
            <p:cNvSpPr/>
            <p:nvPr/>
          </p:nvSpPr>
          <p:spPr>
            <a:xfrm>
              <a:off x="3335748" y="971282"/>
              <a:ext cx="1521521" cy="854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86" fill="norm" stroke="1" extrusionOk="0">
                  <a:moveTo>
                    <a:pt x="21600" y="437"/>
                  </a:moveTo>
                  <a:cubicBezTo>
                    <a:pt x="10390" y="-1814"/>
                    <a:pt x="3190" y="4636"/>
                    <a:pt x="0" y="19786"/>
                  </a:cubicBezTo>
                </a:path>
              </a:pathLst>
            </a:custGeom>
            <a:noFill/>
            <a:ln w="25400" cap="flat">
              <a:solidFill>
                <a:srgbClr val="9437FF"/>
              </a:solidFill>
              <a:prstDash val="solid"/>
              <a:round/>
              <a:tailEnd type="arrow" w="med" len="med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369" name="Linie"/>
            <p:cNvSpPr/>
            <p:nvPr/>
          </p:nvSpPr>
          <p:spPr>
            <a:xfrm flipV="1">
              <a:off x="1382885" y="1185504"/>
              <a:ext cx="1" cy="47177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0" name="Linie"/>
            <p:cNvSpPr/>
            <p:nvPr/>
          </p:nvSpPr>
          <p:spPr>
            <a:xfrm flipV="1">
              <a:off x="4038878" y="1156160"/>
              <a:ext cx="1" cy="47177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1" name="Linie"/>
            <p:cNvSpPr/>
            <p:nvPr/>
          </p:nvSpPr>
          <p:spPr>
            <a:xfrm flipH="1">
              <a:off x="2690850" y="1011872"/>
              <a:ext cx="245567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2" name="Linie"/>
            <p:cNvSpPr/>
            <p:nvPr/>
          </p:nvSpPr>
          <p:spPr>
            <a:xfrm flipH="1">
              <a:off x="31852" y="1011872"/>
              <a:ext cx="245568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73" name="Aufwärtswandler"/>
            <p:cNvSpPr txBox="1"/>
            <p:nvPr/>
          </p:nvSpPr>
          <p:spPr>
            <a:xfrm>
              <a:off x="2531021" y="26214"/>
              <a:ext cx="1671926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negative Halbwelle</a:t>
              </a:r>
            </a:p>
          </p:txBody>
        </p:sp>
        <p:sp>
          <p:nvSpPr>
            <p:cNvPr id="374" name="Aufwärtswandler"/>
            <p:cNvSpPr txBox="1"/>
            <p:nvPr/>
          </p:nvSpPr>
          <p:spPr>
            <a:xfrm>
              <a:off x="35279" y="26214"/>
              <a:ext cx="1671926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positive Halbwelle</a:t>
              </a:r>
            </a:p>
          </p:txBody>
        </p:sp>
        <p:sp>
          <p:nvSpPr>
            <p:cNvPr id="375" name="i(t)"/>
            <p:cNvSpPr txBox="1"/>
            <p:nvPr/>
          </p:nvSpPr>
          <p:spPr>
            <a:xfrm>
              <a:off x="0" y="666805"/>
              <a:ext cx="332640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i(t)</a:t>
              </a:r>
            </a:p>
          </p:txBody>
        </p:sp>
        <p:sp>
          <p:nvSpPr>
            <p:cNvPr id="376" name="i(t)"/>
            <p:cNvSpPr txBox="1"/>
            <p:nvPr/>
          </p:nvSpPr>
          <p:spPr>
            <a:xfrm>
              <a:off x="2624445" y="666805"/>
              <a:ext cx="332640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ruppieren"/>
          <p:cNvGrpSpPr/>
          <p:nvPr/>
        </p:nvGrpSpPr>
        <p:grpSpPr>
          <a:xfrm>
            <a:off x="370184" y="227147"/>
            <a:ext cx="9419632" cy="2438200"/>
            <a:chOff x="0" y="0"/>
            <a:chExt cx="9419631" cy="2438199"/>
          </a:xfrm>
        </p:grpSpPr>
        <p:pic>
          <p:nvPicPr>
            <p:cNvPr id="381" name="1_2_energie.PNG" descr="1_2_energ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921311" y="106653"/>
              <a:ext cx="4239959" cy="23315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2" name="abgegebene Energie ER(t)"/>
            <p:cNvSpPr txBox="1"/>
            <p:nvPr/>
          </p:nvSpPr>
          <p:spPr>
            <a:xfrm>
              <a:off x="7330665" y="1066908"/>
              <a:ext cx="2088967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abgegebene Energie E</a:t>
              </a:r>
              <a:r>
                <a:rPr baseline="-5999"/>
                <a:t>R</a:t>
              </a:r>
              <a:r>
                <a:t>(t)</a:t>
              </a:r>
            </a:p>
          </p:txBody>
        </p:sp>
        <p:pic>
          <p:nvPicPr>
            <p:cNvPr id="383" name="1_2_Leistung.PNG" descr="1_2_Leistung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53326"/>
              <a:ext cx="4349899" cy="23315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4" name="t [s]"/>
            <p:cNvSpPr txBox="1"/>
            <p:nvPr/>
          </p:nvSpPr>
          <p:spPr>
            <a:xfrm>
              <a:off x="3759389" y="1829876"/>
              <a:ext cx="658897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385" name="Leistung pAC(t) [W]"/>
            <p:cNvSpPr txBox="1"/>
            <p:nvPr/>
          </p:nvSpPr>
          <p:spPr>
            <a:xfrm>
              <a:off x="487995" y="47199"/>
              <a:ext cx="1826063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Leistung p</a:t>
              </a:r>
              <a:r>
                <a:rPr baseline="-5999"/>
                <a:t>AC</a:t>
              </a:r>
              <a:r>
                <a:t>(t) [W]</a:t>
              </a:r>
            </a:p>
          </p:txBody>
        </p:sp>
        <p:sp>
          <p:nvSpPr>
            <p:cNvPr id="386" name="Leistung pR(t) [W]"/>
            <p:cNvSpPr txBox="1"/>
            <p:nvPr/>
          </p:nvSpPr>
          <p:spPr>
            <a:xfrm>
              <a:off x="1368926" y="1434890"/>
              <a:ext cx="1826063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Leistung p</a:t>
              </a:r>
              <a:r>
                <a:rPr baseline="-5999"/>
                <a:t>R</a:t>
              </a:r>
              <a:r>
                <a:t>(t) [W]</a:t>
              </a:r>
            </a:p>
          </p:txBody>
        </p:sp>
        <p:sp>
          <p:nvSpPr>
            <p:cNvPr id="387" name="t [s]"/>
            <p:cNvSpPr txBox="1"/>
            <p:nvPr/>
          </p:nvSpPr>
          <p:spPr>
            <a:xfrm>
              <a:off x="8506263" y="1893719"/>
              <a:ext cx="658897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388" name="Energie [Ws]"/>
            <p:cNvSpPr txBox="1"/>
            <p:nvPr/>
          </p:nvSpPr>
          <p:spPr>
            <a:xfrm>
              <a:off x="5043107" y="0"/>
              <a:ext cx="1503129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Energie [Ws]</a:t>
              </a:r>
            </a:p>
          </p:txBody>
        </p:sp>
        <p:sp>
          <p:nvSpPr>
            <p:cNvPr id="389" name="aufgenommene Energie EAC(t)"/>
            <p:cNvSpPr txBox="1"/>
            <p:nvPr/>
          </p:nvSpPr>
          <p:spPr>
            <a:xfrm>
              <a:off x="5212806" y="636994"/>
              <a:ext cx="2294209" cy="274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t>aufgenommene Energie E</a:t>
              </a:r>
              <a:r>
                <a:rPr baseline="-5999"/>
                <a:t>AC</a:t>
              </a:r>
              <a:r>
                <a:t>(t)</a:t>
              </a:r>
            </a:p>
          </p:txBody>
        </p:sp>
        <p:sp>
          <p:nvSpPr>
            <p:cNvPr id="390" name="Differenz = gespeicherte Energie"/>
            <p:cNvSpPr txBox="1"/>
            <p:nvPr/>
          </p:nvSpPr>
          <p:spPr>
            <a:xfrm>
              <a:off x="6214942" y="1576903"/>
              <a:ext cx="1625963" cy="452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Differenz = gespeicherte Energie</a:t>
              </a:r>
            </a:p>
          </p:txBody>
        </p:sp>
        <p:grpSp>
          <p:nvGrpSpPr>
            <p:cNvPr id="393" name="Rechteck"/>
            <p:cNvGrpSpPr/>
            <p:nvPr/>
          </p:nvGrpSpPr>
          <p:grpSpPr>
            <a:xfrm rot="19962001">
              <a:off x="4818981" y="1144008"/>
              <a:ext cx="4417885" cy="120216"/>
              <a:chOff x="0" y="0"/>
              <a:chExt cx="4417884" cy="120215"/>
            </a:xfrm>
          </p:grpSpPr>
          <p:sp>
            <p:nvSpPr>
              <p:cNvPr id="392" name="Rechteck"/>
              <p:cNvSpPr/>
              <p:nvPr/>
            </p:nvSpPr>
            <p:spPr>
              <a:xfrm>
                <a:off x="38099" y="38100"/>
                <a:ext cx="4341686" cy="44016"/>
              </a:xfrm>
              <a:prstGeom prst="rect">
                <a:avLst/>
              </a:prstGeom>
              <a:solidFill>
                <a:schemeClr val="accent3">
                  <a:lumOff val="25000"/>
                  <a:alpha val="41742"/>
                </a:schemeClr>
              </a:solidFill>
              <a:ln>
                <a:noFill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391" name="Rechteck" descr="Rechteck"/>
              <p:cNvPicPr>
                <a:picLocks noChangeAspect="0"/>
              </p:cNvPicPr>
              <p:nvPr/>
            </p:nvPicPr>
            <p:blipFill>
              <a:blip r:embed="rId4">
                <a:alphaModFix amt="41742"/>
                <a:extLst/>
              </a:blip>
              <a:stretch>
                <a:fillRect/>
              </a:stretch>
            </p:blipFill>
            <p:spPr>
              <a:xfrm>
                <a:off x="0" y="-1"/>
                <a:ext cx="4417885" cy="120217"/>
              </a:xfrm>
              <a:prstGeom prst="rect">
                <a:avLst/>
              </a:prstGeom>
              <a:effectLst/>
            </p:spPr>
          </p:pic>
        </p:grpSp>
        <p:sp>
          <p:nvSpPr>
            <p:cNvPr id="394" name="Linie"/>
            <p:cNvSpPr/>
            <p:nvPr/>
          </p:nvSpPr>
          <p:spPr>
            <a:xfrm>
              <a:off x="903234" y="902829"/>
              <a:ext cx="2" cy="1093391"/>
            </a:xfrm>
            <a:prstGeom prst="line">
              <a:avLst/>
            </a:prstGeom>
            <a:noFill/>
            <a:ln w="9525" cap="flat">
              <a:solidFill>
                <a:srgbClr val="002452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95" name="Linie"/>
            <p:cNvSpPr/>
            <p:nvPr/>
          </p:nvSpPr>
          <p:spPr>
            <a:xfrm flipH="1" flipV="1">
              <a:off x="1173469" y="1881141"/>
              <a:ext cx="443069" cy="2"/>
            </a:xfrm>
            <a:prstGeom prst="line">
              <a:avLst/>
            </a:prstGeom>
            <a:noFill/>
            <a:ln w="12700" cap="flat">
              <a:solidFill>
                <a:srgbClr val="F38F1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96" name="Linie"/>
            <p:cNvSpPr/>
            <p:nvPr/>
          </p:nvSpPr>
          <p:spPr>
            <a:xfrm>
              <a:off x="432847" y="1881140"/>
              <a:ext cx="443069" cy="2"/>
            </a:xfrm>
            <a:prstGeom prst="line">
              <a:avLst/>
            </a:prstGeom>
            <a:noFill/>
            <a:ln w="12700" cap="flat">
              <a:solidFill>
                <a:srgbClr val="F38F1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97" name="Linie"/>
            <p:cNvSpPr/>
            <p:nvPr/>
          </p:nvSpPr>
          <p:spPr>
            <a:xfrm>
              <a:off x="1157511" y="902829"/>
              <a:ext cx="2" cy="1093391"/>
            </a:xfrm>
            <a:prstGeom prst="line">
              <a:avLst/>
            </a:prstGeom>
            <a:noFill/>
            <a:ln w="9525" cap="flat">
              <a:solidFill>
                <a:srgbClr val="002452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398" name="Leistung aus Energiespeicher"/>
            <p:cNvSpPr txBox="1"/>
            <p:nvPr/>
          </p:nvSpPr>
          <p:spPr>
            <a:xfrm>
              <a:off x="1602382" y="1743934"/>
              <a:ext cx="2221556" cy="274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Leistung aus Energiespeicher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