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2" name="Shape 23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600">
        <a:latin typeface="+mn-lt"/>
        <a:ea typeface="+mn-ea"/>
        <a:cs typeface="+mn-cs"/>
        <a:sym typeface="Lucida Grande"/>
      </a:defRPr>
    </a:lvl1pPr>
    <a:lvl2pPr indent="228600" defTabSz="457200" latinLnBrk="0">
      <a:defRPr sz="1600">
        <a:latin typeface="+mn-lt"/>
        <a:ea typeface="+mn-ea"/>
        <a:cs typeface="+mn-cs"/>
        <a:sym typeface="Lucida Grande"/>
      </a:defRPr>
    </a:lvl2pPr>
    <a:lvl3pPr indent="457200" defTabSz="457200" latinLnBrk="0">
      <a:defRPr sz="1600">
        <a:latin typeface="+mn-lt"/>
        <a:ea typeface="+mn-ea"/>
        <a:cs typeface="+mn-cs"/>
        <a:sym typeface="Lucida Grande"/>
      </a:defRPr>
    </a:lvl3pPr>
    <a:lvl4pPr indent="685800" defTabSz="457200" latinLnBrk="0">
      <a:defRPr sz="1600">
        <a:latin typeface="+mn-lt"/>
        <a:ea typeface="+mn-ea"/>
        <a:cs typeface="+mn-cs"/>
        <a:sym typeface="Lucida Grande"/>
      </a:defRPr>
    </a:lvl4pPr>
    <a:lvl5pPr indent="914400" defTabSz="457200" latinLnBrk="0">
      <a:defRPr sz="1600">
        <a:latin typeface="+mn-lt"/>
        <a:ea typeface="+mn-ea"/>
        <a:cs typeface="+mn-cs"/>
        <a:sym typeface="Lucida Grande"/>
      </a:defRPr>
    </a:lvl5pPr>
    <a:lvl6pPr indent="1143000" defTabSz="457200" latinLnBrk="0">
      <a:defRPr sz="1600">
        <a:latin typeface="+mn-lt"/>
        <a:ea typeface="+mn-ea"/>
        <a:cs typeface="+mn-cs"/>
        <a:sym typeface="Lucida Grande"/>
      </a:defRPr>
    </a:lvl6pPr>
    <a:lvl7pPr indent="1371600" defTabSz="457200" latinLnBrk="0">
      <a:defRPr sz="1600">
        <a:latin typeface="+mn-lt"/>
        <a:ea typeface="+mn-ea"/>
        <a:cs typeface="+mn-cs"/>
        <a:sym typeface="Lucida Grande"/>
      </a:defRPr>
    </a:lvl7pPr>
    <a:lvl8pPr indent="1600200" defTabSz="457200" latinLnBrk="0">
      <a:defRPr sz="1600">
        <a:latin typeface="+mn-lt"/>
        <a:ea typeface="+mn-ea"/>
        <a:cs typeface="+mn-cs"/>
        <a:sym typeface="Lucida Grande"/>
      </a:defRPr>
    </a:lvl8pPr>
    <a:lvl9pPr indent="1828800" defTabSz="457200" latinLnBrk="0">
      <a:defRPr sz="1600">
        <a:latin typeface="+mn-lt"/>
        <a:ea typeface="+mn-ea"/>
        <a:cs typeface="+mn-cs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Relationship Id="rId4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5" name="Textebene 1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6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1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5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92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1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5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02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ild"/>
          <p:cNvSpPr/>
          <p:nvPr>
            <p:ph type="pic" sz="quarter" idx="13"/>
          </p:nvPr>
        </p:nvSpPr>
        <p:spPr>
          <a:xfrm>
            <a:off x="5613400" y="2260600"/>
            <a:ext cx="3200400" cy="4267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1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12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21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2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30" name="Textebene 1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1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39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48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ebene 1…"/>
          <p:cNvSpPr txBox="1"/>
          <p:nvPr>
            <p:ph type="body" idx="1"/>
          </p:nvPr>
        </p:nvSpPr>
        <p:spPr>
          <a:xfrm>
            <a:off x="760236" y="1294694"/>
            <a:ext cx="9029350" cy="5771446"/>
          </a:xfrm>
          <a:prstGeom prst="rect">
            <a:avLst/>
          </a:prstGeom>
        </p:spPr>
        <p:txBody>
          <a:bodyPr lIns="0" tIns="0" rIns="0" bIns="0"/>
          <a:lstStyle>
            <a:lvl1pPr marR="0" defTabSz="1016000">
              <a:spcBef>
                <a:spcPts val="1500"/>
              </a:spcBef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231913" marR="0" indent="-231913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534987" marR="0" indent="-177800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822854" marR="0" indent="-198966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146175" marR="0" indent="-234950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7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Freihandform 12"/>
          <p:cNvSpPr/>
          <p:nvPr/>
        </p:nvSpPr>
        <p:spPr>
          <a:xfrm>
            <a:off x="-1765" y="-2"/>
            <a:ext cx="10160003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65" name="Freihandform 9"/>
          <p:cNvSpPr/>
          <p:nvPr/>
        </p:nvSpPr>
        <p:spPr>
          <a:xfrm>
            <a:off x="-1" y="-1"/>
            <a:ext cx="10160003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68" name="Grafik 17"/>
          <p:cNvGrpSpPr/>
          <p:nvPr/>
        </p:nvGrpSpPr>
        <p:grpSpPr>
          <a:xfrm>
            <a:off x="9091210" y="152708"/>
            <a:ext cx="700004" cy="700002"/>
            <a:chOff x="0" y="0"/>
            <a:chExt cx="700003" cy="700001"/>
          </a:xfrm>
        </p:grpSpPr>
        <p:sp>
          <p:nvSpPr>
            <p:cNvPr id="166" name="Form"/>
            <p:cNvSpPr/>
            <p:nvPr/>
          </p:nvSpPr>
          <p:spPr>
            <a:xfrm>
              <a:off x="-1" y="0"/>
              <a:ext cx="700005" cy="700002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67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700005" cy="70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69" name="Rectangle 1026"/>
          <p:cNvSpPr txBox="1"/>
          <p:nvPr/>
        </p:nvSpPr>
        <p:spPr>
          <a:xfrm>
            <a:off x="7899513" y="7452430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70" name="Rectangle 1026"/>
          <p:cNvSpPr txBox="1"/>
          <p:nvPr/>
        </p:nvSpPr>
        <p:spPr>
          <a:xfrm>
            <a:off x="760234" y="7455617"/>
            <a:ext cx="488395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71" name="Rectangle 1026"/>
          <p:cNvSpPr txBox="1"/>
          <p:nvPr/>
        </p:nvSpPr>
        <p:spPr>
          <a:xfrm>
            <a:off x="5644186" y="7455617"/>
            <a:ext cx="217731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72" name="Rectangle 1026"/>
          <p:cNvSpPr txBox="1"/>
          <p:nvPr/>
        </p:nvSpPr>
        <p:spPr>
          <a:xfrm>
            <a:off x="5830310" y="7473649"/>
            <a:ext cx="192265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73" name="Rectangle 1026"/>
          <p:cNvSpPr txBox="1"/>
          <p:nvPr/>
        </p:nvSpPr>
        <p:spPr>
          <a:xfrm>
            <a:off x="7812853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4" name="Rectangle 1026"/>
          <p:cNvSpPr txBox="1"/>
          <p:nvPr/>
        </p:nvSpPr>
        <p:spPr>
          <a:xfrm>
            <a:off x="8668570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5" name="Titeltext"/>
          <p:cNvSpPr txBox="1"/>
          <p:nvPr>
            <p:ph type="title"/>
          </p:nvPr>
        </p:nvSpPr>
        <p:spPr>
          <a:xfrm>
            <a:off x="760236" y="-2"/>
            <a:ext cx="8304391" cy="1016002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1016000">
              <a:tabLst>
                <a:tab pos="4229100" algn="l"/>
              </a:tabLst>
              <a:defRPr cap="all" sz="24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76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Freihandform 12"/>
          <p:cNvSpPr/>
          <p:nvPr/>
        </p:nvSpPr>
        <p:spPr>
          <a:xfrm>
            <a:off x="-1765" y="-2"/>
            <a:ext cx="10160003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84" name="Freihandform 9"/>
          <p:cNvSpPr/>
          <p:nvPr/>
        </p:nvSpPr>
        <p:spPr>
          <a:xfrm>
            <a:off x="-1" y="-1"/>
            <a:ext cx="10160003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87" name="Grafik 17"/>
          <p:cNvGrpSpPr/>
          <p:nvPr/>
        </p:nvGrpSpPr>
        <p:grpSpPr>
          <a:xfrm>
            <a:off x="9091210" y="152708"/>
            <a:ext cx="700004" cy="700002"/>
            <a:chOff x="0" y="0"/>
            <a:chExt cx="700003" cy="700001"/>
          </a:xfrm>
        </p:grpSpPr>
        <p:sp>
          <p:nvSpPr>
            <p:cNvPr id="185" name="Form"/>
            <p:cNvSpPr/>
            <p:nvPr/>
          </p:nvSpPr>
          <p:spPr>
            <a:xfrm>
              <a:off x="-1" y="0"/>
              <a:ext cx="700005" cy="700002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86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700005" cy="70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88" name="Rectangle 1026"/>
          <p:cNvSpPr txBox="1"/>
          <p:nvPr/>
        </p:nvSpPr>
        <p:spPr>
          <a:xfrm>
            <a:off x="7899513" y="7452430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89" name="Rectangle 1026"/>
          <p:cNvSpPr txBox="1"/>
          <p:nvPr/>
        </p:nvSpPr>
        <p:spPr>
          <a:xfrm>
            <a:off x="760234" y="7455617"/>
            <a:ext cx="488395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90" name="Rectangle 1026"/>
          <p:cNvSpPr txBox="1"/>
          <p:nvPr/>
        </p:nvSpPr>
        <p:spPr>
          <a:xfrm>
            <a:off x="5644186" y="7455617"/>
            <a:ext cx="217731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91" name="Rectangle 1026"/>
          <p:cNvSpPr txBox="1"/>
          <p:nvPr/>
        </p:nvSpPr>
        <p:spPr>
          <a:xfrm>
            <a:off x="5830310" y="7473649"/>
            <a:ext cx="192265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92" name="Rectangle 1026"/>
          <p:cNvSpPr txBox="1"/>
          <p:nvPr/>
        </p:nvSpPr>
        <p:spPr>
          <a:xfrm>
            <a:off x="7812853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3" name="Rectangle 1026"/>
          <p:cNvSpPr txBox="1"/>
          <p:nvPr/>
        </p:nvSpPr>
        <p:spPr>
          <a:xfrm>
            <a:off x="8668570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4" name="Rechteck 1"/>
          <p:cNvSpPr/>
          <p:nvPr/>
        </p:nvSpPr>
        <p:spPr>
          <a:xfrm>
            <a:off x="-2" y="-1"/>
            <a:ext cx="10160004" cy="762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defRPr sz="2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pic>
        <p:nvPicPr>
          <p:cNvPr id="195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79625" y="2949221"/>
            <a:ext cx="6000752" cy="1721557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4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041400" marR="0" indent="-444500" defTabSz="457200">
              <a:spcBef>
                <a:spcPts val="18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843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39900" marR="0" indent="-444500" defTabSz="457200">
              <a:spcBef>
                <a:spcPts val="18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828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el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lIns="38100" tIns="38100" rIns="38100" bIns="38100" anchor="b">
            <a:noAutofit/>
          </a:bodyPr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04" name="Textebene 1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marR="0" algn="ctr" defTabSz="457200">
              <a:spcBef>
                <a:spcPts val="0"/>
              </a:spcBef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0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Freihandform 12"/>
          <p:cNvSpPr/>
          <p:nvPr/>
        </p:nvSpPr>
        <p:spPr>
          <a:xfrm>
            <a:off x="-1765" y="-2"/>
            <a:ext cx="10160004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40000" tIns="40000" rIns="40000" bIns="40000" anchor="ctr"/>
          <a:lstStyle/>
          <a:p>
            <a:pPr algn="ctr" defTabSz="1016000">
              <a:spcBef>
                <a:spcPts val="8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13" name="Freihandform 9"/>
          <p:cNvSpPr/>
          <p:nvPr/>
        </p:nvSpPr>
        <p:spPr>
          <a:xfrm>
            <a:off x="-2" y="-2"/>
            <a:ext cx="10160003" cy="1016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0000" tIns="40000" rIns="40000" bIns="40000" anchor="ctr"/>
          <a:lstStyle/>
          <a:p>
            <a:pPr algn="ctr" defTabSz="1016000">
              <a:spcBef>
                <a:spcPts val="8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216" name="Grafik 17"/>
          <p:cNvGrpSpPr/>
          <p:nvPr/>
        </p:nvGrpSpPr>
        <p:grpSpPr>
          <a:xfrm>
            <a:off x="9091210" y="152707"/>
            <a:ext cx="700003" cy="700004"/>
            <a:chOff x="0" y="0"/>
            <a:chExt cx="700002" cy="700003"/>
          </a:xfrm>
        </p:grpSpPr>
        <p:sp>
          <p:nvSpPr>
            <p:cNvPr id="214" name="Form"/>
            <p:cNvSpPr/>
            <p:nvPr/>
          </p:nvSpPr>
          <p:spPr>
            <a:xfrm>
              <a:off x="-1" y="0"/>
              <a:ext cx="700004" cy="700004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40000" tIns="40000" rIns="40000" bIns="400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215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44" b="44"/>
            <a:stretch>
              <a:fillRect/>
            </a:stretch>
          </p:blipFill>
          <p:spPr>
            <a:xfrm>
              <a:off x="-1" y="0"/>
              <a:ext cx="699692" cy="699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6" y="0"/>
                  </a:moveTo>
                  <a:cubicBezTo>
                    <a:pt x="4839" y="0"/>
                    <a:pt x="0" y="4839"/>
                    <a:pt x="0" y="10806"/>
                  </a:cubicBezTo>
                  <a:cubicBezTo>
                    <a:pt x="0" y="16773"/>
                    <a:pt x="4839" y="21600"/>
                    <a:pt x="10806" y="21600"/>
                  </a:cubicBezTo>
                  <a:cubicBezTo>
                    <a:pt x="16773" y="21600"/>
                    <a:pt x="21600" y="16773"/>
                    <a:pt x="21600" y="10806"/>
                  </a:cubicBezTo>
                  <a:cubicBezTo>
                    <a:pt x="21600" y="4839"/>
                    <a:pt x="16773" y="0"/>
                    <a:pt x="10806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217" name="Rectangle 1026"/>
          <p:cNvSpPr txBox="1"/>
          <p:nvPr/>
        </p:nvSpPr>
        <p:spPr>
          <a:xfrm>
            <a:off x="7899513" y="7452432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30.08.2018</a:t>
            </a:r>
          </a:p>
        </p:txBody>
      </p:sp>
      <p:sp>
        <p:nvSpPr>
          <p:cNvPr id="218" name="Rectangle 1026"/>
          <p:cNvSpPr txBox="1"/>
          <p:nvPr/>
        </p:nvSpPr>
        <p:spPr>
          <a:xfrm>
            <a:off x="760235" y="7455619"/>
            <a:ext cx="48839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Power Electronics </a:t>
            </a:r>
          </a:p>
        </p:txBody>
      </p:sp>
      <p:sp>
        <p:nvSpPr>
          <p:cNvPr id="219" name="Rectangle 1026"/>
          <p:cNvSpPr txBox="1"/>
          <p:nvPr/>
        </p:nvSpPr>
        <p:spPr>
          <a:xfrm>
            <a:off x="5644185" y="7455619"/>
            <a:ext cx="2177313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220" name="Rectangle 1026"/>
          <p:cNvSpPr txBox="1"/>
          <p:nvPr/>
        </p:nvSpPr>
        <p:spPr>
          <a:xfrm>
            <a:off x="5553516" y="7452432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1" name="Rectangle 1026"/>
          <p:cNvSpPr txBox="1"/>
          <p:nvPr/>
        </p:nvSpPr>
        <p:spPr>
          <a:xfrm>
            <a:off x="7812852" y="7452432"/>
            <a:ext cx="19226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2" name="Rectangle 1026"/>
          <p:cNvSpPr txBox="1"/>
          <p:nvPr/>
        </p:nvSpPr>
        <p:spPr>
          <a:xfrm>
            <a:off x="8668569" y="7452432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3" name="Titeltext"/>
          <p:cNvSpPr txBox="1"/>
          <p:nvPr>
            <p:ph type="title"/>
          </p:nvPr>
        </p:nvSpPr>
        <p:spPr>
          <a:xfrm>
            <a:off x="760235" y="-1"/>
            <a:ext cx="8304391" cy="1016001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1016000">
              <a:tabLst>
                <a:tab pos="4229100" algn="l"/>
              </a:tabLst>
              <a:defRPr cap="all" sz="24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24" name="Textebene 1…"/>
          <p:cNvSpPr txBox="1"/>
          <p:nvPr>
            <p:ph type="body" idx="1"/>
          </p:nvPr>
        </p:nvSpPr>
        <p:spPr>
          <a:xfrm>
            <a:off x="760235" y="1294694"/>
            <a:ext cx="9029351" cy="5771445"/>
          </a:xfrm>
          <a:prstGeom prst="rect">
            <a:avLst/>
          </a:prstGeom>
        </p:spPr>
        <p:txBody>
          <a:bodyPr lIns="0" tIns="0" rIns="0" bIns="0"/>
          <a:lstStyle>
            <a:lvl1pPr marR="0" defTabSz="1016000">
              <a:spcBef>
                <a:spcPts val="1400"/>
              </a:spcBef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231913" marR="0" indent="-231913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534987" marR="0" indent="-177799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822854" marR="0" indent="-198966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146175" marR="0" indent="-234950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5" name="Foliennummer"/>
          <p:cNvSpPr txBox="1"/>
          <p:nvPr>
            <p:ph type="sldNum" sz="quarter" idx="2"/>
          </p:nvPr>
        </p:nvSpPr>
        <p:spPr>
          <a:xfrm>
            <a:off x="8866124" y="7363356"/>
            <a:ext cx="210469" cy="197385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33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numCol="2" spcCol="408940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4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bene 1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041400" marR="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843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39900" marR="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828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2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57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el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6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3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74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2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8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HBW_d_Stuttgart_Folienmaster_RGB_090615.png" descr="DHBW_d_Stuttgart_Folienmaster_RGB_09061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4"/>
            <a:ext cx="3030091" cy="48032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4. Semester, Nachrichtentechnik, 2012"/>
          <p:cNvSpPr txBox="1"/>
          <p:nvPr/>
        </p:nvSpPr>
        <p:spPr>
          <a:xfrm>
            <a:off x="6680200" y="7099300"/>
            <a:ext cx="2777119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45154" indent="45154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4" name="Wellen und Leitungen, Übersicht, S. Rupp"/>
          <p:cNvSpPr txBox="1"/>
          <p:nvPr/>
        </p:nvSpPr>
        <p:spPr>
          <a:xfrm>
            <a:off x="850900" y="7099300"/>
            <a:ext cx="2994706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45154" indent="45154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5" name="Titeltext"/>
          <p:cNvSpPr txBox="1"/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6" name="Textebene 1…"/>
          <p:cNvSpPr txBox="1"/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" name="Foliennummer"/>
          <p:cNvSpPr txBox="1"/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 defTabSz="647700"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transition xmlns:p14="http://schemas.microsoft.com/office/powerpoint/2010/main" spd="med" advClick="1"/>
  <p:txStyles>
    <p:titleStyle>
      <a:lvl1pPr marL="0" marR="45125" indent="45125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1pPr>
      <a:lvl2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2pPr>
      <a:lvl3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3pPr>
      <a:lvl4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4pPr>
      <a:lvl5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5pPr>
      <a:lvl6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6pPr>
      <a:lvl7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7pPr>
      <a:lvl8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8pPr>
      <a:lvl9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9pPr>
    </p:titleStyle>
    <p:bodyStyle>
      <a:lvl1pPr marL="0" marR="45154" indent="0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1pPr>
      <a:lvl2pPr marL="350202" marR="45154" indent="-284161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2pPr>
      <a:lvl3pPr marL="719296" marR="45154" indent="-299243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-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3pPr>
      <a:lvl4pPr marL="998218" marR="45154" indent="-297178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4pPr>
      <a:lvl5pPr marL="1404981" marR="45154" indent="-424542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5pPr>
      <a:lvl6pPr marL="23423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6pPr>
      <a:lvl7pPr marL="26852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7pPr>
      <a:lvl8pPr marL="30281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8pPr>
      <a:lvl9pPr marL="33710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9pPr>
    </p:bodyStyle>
    <p:otherStyle>
      <a:lvl1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1pPr>
      <a:lvl2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2pPr>
      <a:lvl3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3pPr>
      <a:lvl4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4pPr>
      <a:lvl5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5pPr>
      <a:lvl6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6pPr>
      <a:lvl7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7pPr>
      <a:lvl8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8pPr>
      <a:lvl9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3" Type="http://schemas.openxmlformats.org/officeDocument/2006/relationships/image" Target="../media/image3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2" name="Gruppieren"/>
          <p:cNvGrpSpPr/>
          <p:nvPr/>
        </p:nvGrpSpPr>
        <p:grpSpPr>
          <a:xfrm>
            <a:off x="194685" y="345764"/>
            <a:ext cx="5406015" cy="3477610"/>
            <a:chOff x="0" y="0"/>
            <a:chExt cx="5406014" cy="3477608"/>
          </a:xfrm>
        </p:grpSpPr>
        <p:pic>
          <p:nvPicPr>
            <p:cNvPr id="234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20966"/>
              <a:ext cx="5406015" cy="33055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5" name="Lastzweig"/>
            <p:cNvSpPr txBox="1"/>
            <p:nvPr/>
          </p:nvSpPr>
          <p:spPr>
            <a:xfrm>
              <a:off x="3101595" y="2836333"/>
              <a:ext cx="1459240" cy="3689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Lastzweig</a:t>
              </a:r>
            </a:p>
          </p:txBody>
        </p:sp>
        <p:sp>
          <p:nvSpPr>
            <p:cNvPr id="236" name="Rechteck"/>
            <p:cNvSpPr/>
            <p:nvPr/>
          </p:nvSpPr>
          <p:spPr>
            <a:xfrm>
              <a:off x="758774" y="56279"/>
              <a:ext cx="2026738" cy="1689630"/>
            </a:xfrm>
            <a:prstGeom prst="rect">
              <a:avLst/>
            </a:prstGeom>
            <a:noFill/>
            <a:ln w="12700" cap="flat">
              <a:solidFill>
                <a:schemeClr val="accent3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7" name="Schalterspannung, Schalterstrom"/>
            <p:cNvSpPr txBox="1"/>
            <p:nvPr/>
          </p:nvSpPr>
          <p:spPr>
            <a:xfrm>
              <a:off x="2805261" y="0"/>
              <a:ext cx="1895803" cy="5327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Schalterspannung, Schalterstrom</a:t>
              </a:r>
            </a:p>
          </p:txBody>
        </p:sp>
        <p:sp>
          <p:nvSpPr>
            <p:cNvPr id="238" name="Linie"/>
            <p:cNvSpPr/>
            <p:nvPr/>
          </p:nvSpPr>
          <p:spPr>
            <a:xfrm flipH="1">
              <a:off x="2984675" y="1296344"/>
              <a:ext cx="1" cy="2181265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239" name="Halb-Brücke"/>
            <p:cNvSpPr txBox="1"/>
            <p:nvPr/>
          </p:nvSpPr>
          <p:spPr>
            <a:xfrm>
              <a:off x="790195" y="3039533"/>
              <a:ext cx="1459240" cy="3689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Halb-Brücke</a:t>
              </a:r>
            </a:p>
          </p:txBody>
        </p:sp>
        <p:sp>
          <p:nvSpPr>
            <p:cNvPr id="282" name="Verbindungslinie"/>
            <p:cNvSpPr/>
            <p:nvPr/>
          </p:nvSpPr>
          <p:spPr>
            <a:xfrm>
              <a:off x="2122155" y="1124695"/>
              <a:ext cx="2969436" cy="779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73" fill="norm" stroke="1" extrusionOk="0">
                  <a:moveTo>
                    <a:pt x="0" y="0"/>
                  </a:moveTo>
                  <a:cubicBezTo>
                    <a:pt x="851" y="14662"/>
                    <a:pt x="8051" y="21600"/>
                    <a:pt x="21600" y="20813"/>
                  </a:cubicBezTo>
                </a:path>
              </a:pathLst>
            </a:custGeom>
            <a:noFill/>
            <a:ln w="25400" cap="flat">
              <a:solidFill>
                <a:srgbClr val="9437FF"/>
              </a:solidFill>
              <a:prstDash val="solid"/>
              <a:round/>
              <a:tailEnd type="arrow" w="med" len="med"/>
            </a:ln>
            <a:effectLst/>
          </p:spPr>
          <p:txBody>
            <a:bodyPr/>
            <a:lstStyle/>
            <a:p>
              <a:pPr/>
            </a:p>
          </p:txBody>
        </p:sp>
        <p:sp>
          <p:nvSpPr>
            <p:cNvPr id="283" name="Verbindungslinie"/>
            <p:cNvSpPr/>
            <p:nvPr/>
          </p:nvSpPr>
          <p:spPr>
            <a:xfrm>
              <a:off x="2122155" y="2189876"/>
              <a:ext cx="2969436" cy="779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73" fill="norm" stroke="1" extrusionOk="0">
                  <a:moveTo>
                    <a:pt x="0" y="20873"/>
                  </a:moveTo>
                  <a:cubicBezTo>
                    <a:pt x="851" y="6211"/>
                    <a:pt x="8051" y="-727"/>
                    <a:pt x="21600" y="60"/>
                  </a:cubicBezTo>
                </a:path>
              </a:pathLst>
            </a:custGeom>
            <a:noFill/>
            <a:ln w="25400" cap="flat">
              <a:solidFill>
                <a:srgbClr val="9437FF"/>
              </a:solidFill>
              <a:custDash>
                <a:ds d="200000" sp="200000"/>
              </a:custDash>
              <a:miter lim="400000"/>
              <a:headEnd type="arrow" w="med" len="med"/>
            </a:ln>
            <a:effectLst/>
          </p:spPr>
          <p:txBody>
            <a:bodyPr/>
            <a:lstStyle/>
            <a:p>
              <a:pPr/>
            </a:p>
          </p:txBody>
        </p:sp>
      </p:grpSp>
      <p:sp>
        <p:nvSpPr>
          <p:cNvPr id="243" name="Rechteck"/>
          <p:cNvSpPr/>
          <p:nvPr/>
        </p:nvSpPr>
        <p:spPr>
          <a:xfrm>
            <a:off x="6497947" y="910094"/>
            <a:ext cx="1407740" cy="841323"/>
          </a:xfrm>
          <a:prstGeom prst="rect">
            <a:avLst/>
          </a:prstGeom>
          <a:solidFill>
            <a:schemeClr val="accent3">
              <a:lumOff val="25000"/>
              <a:alpha val="21196"/>
            </a:schemeClr>
          </a:solidFill>
          <a:ln w="12700">
            <a:solidFill>
              <a:schemeClr val="accent4">
                <a:alpha val="2119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4" name="Linie"/>
          <p:cNvSpPr/>
          <p:nvPr/>
        </p:nvSpPr>
        <p:spPr>
          <a:xfrm flipH="1" flipV="1">
            <a:off x="7132015" y="2084569"/>
            <a:ext cx="183957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45" name="Linie"/>
          <p:cNvSpPr/>
          <p:nvPr/>
        </p:nvSpPr>
        <p:spPr>
          <a:xfrm>
            <a:off x="7132014" y="1552691"/>
            <a:ext cx="1" cy="154672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46" name="Kreis"/>
          <p:cNvSpPr/>
          <p:nvPr/>
        </p:nvSpPr>
        <p:spPr>
          <a:xfrm rot="5400000">
            <a:off x="8814113" y="1081855"/>
            <a:ext cx="305231" cy="308539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47" name="Linie"/>
          <p:cNvSpPr/>
          <p:nvPr/>
        </p:nvSpPr>
        <p:spPr>
          <a:xfrm>
            <a:off x="9244664" y="889673"/>
            <a:ext cx="1" cy="789968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48" name="R1"/>
          <p:cNvSpPr txBox="1"/>
          <p:nvPr/>
        </p:nvSpPr>
        <p:spPr>
          <a:xfrm>
            <a:off x="8362488" y="2158715"/>
            <a:ext cx="509142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249" name="u2"/>
          <p:cNvSpPr txBox="1"/>
          <p:nvPr/>
        </p:nvSpPr>
        <p:spPr>
          <a:xfrm>
            <a:off x="9331659" y="1091713"/>
            <a:ext cx="369224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0</a:t>
            </a:r>
          </a:p>
        </p:txBody>
      </p:sp>
      <p:sp>
        <p:nvSpPr>
          <p:cNvPr id="250" name="Linie"/>
          <p:cNvSpPr/>
          <p:nvPr/>
        </p:nvSpPr>
        <p:spPr>
          <a:xfrm>
            <a:off x="7132015" y="812325"/>
            <a:ext cx="1" cy="252214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51" name="Rechteck"/>
          <p:cNvSpPr/>
          <p:nvPr/>
        </p:nvSpPr>
        <p:spPr>
          <a:xfrm flipH="1" rot="10800000">
            <a:off x="7578294" y="2000497"/>
            <a:ext cx="308223" cy="168144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256" name="Gruppieren"/>
          <p:cNvGrpSpPr/>
          <p:nvPr/>
        </p:nvGrpSpPr>
        <p:grpSpPr>
          <a:xfrm flipH="1">
            <a:off x="8335971" y="1967329"/>
            <a:ext cx="448004" cy="183680"/>
            <a:chOff x="0" y="0"/>
            <a:chExt cx="448003" cy="183679"/>
          </a:xfrm>
        </p:grpSpPr>
        <p:sp>
          <p:nvSpPr>
            <p:cNvPr id="252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53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54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55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257" name="Rechteck"/>
          <p:cNvSpPr/>
          <p:nvPr/>
        </p:nvSpPr>
        <p:spPr>
          <a:xfrm flipH="1" rot="16200000">
            <a:off x="6977904" y="1155270"/>
            <a:ext cx="308223" cy="168145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58" name="Rechteck"/>
          <p:cNvSpPr/>
          <p:nvPr/>
        </p:nvSpPr>
        <p:spPr>
          <a:xfrm flipH="1" rot="16200000">
            <a:off x="6977904" y="2833023"/>
            <a:ext cx="308223" cy="168145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59" name="Linie"/>
          <p:cNvSpPr/>
          <p:nvPr/>
        </p:nvSpPr>
        <p:spPr>
          <a:xfrm>
            <a:off x="8966728" y="812325"/>
            <a:ext cx="1" cy="252214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60" name="Kreis"/>
          <p:cNvSpPr/>
          <p:nvPr/>
        </p:nvSpPr>
        <p:spPr>
          <a:xfrm rot="5400000">
            <a:off x="8814113" y="2750840"/>
            <a:ext cx="305231" cy="308539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61" name="Linie"/>
          <p:cNvSpPr/>
          <p:nvPr/>
        </p:nvSpPr>
        <p:spPr>
          <a:xfrm>
            <a:off x="9244664" y="2534811"/>
            <a:ext cx="1" cy="789968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62" name="u2"/>
          <p:cNvSpPr txBox="1"/>
          <p:nvPr/>
        </p:nvSpPr>
        <p:spPr>
          <a:xfrm>
            <a:off x="9331659" y="2785384"/>
            <a:ext cx="369224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0</a:t>
            </a:r>
          </a:p>
        </p:txBody>
      </p:sp>
      <p:sp>
        <p:nvSpPr>
          <p:cNvPr id="263" name="Linie"/>
          <p:cNvSpPr/>
          <p:nvPr/>
        </p:nvSpPr>
        <p:spPr>
          <a:xfrm>
            <a:off x="7132014" y="2522592"/>
            <a:ext cx="1" cy="154672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64" name="Linie"/>
          <p:cNvSpPr/>
          <p:nvPr/>
        </p:nvSpPr>
        <p:spPr>
          <a:xfrm>
            <a:off x="8067932" y="2084569"/>
            <a:ext cx="154672" cy="1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65" name="Linie"/>
          <p:cNvSpPr/>
          <p:nvPr/>
        </p:nvSpPr>
        <p:spPr>
          <a:xfrm flipH="1" flipV="1">
            <a:off x="7129584" y="804552"/>
            <a:ext cx="183957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66" name="Linie"/>
          <p:cNvSpPr/>
          <p:nvPr/>
        </p:nvSpPr>
        <p:spPr>
          <a:xfrm>
            <a:off x="7528054" y="1874738"/>
            <a:ext cx="1234428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67" name="R1"/>
          <p:cNvSpPr txBox="1"/>
          <p:nvPr/>
        </p:nvSpPr>
        <p:spPr>
          <a:xfrm>
            <a:off x="7507616" y="2176117"/>
            <a:ext cx="509142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9"/>
              <a:t>L</a:t>
            </a:r>
          </a:p>
        </p:txBody>
      </p:sp>
      <p:sp>
        <p:nvSpPr>
          <p:cNvPr id="268" name="u2"/>
          <p:cNvSpPr txBox="1"/>
          <p:nvPr/>
        </p:nvSpPr>
        <p:spPr>
          <a:xfrm>
            <a:off x="7878823" y="1575151"/>
            <a:ext cx="635417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RL(t)</a:t>
            </a:r>
          </a:p>
        </p:txBody>
      </p:sp>
      <p:sp>
        <p:nvSpPr>
          <p:cNvPr id="269" name="u2"/>
          <p:cNvSpPr txBox="1"/>
          <p:nvPr/>
        </p:nvSpPr>
        <p:spPr>
          <a:xfrm>
            <a:off x="8035551" y="2084569"/>
            <a:ext cx="63541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(t)</a:t>
            </a:r>
          </a:p>
        </p:txBody>
      </p:sp>
      <p:sp>
        <p:nvSpPr>
          <p:cNvPr id="270" name="u2"/>
          <p:cNvSpPr txBox="1"/>
          <p:nvPr/>
        </p:nvSpPr>
        <p:spPr>
          <a:xfrm>
            <a:off x="6650542" y="1488738"/>
            <a:ext cx="42969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1(t)</a:t>
            </a:r>
          </a:p>
        </p:txBody>
      </p:sp>
      <p:sp>
        <p:nvSpPr>
          <p:cNvPr id="271" name="u2"/>
          <p:cNvSpPr txBox="1"/>
          <p:nvPr/>
        </p:nvSpPr>
        <p:spPr>
          <a:xfrm>
            <a:off x="6663886" y="2455517"/>
            <a:ext cx="635416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2(t)</a:t>
            </a:r>
          </a:p>
        </p:txBody>
      </p:sp>
      <p:sp>
        <p:nvSpPr>
          <p:cNvPr id="272" name="Kreis"/>
          <p:cNvSpPr/>
          <p:nvPr/>
        </p:nvSpPr>
        <p:spPr>
          <a:xfrm rot="10800000">
            <a:off x="7094490" y="2046808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73" name="Kreis"/>
          <p:cNvSpPr/>
          <p:nvPr/>
        </p:nvSpPr>
        <p:spPr>
          <a:xfrm rot="10800000">
            <a:off x="8929204" y="2034108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74" name="R1"/>
          <p:cNvSpPr txBox="1"/>
          <p:nvPr/>
        </p:nvSpPr>
        <p:spPr>
          <a:xfrm>
            <a:off x="7200212" y="1091714"/>
            <a:ext cx="79082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9"/>
              <a:t>on</a:t>
            </a:r>
            <a:r>
              <a:t>/R</a:t>
            </a:r>
            <a:r>
              <a:rPr baseline="-5999"/>
              <a:t>off</a:t>
            </a:r>
          </a:p>
        </p:txBody>
      </p:sp>
      <p:sp>
        <p:nvSpPr>
          <p:cNvPr id="275" name="Linie"/>
          <p:cNvSpPr/>
          <p:nvPr/>
        </p:nvSpPr>
        <p:spPr>
          <a:xfrm flipH="1">
            <a:off x="7132015" y="3334472"/>
            <a:ext cx="183957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76" name="Abgerundetes Rechteck 215"/>
          <p:cNvSpPr/>
          <p:nvPr/>
        </p:nvSpPr>
        <p:spPr>
          <a:xfrm>
            <a:off x="6266606" y="505795"/>
            <a:ext cx="3570394" cy="3106748"/>
          </a:xfrm>
          <a:prstGeom prst="roundRect">
            <a:avLst>
              <a:gd name="adj" fmla="val 4705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77" name="Linie"/>
          <p:cNvSpPr/>
          <p:nvPr/>
        </p:nvSpPr>
        <p:spPr>
          <a:xfrm>
            <a:off x="6903489" y="1002245"/>
            <a:ext cx="1" cy="4741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78" name="u2"/>
          <p:cNvSpPr txBox="1"/>
          <p:nvPr/>
        </p:nvSpPr>
        <p:spPr>
          <a:xfrm>
            <a:off x="6466197" y="1094932"/>
            <a:ext cx="48010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1(t)</a:t>
            </a:r>
          </a:p>
        </p:txBody>
      </p:sp>
      <p:sp>
        <p:nvSpPr>
          <p:cNvPr id="279" name="R1"/>
          <p:cNvSpPr txBox="1"/>
          <p:nvPr/>
        </p:nvSpPr>
        <p:spPr>
          <a:xfrm>
            <a:off x="7202751" y="2775903"/>
            <a:ext cx="79082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9"/>
              <a:t>off</a:t>
            </a:r>
            <a:r>
              <a:t>/R</a:t>
            </a:r>
            <a:r>
              <a:rPr baseline="-5999"/>
              <a:t>on</a:t>
            </a:r>
          </a:p>
        </p:txBody>
      </p:sp>
      <p:sp>
        <p:nvSpPr>
          <p:cNvPr id="280" name="Linie"/>
          <p:cNvSpPr/>
          <p:nvPr/>
        </p:nvSpPr>
        <p:spPr>
          <a:xfrm flipV="1">
            <a:off x="6976204" y="1099505"/>
            <a:ext cx="323484" cy="323484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81" name="Linie"/>
          <p:cNvSpPr/>
          <p:nvPr/>
        </p:nvSpPr>
        <p:spPr>
          <a:xfrm flipV="1">
            <a:off x="6972711" y="2765616"/>
            <a:ext cx="323484" cy="323484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Diode"/>
          <p:cNvSpPr txBox="1"/>
          <p:nvPr/>
        </p:nvSpPr>
        <p:spPr>
          <a:xfrm>
            <a:off x="3806242" y="551176"/>
            <a:ext cx="2224379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Diode</a:t>
            </a:r>
          </a:p>
        </p:txBody>
      </p:sp>
      <p:sp>
        <p:nvSpPr>
          <p:cNvPr id="499" name="Diode in Sperrrichtung"/>
          <p:cNvSpPr txBox="1"/>
          <p:nvPr/>
        </p:nvSpPr>
        <p:spPr>
          <a:xfrm>
            <a:off x="7319633" y="551176"/>
            <a:ext cx="2224379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Diode in Sperrrichtung</a:t>
            </a:r>
          </a:p>
        </p:txBody>
      </p:sp>
      <p:sp>
        <p:nvSpPr>
          <p:cNvPr id="500" name="Kreis"/>
          <p:cNvSpPr/>
          <p:nvPr/>
        </p:nvSpPr>
        <p:spPr>
          <a:xfrm>
            <a:off x="5000294" y="1292680"/>
            <a:ext cx="121359" cy="121360"/>
          </a:xfrm>
          <a:prstGeom prst="ellipse">
            <a:avLst/>
          </a:prstGeom>
          <a:ln w="12700">
            <a:solidFill>
              <a:srgbClr val="535353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01" name="Linie"/>
          <p:cNvSpPr/>
          <p:nvPr/>
        </p:nvSpPr>
        <p:spPr>
          <a:xfrm flipV="1">
            <a:off x="5058548" y="1121503"/>
            <a:ext cx="1" cy="1243320"/>
          </a:xfrm>
          <a:prstGeom prst="line">
            <a:avLst/>
          </a:prstGeom>
          <a:ln>
            <a:solidFill>
              <a:schemeClr val="accent4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2" name="i1"/>
          <p:cNvSpPr txBox="1"/>
          <p:nvPr/>
        </p:nvSpPr>
        <p:spPr>
          <a:xfrm>
            <a:off x="4278864" y="1028626"/>
            <a:ext cx="806788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1</a:t>
            </a:r>
          </a:p>
        </p:txBody>
      </p:sp>
      <p:sp>
        <p:nvSpPr>
          <p:cNvPr id="503" name="u1"/>
          <p:cNvSpPr txBox="1"/>
          <p:nvPr/>
        </p:nvSpPr>
        <p:spPr>
          <a:xfrm>
            <a:off x="5602853" y="2171732"/>
            <a:ext cx="806788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/>
            <a:r>
              <a:t>u</a:t>
            </a:r>
            <a:r>
              <a:rPr baseline="-5999"/>
              <a:t>1</a:t>
            </a:r>
          </a:p>
        </p:txBody>
      </p:sp>
      <p:sp>
        <p:nvSpPr>
          <p:cNvPr id="504" name="Linie"/>
          <p:cNvSpPr/>
          <p:nvPr/>
        </p:nvSpPr>
        <p:spPr>
          <a:xfrm flipH="1">
            <a:off x="4131392" y="1872228"/>
            <a:ext cx="257518" cy="257518"/>
          </a:xfrm>
          <a:prstGeom prst="line">
            <a:avLst/>
          </a:prstGeom>
          <a:ln w="19050">
            <a:solidFill>
              <a:srgbClr val="FF93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5" name="~1/Ron"/>
          <p:cNvSpPr txBox="1"/>
          <p:nvPr/>
        </p:nvSpPr>
        <p:spPr>
          <a:xfrm>
            <a:off x="5602853" y="960893"/>
            <a:ext cx="806788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 i="1" sz="1400">
                <a:solidFill>
                  <a:schemeClr val="accent1">
                    <a:lumOff val="-7647"/>
                  </a:schemeClr>
                </a:solidFill>
              </a:defRPr>
            </a:pPr>
            <a:r>
              <a:t>~1/R</a:t>
            </a:r>
            <a:r>
              <a:rPr baseline="-5999"/>
              <a:t>on</a:t>
            </a:r>
          </a:p>
        </p:txBody>
      </p:sp>
      <p:sp>
        <p:nvSpPr>
          <p:cNvPr id="506" name="Linie"/>
          <p:cNvSpPr/>
          <p:nvPr/>
        </p:nvSpPr>
        <p:spPr>
          <a:xfrm flipV="1">
            <a:off x="4934198" y="1017239"/>
            <a:ext cx="1" cy="2370059"/>
          </a:xfrm>
          <a:prstGeom prst="line">
            <a:avLst/>
          </a:prstGeom>
          <a:ln>
            <a:solidFill>
              <a:srgbClr val="000000"/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7" name="Linie"/>
          <p:cNvSpPr/>
          <p:nvPr/>
        </p:nvSpPr>
        <p:spPr>
          <a:xfrm>
            <a:off x="3750359" y="2203458"/>
            <a:ext cx="2370060" cy="1"/>
          </a:xfrm>
          <a:prstGeom prst="line">
            <a:avLst/>
          </a:prstGeom>
          <a:ln>
            <a:solidFill>
              <a:srgbClr val="000000"/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8" name="Kreis"/>
          <p:cNvSpPr/>
          <p:nvPr/>
        </p:nvSpPr>
        <p:spPr>
          <a:xfrm>
            <a:off x="3983234" y="2160852"/>
            <a:ext cx="121359" cy="121360"/>
          </a:xfrm>
          <a:prstGeom prst="ellipse">
            <a:avLst/>
          </a:prstGeom>
          <a:ln w="12700">
            <a:solidFill>
              <a:srgbClr val="535353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09" name="Linie"/>
          <p:cNvSpPr/>
          <p:nvPr/>
        </p:nvSpPr>
        <p:spPr>
          <a:xfrm flipV="1">
            <a:off x="8287672" y="2067582"/>
            <a:ext cx="1" cy="1243320"/>
          </a:xfrm>
          <a:prstGeom prst="line">
            <a:avLst/>
          </a:prstGeom>
          <a:ln>
            <a:solidFill>
              <a:schemeClr val="accent4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0" name="i1"/>
          <p:cNvSpPr txBox="1"/>
          <p:nvPr/>
        </p:nvSpPr>
        <p:spPr>
          <a:xfrm>
            <a:off x="7779029" y="1028626"/>
            <a:ext cx="806788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1</a:t>
            </a:r>
          </a:p>
        </p:txBody>
      </p:sp>
      <p:sp>
        <p:nvSpPr>
          <p:cNvPr id="511" name="u1"/>
          <p:cNvSpPr txBox="1"/>
          <p:nvPr/>
        </p:nvSpPr>
        <p:spPr>
          <a:xfrm>
            <a:off x="9103018" y="2171732"/>
            <a:ext cx="806789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/>
            <a:r>
              <a:t>u</a:t>
            </a:r>
            <a:r>
              <a:rPr baseline="-5999"/>
              <a:t>1</a:t>
            </a:r>
          </a:p>
        </p:txBody>
      </p:sp>
      <p:sp>
        <p:nvSpPr>
          <p:cNvPr id="512" name="Linie"/>
          <p:cNvSpPr/>
          <p:nvPr/>
        </p:nvSpPr>
        <p:spPr>
          <a:xfrm>
            <a:off x="7906421" y="2721376"/>
            <a:ext cx="296014" cy="296014"/>
          </a:xfrm>
          <a:prstGeom prst="line">
            <a:avLst/>
          </a:prstGeom>
          <a:ln w="19050">
            <a:solidFill>
              <a:srgbClr val="FF93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3" name="Linie"/>
          <p:cNvSpPr/>
          <p:nvPr/>
        </p:nvSpPr>
        <p:spPr>
          <a:xfrm>
            <a:off x="9008154" y="1774049"/>
            <a:ext cx="306656" cy="306656"/>
          </a:xfrm>
          <a:prstGeom prst="line">
            <a:avLst/>
          </a:prstGeom>
          <a:ln w="19050">
            <a:solidFill>
              <a:srgbClr val="FF93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4" name="~1/Ron"/>
          <p:cNvSpPr txBox="1"/>
          <p:nvPr/>
        </p:nvSpPr>
        <p:spPr>
          <a:xfrm>
            <a:off x="7336736" y="2298529"/>
            <a:ext cx="806789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 i="1" sz="1400">
                <a:solidFill>
                  <a:schemeClr val="accent1">
                    <a:lumOff val="-7647"/>
                  </a:schemeClr>
                </a:solidFill>
              </a:defRPr>
            </a:pPr>
            <a:r>
              <a:t>~1/R</a:t>
            </a:r>
            <a:r>
              <a:rPr baseline="-5999"/>
              <a:t>on</a:t>
            </a:r>
          </a:p>
        </p:txBody>
      </p:sp>
      <p:sp>
        <p:nvSpPr>
          <p:cNvPr id="515" name="~1/Roff"/>
          <p:cNvSpPr txBox="1"/>
          <p:nvPr/>
        </p:nvSpPr>
        <p:spPr>
          <a:xfrm>
            <a:off x="8536460" y="1425966"/>
            <a:ext cx="806788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 i="1" sz="1400">
                <a:solidFill>
                  <a:schemeClr val="accent1">
                    <a:lumOff val="-7647"/>
                  </a:schemeClr>
                </a:solidFill>
              </a:defRPr>
            </a:pPr>
            <a:r>
              <a:t>~1/R</a:t>
            </a:r>
            <a:r>
              <a:rPr baseline="-5999"/>
              <a:t>off</a:t>
            </a:r>
          </a:p>
        </p:txBody>
      </p:sp>
      <p:sp>
        <p:nvSpPr>
          <p:cNvPr id="516" name="Linie"/>
          <p:cNvSpPr/>
          <p:nvPr/>
        </p:nvSpPr>
        <p:spPr>
          <a:xfrm flipV="1">
            <a:off x="8434363" y="1017239"/>
            <a:ext cx="1" cy="2370059"/>
          </a:xfrm>
          <a:prstGeom prst="line">
            <a:avLst/>
          </a:prstGeom>
          <a:ln>
            <a:solidFill>
              <a:srgbClr val="000000"/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7" name="Linie"/>
          <p:cNvSpPr/>
          <p:nvPr/>
        </p:nvSpPr>
        <p:spPr>
          <a:xfrm>
            <a:off x="7250524" y="2203458"/>
            <a:ext cx="2370060" cy="1"/>
          </a:xfrm>
          <a:prstGeom prst="line">
            <a:avLst/>
          </a:prstGeom>
          <a:ln>
            <a:solidFill>
              <a:srgbClr val="000000"/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8" name="Kreis"/>
          <p:cNvSpPr/>
          <p:nvPr/>
        </p:nvSpPr>
        <p:spPr>
          <a:xfrm>
            <a:off x="9321726" y="2123368"/>
            <a:ext cx="121359" cy="121359"/>
          </a:xfrm>
          <a:prstGeom prst="ellipse">
            <a:avLst/>
          </a:prstGeom>
          <a:ln w="12700">
            <a:solidFill>
              <a:srgbClr val="535353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534" name="Gruppieren"/>
          <p:cNvGrpSpPr/>
          <p:nvPr/>
        </p:nvGrpSpPr>
        <p:grpSpPr>
          <a:xfrm>
            <a:off x="250193" y="618909"/>
            <a:ext cx="2968262" cy="2768389"/>
            <a:chOff x="0" y="0"/>
            <a:chExt cx="2968261" cy="2768388"/>
          </a:xfrm>
        </p:grpSpPr>
        <p:sp>
          <p:nvSpPr>
            <p:cNvPr id="519" name="Transistor"/>
            <p:cNvSpPr txBox="1"/>
            <p:nvPr/>
          </p:nvSpPr>
          <p:spPr>
            <a:xfrm>
              <a:off x="69108" y="0"/>
              <a:ext cx="2224378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Transistor</a:t>
              </a:r>
            </a:p>
          </p:txBody>
        </p:sp>
        <p:sp>
          <p:nvSpPr>
            <p:cNvPr id="520" name="Kreis"/>
            <p:cNvSpPr/>
            <p:nvPr/>
          </p:nvSpPr>
          <p:spPr>
            <a:xfrm>
              <a:off x="1262634" y="673771"/>
              <a:ext cx="121359" cy="121359"/>
            </a:xfrm>
            <a:prstGeom prst="ellipse">
              <a:avLst/>
            </a:prstGeom>
            <a:noFill/>
            <a:ln w="12700" cap="flat">
              <a:solidFill>
                <a:srgbClr val="53535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21" name="Linie"/>
            <p:cNvSpPr/>
            <p:nvPr/>
          </p:nvSpPr>
          <p:spPr>
            <a:xfrm flipV="1">
              <a:off x="1308188" y="502594"/>
              <a:ext cx="1" cy="1243320"/>
            </a:xfrm>
            <a:prstGeom prst="line">
              <a:avLst/>
            </a:prstGeom>
            <a:noFill/>
            <a:ln w="9525" cap="flat">
              <a:solidFill>
                <a:schemeClr val="accent4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22" name="i1"/>
            <p:cNvSpPr txBox="1"/>
            <p:nvPr/>
          </p:nvSpPr>
          <p:spPr>
            <a:xfrm>
              <a:off x="528504" y="409717"/>
              <a:ext cx="806788" cy="353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1</a:t>
              </a:r>
            </a:p>
          </p:txBody>
        </p:sp>
        <p:sp>
          <p:nvSpPr>
            <p:cNvPr id="523" name="u1"/>
            <p:cNvSpPr txBox="1"/>
            <p:nvPr/>
          </p:nvSpPr>
          <p:spPr>
            <a:xfrm>
              <a:off x="1852493" y="1552823"/>
              <a:ext cx="806789" cy="353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/>
              <a:r>
                <a:t>u</a:t>
              </a:r>
              <a:r>
                <a:rPr baseline="-5999"/>
                <a:t>1</a:t>
              </a:r>
            </a:p>
          </p:txBody>
        </p:sp>
        <p:sp>
          <p:nvSpPr>
            <p:cNvPr id="524" name="Linie"/>
            <p:cNvSpPr/>
            <p:nvPr/>
          </p:nvSpPr>
          <p:spPr>
            <a:xfrm flipH="1">
              <a:off x="2161473" y="1169348"/>
              <a:ext cx="182093" cy="315393"/>
            </a:xfrm>
            <a:prstGeom prst="line">
              <a:avLst/>
            </a:prstGeom>
            <a:noFill/>
            <a:ln w="19050" cap="flat">
              <a:solidFill>
                <a:srgbClr val="FF9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25" name="Linie"/>
            <p:cNvSpPr/>
            <p:nvPr/>
          </p:nvSpPr>
          <p:spPr>
            <a:xfrm flipH="1">
              <a:off x="1178085" y="608729"/>
              <a:ext cx="163149" cy="1031049"/>
            </a:xfrm>
            <a:prstGeom prst="line">
              <a:avLst/>
            </a:prstGeom>
            <a:noFill/>
            <a:ln w="254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26" name="Linie"/>
            <p:cNvSpPr/>
            <p:nvPr/>
          </p:nvSpPr>
          <p:spPr>
            <a:xfrm flipH="1">
              <a:off x="1184219" y="1560203"/>
              <a:ext cx="1050119" cy="36672"/>
            </a:xfrm>
            <a:prstGeom prst="line">
              <a:avLst/>
            </a:prstGeom>
            <a:noFill/>
            <a:ln w="25400" cap="flat">
              <a:solidFill>
                <a:srgbClr val="0433FF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27" name="~1/Ron"/>
            <p:cNvSpPr txBox="1"/>
            <p:nvPr/>
          </p:nvSpPr>
          <p:spPr>
            <a:xfrm>
              <a:off x="1801693" y="341983"/>
              <a:ext cx="806789" cy="353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i="1" sz="1400">
                  <a:solidFill>
                    <a:schemeClr val="accent1">
                      <a:lumOff val="-7647"/>
                    </a:schemeClr>
                  </a:solidFill>
                </a:defRPr>
              </a:pPr>
              <a:r>
                <a:t>~1/R</a:t>
              </a:r>
              <a:r>
                <a:rPr baseline="-5999"/>
                <a:t>on</a:t>
              </a:r>
            </a:p>
          </p:txBody>
        </p:sp>
        <p:sp>
          <p:nvSpPr>
            <p:cNvPr id="528" name="~1/Roff"/>
            <p:cNvSpPr txBox="1"/>
            <p:nvPr/>
          </p:nvSpPr>
          <p:spPr>
            <a:xfrm>
              <a:off x="2161473" y="920046"/>
              <a:ext cx="806789" cy="353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i="1" sz="1400">
                  <a:solidFill>
                    <a:schemeClr val="accent1">
                      <a:lumOff val="-7647"/>
                    </a:schemeClr>
                  </a:solidFill>
                </a:defRPr>
              </a:pPr>
              <a:r>
                <a:t>~1/R</a:t>
              </a:r>
              <a:r>
                <a:rPr baseline="-5999"/>
                <a:t>off</a:t>
              </a:r>
            </a:p>
          </p:txBody>
        </p:sp>
        <p:sp>
          <p:nvSpPr>
            <p:cNvPr id="529" name="Linie"/>
            <p:cNvSpPr/>
            <p:nvPr/>
          </p:nvSpPr>
          <p:spPr>
            <a:xfrm flipV="1">
              <a:off x="1183838" y="398329"/>
              <a:ext cx="1" cy="237006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0" name="Linie"/>
            <p:cNvSpPr/>
            <p:nvPr/>
          </p:nvSpPr>
          <p:spPr>
            <a:xfrm>
              <a:off x="0" y="1584549"/>
              <a:ext cx="2370059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1" name="Kreis"/>
            <p:cNvSpPr/>
            <p:nvPr/>
          </p:nvSpPr>
          <p:spPr>
            <a:xfrm>
              <a:off x="2071201" y="1504458"/>
              <a:ext cx="121359" cy="121360"/>
            </a:xfrm>
            <a:prstGeom prst="ellipse">
              <a:avLst/>
            </a:prstGeom>
            <a:noFill/>
            <a:ln w="12700" cap="flat">
              <a:solidFill>
                <a:srgbClr val="53535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32" name="Linie"/>
            <p:cNvSpPr/>
            <p:nvPr/>
          </p:nvSpPr>
          <p:spPr>
            <a:xfrm flipH="1">
              <a:off x="1430129" y="611249"/>
              <a:ext cx="446901" cy="132938"/>
            </a:xfrm>
            <a:prstGeom prst="line">
              <a:avLst/>
            </a:prstGeom>
            <a:noFill/>
            <a:ln w="19050" cap="flat">
              <a:solidFill>
                <a:srgbClr val="FF9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3" name="Linie"/>
            <p:cNvSpPr/>
            <p:nvPr/>
          </p:nvSpPr>
          <p:spPr>
            <a:xfrm flipH="1">
              <a:off x="1031594" y="1554808"/>
              <a:ext cx="163150" cy="1031049"/>
            </a:xfrm>
            <a:prstGeom prst="line">
              <a:avLst/>
            </a:prstGeom>
            <a:noFill/>
            <a:ln w="12700" cap="flat">
              <a:solidFill>
                <a:srgbClr val="FF26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535" name="Linie"/>
          <p:cNvSpPr/>
          <p:nvPr/>
        </p:nvSpPr>
        <p:spPr>
          <a:xfrm flipH="1">
            <a:off x="4921264" y="1200281"/>
            <a:ext cx="163149" cy="1031049"/>
          </a:xfrm>
          <a:prstGeom prst="line">
            <a:avLst/>
          </a:prstGeom>
          <a:ln w="25400">
            <a:solidFill>
              <a:srgbClr val="FF26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36" name="Linie"/>
          <p:cNvSpPr/>
          <p:nvPr/>
        </p:nvSpPr>
        <p:spPr>
          <a:xfrm flipH="1">
            <a:off x="5219390" y="1167738"/>
            <a:ext cx="446901" cy="132938"/>
          </a:xfrm>
          <a:prstGeom prst="line">
            <a:avLst/>
          </a:prstGeom>
          <a:ln w="19050">
            <a:solidFill>
              <a:srgbClr val="FF93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37" name="Linie"/>
          <p:cNvSpPr/>
          <p:nvPr/>
        </p:nvSpPr>
        <p:spPr>
          <a:xfrm flipV="1">
            <a:off x="3881776" y="2197125"/>
            <a:ext cx="1050118" cy="36671"/>
          </a:xfrm>
          <a:prstGeom prst="line">
            <a:avLst/>
          </a:prstGeom>
          <a:ln w="25400">
            <a:solidFill>
              <a:srgbClr val="0433FF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38" name="Linie"/>
          <p:cNvSpPr/>
          <p:nvPr/>
        </p:nvSpPr>
        <p:spPr>
          <a:xfrm flipH="1">
            <a:off x="8272983" y="2199117"/>
            <a:ext cx="163150" cy="1031049"/>
          </a:xfrm>
          <a:prstGeom prst="line">
            <a:avLst/>
          </a:prstGeom>
          <a:ln w="25400">
            <a:solidFill>
              <a:srgbClr val="FF26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39" name="Linie"/>
          <p:cNvSpPr/>
          <p:nvPr/>
        </p:nvSpPr>
        <p:spPr>
          <a:xfrm flipH="1">
            <a:off x="8432265" y="2178411"/>
            <a:ext cx="1050118" cy="36672"/>
          </a:xfrm>
          <a:prstGeom prst="line">
            <a:avLst/>
          </a:prstGeom>
          <a:ln w="25400">
            <a:solidFill>
              <a:srgbClr val="0433FF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40" name="Kreis"/>
          <p:cNvSpPr/>
          <p:nvPr/>
        </p:nvSpPr>
        <p:spPr>
          <a:xfrm>
            <a:off x="8241389" y="3032866"/>
            <a:ext cx="121360" cy="121360"/>
          </a:xfrm>
          <a:prstGeom prst="ellipse">
            <a:avLst/>
          </a:prstGeom>
          <a:ln w="12700">
            <a:solidFill>
              <a:srgbClr val="535353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41" name="~1/Roff"/>
          <p:cNvSpPr txBox="1"/>
          <p:nvPr/>
        </p:nvSpPr>
        <p:spPr>
          <a:xfrm>
            <a:off x="3880107" y="1538955"/>
            <a:ext cx="806788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 i="1" sz="1400">
                <a:solidFill>
                  <a:schemeClr val="accent1">
                    <a:lumOff val="-7647"/>
                  </a:schemeClr>
                </a:solidFill>
              </a:defRPr>
            </a:pPr>
            <a:r>
              <a:t>~1/R</a:t>
            </a:r>
            <a:r>
              <a:rPr baseline="-5999"/>
              <a:t>off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Quadrat"/>
          <p:cNvSpPr/>
          <p:nvPr/>
        </p:nvSpPr>
        <p:spPr>
          <a:xfrm>
            <a:off x="64497" y="-192163"/>
            <a:ext cx="1270001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44" name="Schaltzeiten"/>
          <p:cNvSpPr txBox="1"/>
          <p:nvPr/>
        </p:nvSpPr>
        <p:spPr>
          <a:xfrm>
            <a:off x="2139900" y="1549085"/>
            <a:ext cx="5649219" cy="1236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/>
            </a:lvl1pPr>
          </a:lstStyle>
          <a:p>
            <a:pPr/>
            <a:r>
              <a:t>Schaltzeiten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Quadrat"/>
          <p:cNvSpPr/>
          <p:nvPr/>
        </p:nvSpPr>
        <p:spPr>
          <a:xfrm>
            <a:off x="64497" y="-192163"/>
            <a:ext cx="1270001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Abgerundetes Rechteck 215"/>
          <p:cNvSpPr/>
          <p:nvPr/>
        </p:nvSpPr>
        <p:spPr>
          <a:xfrm>
            <a:off x="391275" y="432558"/>
            <a:ext cx="3338475" cy="3953208"/>
          </a:xfrm>
          <a:prstGeom prst="roundRect">
            <a:avLst>
              <a:gd name="adj" fmla="val 5607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549" name="Schaltelement"/>
          <p:cNvSpPr txBox="1"/>
          <p:nvPr/>
        </p:nvSpPr>
        <p:spPr>
          <a:xfrm>
            <a:off x="5616639" y="3660508"/>
            <a:ext cx="1281645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Schaltelement</a:t>
            </a:r>
          </a:p>
        </p:txBody>
      </p:sp>
      <p:sp>
        <p:nvSpPr>
          <p:cNvPr id="550" name="Rechteck"/>
          <p:cNvSpPr/>
          <p:nvPr/>
        </p:nvSpPr>
        <p:spPr>
          <a:xfrm>
            <a:off x="4918284" y="3634861"/>
            <a:ext cx="596236" cy="350278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marR="36574" algn="ctr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551" name="Serienschaltung"/>
          <p:cNvSpPr txBox="1"/>
          <p:nvPr/>
        </p:nvSpPr>
        <p:spPr>
          <a:xfrm>
            <a:off x="1130268" y="599339"/>
            <a:ext cx="1860490" cy="324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Serienschaltung</a:t>
            </a:r>
          </a:p>
        </p:txBody>
      </p:sp>
      <p:grpSp>
        <p:nvGrpSpPr>
          <p:cNvPr id="583" name="Gruppieren"/>
          <p:cNvGrpSpPr/>
          <p:nvPr/>
        </p:nvGrpSpPr>
        <p:grpSpPr>
          <a:xfrm>
            <a:off x="482871" y="939935"/>
            <a:ext cx="3155284" cy="3260359"/>
            <a:chOff x="0" y="0"/>
            <a:chExt cx="3155282" cy="3260358"/>
          </a:xfrm>
        </p:grpSpPr>
        <p:sp>
          <p:nvSpPr>
            <p:cNvPr id="552" name="Linie"/>
            <p:cNvSpPr/>
            <p:nvPr/>
          </p:nvSpPr>
          <p:spPr>
            <a:xfrm flipV="1">
              <a:off x="855707" y="108931"/>
              <a:ext cx="1" cy="312194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53" name="Linie"/>
            <p:cNvSpPr/>
            <p:nvPr/>
          </p:nvSpPr>
          <p:spPr>
            <a:xfrm flipH="1" flipV="1">
              <a:off x="861217" y="122364"/>
              <a:ext cx="186049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54" name="Linie"/>
            <p:cNvSpPr/>
            <p:nvPr/>
          </p:nvSpPr>
          <p:spPr>
            <a:xfrm flipH="1" flipV="1">
              <a:off x="2153718" y="122364"/>
              <a:ext cx="143245" cy="1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55" name="i1"/>
            <p:cNvSpPr txBox="1"/>
            <p:nvPr/>
          </p:nvSpPr>
          <p:spPr>
            <a:xfrm>
              <a:off x="2683772" y="0"/>
              <a:ext cx="471511" cy="2447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noAutofit/>
            </a:bodyPr>
            <a:lstStyle/>
            <a:p>
              <a:pPr marR="36574" indent="36574" algn="ctr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1</a:t>
              </a:r>
            </a:p>
          </p:txBody>
        </p:sp>
        <p:sp>
          <p:nvSpPr>
            <p:cNvPr id="556" name="Kreis"/>
            <p:cNvSpPr/>
            <p:nvPr/>
          </p:nvSpPr>
          <p:spPr>
            <a:xfrm flipH="1" rot="10800000">
              <a:off x="2687434" y="91777"/>
              <a:ext cx="56677" cy="5703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57" name="…"/>
            <p:cNvSpPr/>
            <p:nvPr/>
          </p:nvSpPr>
          <p:spPr>
            <a:xfrm>
              <a:off x="424339" y="1746019"/>
              <a:ext cx="862737" cy="34203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/>
            </a:lstStyle>
            <a:p>
              <a:pPr/>
              <a:r>
                <a:t>…</a:t>
              </a:r>
            </a:p>
          </p:txBody>
        </p:sp>
        <p:sp>
          <p:nvSpPr>
            <p:cNvPr id="558" name="Rechteck"/>
            <p:cNvSpPr/>
            <p:nvPr/>
          </p:nvSpPr>
          <p:spPr>
            <a:xfrm>
              <a:off x="579616" y="789154"/>
              <a:ext cx="552184" cy="32439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marR="36574" algn="ctr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</a:t>
              </a:r>
            </a:p>
          </p:txBody>
        </p:sp>
        <p:sp>
          <p:nvSpPr>
            <p:cNvPr id="559" name="Rechteck"/>
            <p:cNvSpPr/>
            <p:nvPr/>
          </p:nvSpPr>
          <p:spPr>
            <a:xfrm>
              <a:off x="579616" y="1299459"/>
              <a:ext cx="552184" cy="32439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marR="36574" algn="ctr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</a:t>
              </a:r>
            </a:p>
          </p:txBody>
        </p:sp>
        <p:sp>
          <p:nvSpPr>
            <p:cNvPr id="560" name="Rechteck"/>
            <p:cNvSpPr/>
            <p:nvPr/>
          </p:nvSpPr>
          <p:spPr>
            <a:xfrm>
              <a:off x="579616" y="2227102"/>
              <a:ext cx="552184" cy="32439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marR="36574" algn="ctr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</a:t>
              </a:r>
            </a:p>
          </p:txBody>
        </p:sp>
        <p:sp>
          <p:nvSpPr>
            <p:cNvPr id="561" name="Rechteck"/>
            <p:cNvSpPr/>
            <p:nvPr/>
          </p:nvSpPr>
          <p:spPr>
            <a:xfrm>
              <a:off x="579616" y="2743102"/>
              <a:ext cx="552184" cy="32439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marR="36574" algn="ctr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</a:t>
              </a:r>
            </a:p>
          </p:txBody>
        </p:sp>
        <p:sp>
          <p:nvSpPr>
            <p:cNvPr id="562" name="Linie"/>
            <p:cNvSpPr/>
            <p:nvPr/>
          </p:nvSpPr>
          <p:spPr>
            <a:xfrm flipH="1" flipV="1">
              <a:off x="849455" y="3231841"/>
              <a:ext cx="186049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63" name="Linie"/>
            <p:cNvSpPr/>
            <p:nvPr/>
          </p:nvSpPr>
          <p:spPr>
            <a:xfrm flipH="1">
              <a:off x="305996" y="308344"/>
              <a:ext cx="1" cy="272311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64" name="u01"/>
            <p:cNvSpPr txBox="1"/>
            <p:nvPr/>
          </p:nvSpPr>
          <p:spPr>
            <a:xfrm>
              <a:off x="0" y="1414663"/>
              <a:ext cx="364369" cy="2447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noAutofit/>
            </a:bodyPr>
            <a:lstStyle/>
            <a:p>
              <a: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1</a:t>
              </a:r>
            </a:p>
          </p:txBody>
        </p:sp>
        <p:sp>
          <p:nvSpPr>
            <p:cNvPr id="565" name="Kreis"/>
            <p:cNvSpPr/>
            <p:nvPr/>
          </p:nvSpPr>
          <p:spPr>
            <a:xfrm flipH="1" rot="10800000">
              <a:off x="2687434" y="3203324"/>
              <a:ext cx="56677" cy="5703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grpSp>
          <p:nvGrpSpPr>
            <p:cNvPr id="570" name="Gruppieren"/>
            <p:cNvGrpSpPr/>
            <p:nvPr/>
          </p:nvGrpSpPr>
          <p:grpSpPr>
            <a:xfrm>
              <a:off x="579616" y="276983"/>
              <a:ext cx="1026840" cy="437911"/>
              <a:chOff x="0" y="0"/>
              <a:chExt cx="1026838" cy="437909"/>
            </a:xfrm>
          </p:grpSpPr>
          <p:sp>
            <p:nvSpPr>
              <p:cNvPr id="566" name="Rechteck"/>
              <p:cNvSpPr/>
              <p:nvPr/>
            </p:nvSpPr>
            <p:spPr>
              <a:xfrm>
                <a:off x="0" y="1865"/>
                <a:ext cx="552183" cy="32439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marR="36574" algn="ctr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S</a:t>
                </a:r>
              </a:p>
            </p:txBody>
          </p:sp>
          <p:grpSp>
            <p:nvGrpSpPr>
              <p:cNvPr id="569" name="Gruppieren"/>
              <p:cNvGrpSpPr/>
              <p:nvPr/>
            </p:nvGrpSpPr>
            <p:grpSpPr>
              <a:xfrm>
                <a:off x="662469" y="-1"/>
                <a:ext cx="364370" cy="437911"/>
                <a:chOff x="0" y="0"/>
                <a:chExt cx="364368" cy="437909"/>
              </a:xfrm>
            </p:grpSpPr>
            <p:sp>
              <p:nvSpPr>
                <p:cNvPr id="567" name="Linie"/>
                <p:cNvSpPr/>
                <p:nvPr/>
              </p:nvSpPr>
              <p:spPr>
                <a:xfrm flipH="1">
                  <a:off x="5902" y="0"/>
                  <a:ext cx="1" cy="437910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68" name="u01"/>
                <p:cNvSpPr txBox="1"/>
                <p:nvPr/>
              </p:nvSpPr>
              <p:spPr>
                <a:xfrm>
                  <a:off x="0" y="96590"/>
                  <a:ext cx="364369" cy="24472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 marR="36574" indent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  <a:r>
                    <a:t>U</a:t>
                  </a:r>
                  <a:r>
                    <a:rPr baseline="-5999"/>
                    <a:t>i</a:t>
                  </a:r>
                </a:p>
              </p:txBody>
            </p:sp>
          </p:grpSp>
        </p:grpSp>
        <p:grpSp>
          <p:nvGrpSpPr>
            <p:cNvPr id="573" name="Gruppieren"/>
            <p:cNvGrpSpPr/>
            <p:nvPr/>
          </p:nvGrpSpPr>
          <p:grpSpPr>
            <a:xfrm>
              <a:off x="1247433" y="781748"/>
              <a:ext cx="364370" cy="437911"/>
              <a:chOff x="0" y="0"/>
              <a:chExt cx="364368" cy="437909"/>
            </a:xfrm>
          </p:grpSpPr>
          <p:sp>
            <p:nvSpPr>
              <p:cNvPr id="571" name="Linie"/>
              <p:cNvSpPr/>
              <p:nvPr/>
            </p:nvSpPr>
            <p:spPr>
              <a:xfrm flipH="1">
                <a:off x="5902" y="0"/>
                <a:ext cx="1" cy="43791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2" name="u01"/>
              <p:cNvSpPr txBox="1"/>
              <p:nvPr/>
            </p:nvSpPr>
            <p:spPr>
              <a:xfrm>
                <a:off x="0" y="96590"/>
                <a:ext cx="364369" cy="24472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i</a:t>
                </a:r>
              </a:p>
            </p:txBody>
          </p:sp>
        </p:grpSp>
        <p:grpSp>
          <p:nvGrpSpPr>
            <p:cNvPr id="576" name="Gruppieren"/>
            <p:cNvGrpSpPr/>
            <p:nvPr/>
          </p:nvGrpSpPr>
          <p:grpSpPr>
            <a:xfrm>
              <a:off x="1242086" y="1289344"/>
              <a:ext cx="364370" cy="437911"/>
              <a:chOff x="0" y="0"/>
              <a:chExt cx="364368" cy="437909"/>
            </a:xfrm>
          </p:grpSpPr>
          <p:sp>
            <p:nvSpPr>
              <p:cNvPr id="574" name="Linie"/>
              <p:cNvSpPr/>
              <p:nvPr/>
            </p:nvSpPr>
            <p:spPr>
              <a:xfrm flipH="1">
                <a:off x="5902" y="0"/>
                <a:ext cx="1" cy="43791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5" name="u01"/>
              <p:cNvSpPr txBox="1"/>
              <p:nvPr/>
            </p:nvSpPr>
            <p:spPr>
              <a:xfrm>
                <a:off x="0" y="96590"/>
                <a:ext cx="364369" cy="24472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i</a:t>
                </a:r>
              </a:p>
            </p:txBody>
          </p:sp>
        </p:grpSp>
        <p:grpSp>
          <p:nvGrpSpPr>
            <p:cNvPr id="579" name="Gruppieren"/>
            <p:cNvGrpSpPr/>
            <p:nvPr/>
          </p:nvGrpSpPr>
          <p:grpSpPr>
            <a:xfrm>
              <a:off x="1247433" y="2231927"/>
              <a:ext cx="364370" cy="437911"/>
              <a:chOff x="0" y="0"/>
              <a:chExt cx="364368" cy="437909"/>
            </a:xfrm>
          </p:grpSpPr>
          <p:sp>
            <p:nvSpPr>
              <p:cNvPr id="577" name="Linie"/>
              <p:cNvSpPr/>
              <p:nvPr/>
            </p:nvSpPr>
            <p:spPr>
              <a:xfrm flipH="1">
                <a:off x="5902" y="0"/>
                <a:ext cx="1" cy="43791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8" name="u01"/>
              <p:cNvSpPr txBox="1"/>
              <p:nvPr/>
            </p:nvSpPr>
            <p:spPr>
              <a:xfrm>
                <a:off x="0" y="96590"/>
                <a:ext cx="364369" cy="24472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i</a:t>
                </a:r>
              </a:p>
            </p:txBody>
          </p:sp>
        </p:grpSp>
        <p:grpSp>
          <p:nvGrpSpPr>
            <p:cNvPr id="582" name="Gruppieren"/>
            <p:cNvGrpSpPr/>
            <p:nvPr/>
          </p:nvGrpSpPr>
          <p:grpSpPr>
            <a:xfrm>
              <a:off x="1247433" y="2724542"/>
              <a:ext cx="364370" cy="437910"/>
              <a:chOff x="0" y="0"/>
              <a:chExt cx="364368" cy="437909"/>
            </a:xfrm>
          </p:grpSpPr>
          <p:sp>
            <p:nvSpPr>
              <p:cNvPr id="580" name="Linie"/>
              <p:cNvSpPr/>
              <p:nvPr/>
            </p:nvSpPr>
            <p:spPr>
              <a:xfrm flipH="1">
                <a:off x="5902" y="0"/>
                <a:ext cx="1" cy="43791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1" name="u01"/>
              <p:cNvSpPr txBox="1"/>
              <p:nvPr/>
            </p:nvSpPr>
            <p:spPr>
              <a:xfrm>
                <a:off x="0" y="96590"/>
                <a:ext cx="364369" cy="24472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i</a:t>
                </a:r>
              </a:p>
            </p:txBody>
          </p:sp>
        </p:grpSp>
      </p:grpSp>
      <p:grpSp>
        <p:nvGrpSpPr>
          <p:cNvPr id="628" name="Gruppieren"/>
          <p:cNvGrpSpPr/>
          <p:nvPr/>
        </p:nvGrpSpPr>
        <p:grpSpPr>
          <a:xfrm>
            <a:off x="4192808" y="432558"/>
            <a:ext cx="5590835" cy="2713503"/>
            <a:chOff x="0" y="0"/>
            <a:chExt cx="5590833" cy="2713501"/>
          </a:xfrm>
        </p:grpSpPr>
        <p:sp>
          <p:nvSpPr>
            <p:cNvPr id="584" name="Parallelschaltung"/>
            <p:cNvSpPr txBox="1"/>
            <p:nvPr/>
          </p:nvSpPr>
          <p:spPr>
            <a:xfrm>
              <a:off x="2000495" y="153848"/>
              <a:ext cx="1742244" cy="3500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Parallelschaltung</a:t>
              </a:r>
            </a:p>
          </p:txBody>
        </p:sp>
        <p:sp>
          <p:nvSpPr>
            <p:cNvPr id="585" name="Linie"/>
            <p:cNvSpPr/>
            <p:nvPr/>
          </p:nvSpPr>
          <p:spPr>
            <a:xfrm flipV="1">
              <a:off x="2778206" y="656530"/>
              <a:ext cx="1" cy="173847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86" name="Linie"/>
            <p:cNvSpPr/>
            <p:nvPr/>
          </p:nvSpPr>
          <p:spPr>
            <a:xfrm flipH="1" flipV="1">
              <a:off x="3443343" y="652973"/>
              <a:ext cx="154672" cy="1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87" name="i1"/>
            <p:cNvSpPr txBox="1"/>
            <p:nvPr/>
          </p:nvSpPr>
          <p:spPr>
            <a:xfrm>
              <a:off x="4023121" y="527590"/>
              <a:ext cx="509128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1</a:t>
              </a:r>
            </a:p>
          </p:txBody>
        </p:sp>
        <p:grpSp>
          <p:nvGrpSpPr>
            <p:cNvPr id="590" name="Gruppieren"/>
            <p:cNvGrpSpPr/>
            <p:nvPr/>
          </p:nvGrpSpPr>
          <p:grpSpPr>
            <a:xfrm>
              <a:off x="2770986" y="619946"/>
              <a:ext cx="1309850" cy="61585"/>
              <a:chOff x="0" y="0"/>
              <a:chExt cx="1309849" cy="61584"/>
            </a:xfrm>
          </p:grpSpPr>
          <p:sp>
            <p:nvSpPr>
              <p:cNvPr id="588" name="Linie"/>
              <p:cNvSpPr/>
              <p:nvPr/>
            </p:nvSpPr>
            <p:spPr>
              <a:xfrm flipH="1" flipV="1">
                <a:off x="0" y="33026"/>
                <a:ext cx="1247558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9" name="Kreis"/>
              <p:cNvSpPr/>
              <p:nvPr/>
            </p:nvSpPr>
            <p:spPr>
              <a:xfrm flipH="1" rot="10800000">
                <a:off x="1248651" y="0"/>
                <a:ext cx="61199" cy="61585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591" name="…"/>
            <p:cNvSpPr/>
            <p:nvPr/>
          </p:nvSpPr>
          <p:spPr>
            <a:xfrm>
              <a:off x="3151744" y="1452867"/>
              <a:ext cx="615286" cy="36932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/>
            </a:lstStyle>
            <a:p>
              <a:pPr/>
              <a:r>
                <a:t>…</a:t>
              </a:r>
            </a:p>
          </p:txBody>
        </p:sp>
        <p:sp>
          <p:nvSpPr>
            <p:cNvPr id="592" name="u01"/>
            <p:cNvSpPr txBox="1"/>
            <p:nvPr/>
          </p:nvSpPr>
          <p:spPr>
            <a:xfrm>
              <a:off x="174247" y="1491302"/>
              <a:ext cx="39343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1</a:t>
              </a:r>
            </a:p>
          </p:txBody>
        </p:sp>
        <p:sp>
          <p:nvSpPr>
            <p:cNvPr id="593" name="Linie"/>
            <p:cNvSpPr/>
            <p:nvPr/>
          </p:nvSpPr>
          <p:spPr>
            <a:xfrm flipH="1" flipV="1">
              <a:off x="916383" y="952720"/>
              <a:ext cx="40906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94" name="Linie"/>
            <p:cNvSpPr/>
            <p:nvPr/>
          </p:nvSpPr>
          <p:spPr>
            <a:xfrm flipH="1">
              <a:off x="479809" y="985279"/>
              <a:ext cx="1" cy="11276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95" name="Linie"/>
            <p:cNvSpPr/>
            <p:nvPr/>
          </p:nvSpPr>
          <p:spPr>
            <a:xfrm flipH="1" flipV="1">
              <a:off x="916383" y="2098809"/>
              <a:ext cx="40906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600" name="Gruppieren"/>
            <p:cNvGrpSpPr/>
            <p:nvPr/>
          </p:nvGrpSpPr>
          <p:grpSpPr>
            <a:xfrm>
              <a:off x="914655" y="949869"/>
              <a:ext cx="300051" cy="1151792"/>
              <a:chOff x="0" y="0"/>
              <a:chExt cx="300049" cy="1151791"/>
            </a:xfrm>
          </p:grpSpPr>
          <p:sp>
            <p:nvSpPr>
              <p:cNvPr id="596" name="Linie"/>
              <p:cNvSpPr/>
              <p:nvPr/>
            </p:nvSpPr>
            <p:spPr>
              <a:xfrm flipV="1">
                <a:off x="-1" y="-1"/>
                <a:ext cx="2" cy="1151793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599" name="Gruppieren"/>
              <p:cNvGrpSpPr/>
              <p:nvPr/>
            </p:nvGrpSpPr>
            <p:grpSpPr>
              <a:xfrm>
                <a:off x="6426" y="163129"/>
                <a:ext cx="293624" cy="264254"/>
                <a:chOff x="0" y="0"/>
                <a:chExt cx="293622" cy="264252"/>
              </a:xfrm>
            </p:grpSpPr>
            <p:sp>
              <p:nvSpPr>
                <p:cNvPr id="597" name="Linie"/>
                <p:cNvSpPr/>
                <p:nvPr/>
              </p:nvSpPr>
              <p:spPr>
                <a:xfrm flipH="1">
                  <a:off x="-1" y="45342"/>
                  <a:ext cx="2" cy="154672"/>
                </a:xfrm>
                <a:prstGeom prst="line">
                  <a:avLst/>
                </a:prstGeom>
                <a:noFill/>
                <a:ln w="25400" cap="flat">
                  <a:solidFill>
                    <a:srgbClr val="004B93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98" name="i1"/>
                <p:cNvSpPr txBox="1"/>
                <p:nvPr/>
              </p:nvSpPr>
              <p:spPr>
                <a:xfrm>
                  <a:off x="25330" y="0"/>
                  <a:ext cx="268293" cy="26425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8" tIns="45718" rIns="45718" bIns="45718" numCol="1" anchor="t">
                  <a:spAutoFit/>
                </a:bodyPr>
                <a:lstStyle/>
                <a:p>
                  <a:pPr marR="36574" indent="36574" algn="ctr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  <a:r>
                    <a:t>I</a:t>
                  </a:r>
                  <a:r>
                    <a:rPr baseline="-5999"/>
                    <a:t>i</a:t>
                  </a:r>
                </a:p>
              </p:txBody>
            </p:sp>
          </p:grpSp>
        </p:grpSp>
        <p:grpSp>
          <p:nvGrpSpPr>
            <p:cNvPr id="603" name="Gruppieren"/>
            <p:cNvGrpSpPr/>
            <p:nvPr/>
          </p:nvGrpSpPr>
          <p:grpSpPr>
            <a:xfrm>
              <a:off x="2768681" y="1111657"/>
              <a:ext cx="293624" cy="264253"/>
              <a:chOff x="0" y="0"/>
              <a:chExt cx="293622" cy="264252"/>
            </a:xfrm>
          </p:grpSpPr>
          <p:sp>
            <p:nvSpPr>
              <p:cNvPr id="601" name="Linie"/>
              <p:cNvSpPr/>
              <p:nvPr/>
            </p:nvSpPr>
            <p:spPr>
              <a:xfrm flipH="1">
                <a:off x="-1" y="45342"/>
                <a:ext cx="2" cy="154672"/>
              </a:xfrm>
              <a:prstGeom prst="line">
                <a:avLst/>
              </a:prstGeom>
              <a:noFill/>
              <a:ln w="25400" cap="flat">
                <a:solidFill>
                  <a:srgbClr val="004B93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2" name="i1"/>
              <p:cNvSpPr txBox="1"/>
              <p:nvPr/>
            </p:nvSpPr>
            <p:spPr>
              <a:xfrm>
                <a:off x="25330" y="0"/>
                <a:ext cx="268293" cy="2642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algn="ctr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I</a:t>
                </a:r>
                <a:r>
                  <a:rPr baseline="-5999"/>
                  <a:t>i</a:t>
                </a:r>
              </a:p>
            </p:txBody>
          </p:sp>
        </p:grpSp>
        <p:grpSp>
          <p:nvGrpSpPr>
            <p:cNvPr id="608" name="Gruppieren"/>
            <p:cNvGrpSpPr/>
            <p:nvPr/>
          </p:nvGrpSpPr>
          <p:grpSpPr>
            <a:xfrm>
              <a:off x="1851277" y="956542"/>
              <a:ext cx="300051" cy="1151793"/>
              <a:chOff x="0" y="0"/>
              <a:chExt cx="300049" cy="1151791"/>
            </a:xfrm>
          </p:grpSpPr>
          <p:sp>
            <p:nvSpPr>
              <p:cNvPr id="604" name="Linie"/>
              <p:cNvSpPr/>
              <p:nvPr/>
            </p:nvSpPr>
            <p:spPr>
              <a:xfrm flipV="1">
                <a:off x="-1" y="-1"/>
                <a:ext cx="2" cy="1151793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607" name="Gruppieren"/>
              <p:cNvGrpSpPr/>
              <p:nvPr/>
            </p:nvGrpSpPr>
            <p:grpSpPr>
              <a:xfrm>
                <a:off x="6426" y="163129"/>
                <a:ext cx="293624" cy="264254"/>
                <a:chOff x="0" y="0"/>
                <a:chExt cx="293622" cy="264252"/>
              </a:xfrm>
            </p:grpSpPr>
            <p:sp>
              <p:nvSpPr>
                <p:cNvPr id="605" name="Linie"/>
                <p:cNvSpPr/>
                <p:nvPr/>
              </p:nvSpPr>
              <p:spPr>
                <a:xfrm flipH="1">
                  <a:off x="-1" y="45342"/>
                  <a:ext cx="2" cy="154672"/>
                </a:xfrm>
                <a:prstGeom prst="line">
                  <a:avLst/>
                </a:prstGeom>
                <a:noFill/>
                <a:ln w="25400" cap="flat">
                  <a:solidFill>
                    <a:srgbClr val="004B93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06" name="i1"/>
                <p:cNvSpPr txBox="1"/>
                <p:nvPr/>
              </p:nvSpPr>
              <p:spPr>
                <a:xfrm>
                  <a:off x="25330" y="0"/>
                  <a:ext cx="268293" cy="26425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8" tIns="45718" rIns="45718" bIns="45718" numCol="1" anchor="t">
                  <a:spAutoFit/>
                </a:bodyPr>
                <a:lstStyle/>
                <a:p>
                  <a:pPr marR="36574" indent="36574" algn="ctr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  <a:r>
                    <a:t>I</a:t>
                  </a:r>
                  <a:r>
                    <a:rPr baseline="-5999"/>
                    <a:t>i</a:t>
                  </a:r>
                </a:p>
              </p:txBody>
            </p:sp>
          </p:grpSp>
        </p:grpSp>
        <p:grpSp>
          <p:nvGrpSpPr>
            <p:cNvPr id="613" name="Gruppieren"/>
            <p:cNvGrpSpPr/>
            <p:nvPr/>
          </p:nvGrpSpPr>
          <p:grpSpPr>
            <a:xfrm>
              <a:off x="4065357" y="956542"/>
              <a:ext cx="300050" cy="1151793"/>
              <a:chOff x="0" y="0"/>
              <a:chExt cx="300049" cy="1151791"/>
            </a:xfrm>
          </p:grpSpPr>
          <p:sp>
            <p:nvSpPr>
              <p:cNvPr id="609" name="Linie"/>
              <p:cNvSpPr/>
              <p:nvPr/>
            </p:nvSpPr>
            <p:spPr>
              <a:xfrm flipV="1">
                <a:off x="-1" y="-1"/>
                <a:ext cx="2" cy="1151793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612" name="Gruppieren"/>
              <p:cNvGrpSpPr/>
              <p:nvPr/>
            </p:nvGrpSpPr>
            <p:grpSpPr>
              <a:xfrm>
                <a:off x="6426" y="163129"/>
                <a:ext cx="293624" cy="264254"/>
                <a:chOff x="0" y="0"/>
                <a:chExt cx="293622" cy="264252"/>
              </a:xfrm>
            </p:grpSpPr>
            <p:sp>
              <p:nvSpPr>
                <p:cNvPr id="610" name="Linie"/>
                <p:cNvSpPr/>
                <p:nvPr/>
              </p:nvSpPr>
              <p:spPr>
                <a:xfrm flipH="1">
                  <a:off x="-1" y="45342"/>
                  <a:ext cx="2" cy="154672"/>
                </a:xfrm>
                <a:prstGeom prst="line">
                  <a:avLst/>
                </a:prstGeom>
                <a:noFill/>
                <a:ln w="25400" cap="flat">
                  <a:solidFill>
                    <a:srgbClr val="004B93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11" name="i1"/>
                <p:cNvSpPr txBox="1"/>
                <p:nvPr/>
              </p:nvSpPr>
              <p:spPr>
                <a:xfrm>
                  <a:off x="25330" y="0"/>
                  <a:ext cx="268293" cy="26425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8" tIns="45718" rIns="45718" bIns="45718" numCol="1" anchor="t">
                  <a:spAutoFit/>
                </a:bodyPr>
                <a:lstStyle/>
                <a:p>
                  <a:pPr marR="36574" indent="36574" algn="ctr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  <a:r>
                    <a:t>I</a:t>
                  </a:r>
                  <a:r>
                    <a:rPr baseline="-5999"/>
                    <a:t>i</a:t>
                  </a:r>
                </a:p>
              </p:txBody>
            </p:sp>
          </p:grpSp>
        </p:grpSp>
        <p:grpSp>
          <p:nvGrpSpPr>
            <p:cNvPr id="618" name="Gruppieren"/>
            <p:cNvGrpSpPr/>
            <p:nvPr/>
          </p:nvGrpSpPr>
          <p:grpSpPr>
            <a:xfrm>
              <a:off x="5004142" y="956542"/>
              <a:ext cx="300051" cy="1151793"/>
              <a:chOff x="0" y="0"/>
              <a:chExt cx="300049" cy="1151791"/>
            </a:xfrm>
          </p:grpSpPr>
          <p:sp>
            <p:nvSpPr>
              <p:cNvPr id="614" name="Linie"/>
              <p:cNvSpPr/>
              <p:nvPr/>
            </p:nvSpPr>
            <p:spPr>
              <a:xfrm flipV="1">
                <a:off x="-1" y="-1"/>
                <a:ext cx="2" cy="1151793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617" name="Gruppieren"/>
              <p:cNvGrpSpPr/>
              <p:nvPr/>
            </p:nvGrpSpPr>
            <p:grpSpPr>
              <a:xfrm>
                <a:off x="6426" y="163129"/>
                <a:ext cx="293624" cy="264254"/>
                <a:chOff x="0" y="0"/>
                <a:chExt cx="293622" cy="264252"/>
              </a:xfrm>
            </p:grpSpPr>
            <p:sp>
              <p:nvSpPr>
                <p:cNvPr id="615" name="Linie"/>
                <p:cNvSpPr/>
                <p:nvPr/>
              </p:nvSpPr>
              <p:spPr>
                <a:xfrm flipH="1">
                  <a:off x="-1" y="45342"/>
                  <a:ext cx="2" cy="154672"/>
                </a:xfrm>
                <a:prstGeom prst="line">
                  <a:avLst/>
                </a:prstGeom>
                <a:noFill/>
                <a:ln w="25400" cap="flat">
                  <a:solidFill>
                    <a:srgbClr val="004B93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16" name="i1"/>
                <p:cNvSpPr txBox="1"/>
                <p:nvPr/>
              </p:nvSpPr>
              <p:spPr>
                <a:xfrm>
                  <a:off x="25330" y="0"/>
                  <a:ext cx="268293" cy="26425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8" tIns="45718" rIns="45718" bIns="45718" numCol="1" anchor="t">
                  <a:spAutoFit/>
                </a:bodyPr>
                <a:lstStyle/>
                <a:p>
                  <a:pPr marR="36574" indent="36574" algn="ctr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  <a:r>
                    <a:t>I</a:t>
                  </a:r>
                  <a:r>
                    <a:rPr baseline="-5999"/>
                    <a:t>i</a:t>
                  </a:r>
                </a:p>
              </p:txBody>
            </p:sp>
          </p:grpSp>
        </p:grpSp>
        <p:grpSp>
          <p:nvGrpSpPr>
            <p:cNvPr id="621" name="Gruppieren"/>
            <p:cNvGrpSpPr/>
            <p:nvPr/>
          </p:nvGrpSpPr>
          <p:grpSpPr>
            <a:xfrm>
              <a:off x="2779062" y="2359525"/>
              <a:ext cx="1309850" cy="61585"/>
              <a:chOff x="0" y="0"/>
              <a:chExt cx="1309849" cy="61584"/>
            </a:xfrm>
          </p:grpSpPr>
          <p:sp>
            <p:nvSpPr>
              <p:cNvPr id="619" name="Linie"/>
              <p:cNvSpPr/>
              <p:nvPr/>
            </p:nvSpPr>
            <p:spPr>
              <a:xfrm flipH="1" flipV="1">
                <a:off x="0" y="33026"/>
                <a:ext cx="1247558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0" name="Kreis"/>
              <p:cNvSpPr/>
              <p:nvPr/>
            </p:nvSpPr>
            <p:spPr>
              <a:xfrm flipH="1" rot="10800000">
                <a:off x="1248651" y="0"/>
                <a:ext cx="61199" cy="61585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622" name="Rechteck"/>
            <p:cNvSpPr/>
            <p:nvPr/>
          </p:nvSpPr>
          <p:spPr>
            <a:xfrm>
              <a:off x="665402" y="1450423"/>
              <a:ext cx="552183" cy="32439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marR="36574" algn="ctr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</a:t>
              </a:r>
            </a:p>
          </p:txBody>
        </p:sp>
        <p:sp>
          <p:nvSpPr>
            <p:cNvPr id="623" name="Rechteck"/>
            <p:cNvSpPr/>
            <p:nvPr/>
          </p:nvSpPr>
          <p:spPr>
            <a:xfrm>
              <a:off x="1598891" y="1446716"/>
              <a:ext cx="552184" cy="32439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marR="36574" algn="ctr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</a:t>
              </a:r>
            </a:p>
          </p:txBody>
        </p:sp>
        <p:sp>
          <p:nvSpPr>
            <p:cNvPr id="624" name="Rechteck"/>
            <p:cNvSpPr/>
            <p:nvPr/>
          </p:nvSpPr>
          <p:spPr>
            <a:xfrm>
              <a:off x="2518558" y="1447739"/>
              <a:ext cx="552183" cy="32439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marR="36574" algn="ctr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</a:t>
              </a:r>
            </a:p>
          </p:txBody>
        </p:sp>
        <p:sp>
          <p:nvSpPr>
            <p:cNvPr id="625" name="Rechteck"/>
            <p:cNvSpPr/>
            <p:nvPr/>
          </p:nvSpPr>
          <p:spPr>
            <a:xfrm>
              <a:off x="3807261" y="1447739"/>
              <a:ext cx="552183" cy="32439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marR="36574" algn="ctr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</a:t>
              </a:r>
            </a:p>
          </p:txBody>
        </p:sp>
        <p:sp>
          <p:nvSpPr>
            <p:cNvPr id="626" name="Rechteck"/>
            <p:cNvSpPr/>
            <p:nvPr/>
          </p:nvSpPr>
          <p:spPr>
            <a:xfrm>
              <a:off x="4740751" y="1444032"/>
              <a:ext cx="552183" cy="32439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marR="36574" algn="ctr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</a:t>
              </a:r>
            </a:p>
          </p:txBody>
        </p:sp>
        <p:sp>
          <p:nvSpPr>
            <p:cNvPr id="627" name="Abgerundetes Rechteck 215"/>
            <p:cNvSpPr/>
            <p:nvPr/>
          </p:nvSpPr>
          <p:spPr>
            <a:xfrm>
              <a:off x="0" y="0"/>
              <a:ext cx="5590834" cy="2713502"/>
            </a:xfrm>
            <a:prstGeom prst="roundRect">
              <a:avLst>
                <a:gd name="adj" fmla="val 6898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0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5651" y="225091"/>
            <a:ext cx="3059577" cy="3383826"/>
          </a:xfrm>
          <a:prstGeom prst="rect">
            <a:avLst/>
          </a:prstGeom>
          <a:ln w="12700">
            <a:miter lim="400000"/>
          </a:ln>
        </p:spPr>
      </p:pic>
      <p:pic>
        <p:nvPicPr>
          <p:cNvPr id="631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4685" y="466731"/>
            <a:ext cx="5406015" cy="3305547"/>
          </a:xfrm>
          <a:prstGeom prst="rect">
            <a:avLst/>
          </a:prstGeom>
          <a:ln w="12700">
            <a:miter lim="400000"/>
          </a:ln>
        </p:spPr>
      </p:pic>
      <p:sp>
        <p:nvSpPr>
          <p:cNvPr id="632" name="Lastzweig"/>
          <p:cNvSpPr txBox="1"/>
          <p:nvPr/>
        </p:nvSpPr>
        <p:spPr>
          <a:xfrm>
            <a:off x="3296280" y="3182098"/>
            <a:ext cx="1459240" cy="368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Lastzweig</a:t>
            </a:r>
          </a:p>
        </p:txBody>
      </p:sp>
      <p:sp>
        <p:nvSpPr>
          <p:cNvPr id="633" name="Rechteck"/>
          <p:cNvSpPr/>
          <p:nvPr/>
        </p:nvSpPr>
        <p:spPr>
          <a:xfrm>
            <a:off x="953459" y="402044"/>
            <a:ext cx="2026738" cy="1689630"/>
          </a:xfrm>
          <a:prstGeom prst="rect">
            <a:avLst/>
          </a:prstGeom>
          <a:ln w="12700">
            <a:solidFill>
              <a:schemeClr val="accent3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34" name="Schalterspannung, Schalterstrom"/>
          <p:cNvSpPr txBox="1"/>
          <p:nvPr/>
        </p:nvSpPr>
        <p:spPr>
          <a:xfrm>
            <a:off x="2999946" y="345765"/>
            <a:ext cx="1895803" cy="53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Schalterspannung, Schalterstrom</a:t>
            </a:r>
          </a:p>
        </p:txBody>
      </p:sp>
      <p:sp>
        <p:nvSpPr>
          <p:cNvPr id="635" name="Linie"/>
          <p:cNvSpPr/>
          <p:nvPr/>
        </p:nvSpPr>
        <p:spPr>
          <a:xfrm flipH="1">
            <a:off x="3179360" y="1642109"/>
            <a:ext cx="1" cy="2181265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36" name="Halbbrücke"/>
          <p:cNvSpPr txBox="1"/>
          <p:nvPr/>
        </p:nvSpPr>
        <p:spPr>
          <a:xfrm>
            <a:off x="984880" y="3385298"/>
            <a:ext cx="1459240" cy="368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Halbbrücke</a:t>
            </a:r>
          </a:p>
        </p:txBody>
      </p:sp>
      <p:sp>
        <p:nvSpPr>
          <p:cNvPr id="644" name="Verbindungslinie"/>
          <p:cNvSpPr/>
          <p:nvPr/>
        </p:nvSpPr>
        <p:spPr>
          <a:xfrm>
            <a:off x="2316840" y="1470460"/>
            <a:ext cx="2969436" cy="779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73" fill="norm" stroke="1" extrusionOk="0">
                <a:moveTo>
                  <a:pt x="0" y="0"/>
                </a:moveTo>
                <a:cubicBezTo>
                  <a:pt x="851" y="14662"/>
                  <a:pt x="8051" y="21600"/>
                  <a:pt x="21600" y="20813"/>
                </a:cubicBezTo>
              </a:path>
            </a:pathLst>
          </a:custGeom>
          <a:ln w="25400">
            <a:solidFill>
              <a:srgbClr val="9437FF"/>
            </a:solidFill>
            <a:tailEnd type="arrow"/>
          </a:ln>
        </p:spPr>
        <p:txBody>
          <a:bodyPr/>
          <a:lstStyle/>
          <a:p>
            <a:pPr/>
          </a:p>
        </p:txBody>
      </p:sp>
      <p:sp>
        <p:nvSpPr>
          <p:cNvPr id="645" name="Verbindungslinie"/>
          <p:cNvSpPr/>
          <p:nvPr/>
        </p:nvSpPr>
        <p:spPr>
          <a:xfrm>
            <a:off x="2316840" y="2535641"/>
            <a:ext cx="2969436" cy="779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73" fill="norm" stroke="1" extrusionOk="0">
                <a:moveTo>
                  <a:pt x="0" y="20873"/>
                </a:moveTo>
                <a:cubicBezTo>
                  <a:pt x="851" y="6211"/>
                  <a:pt x="8051" y="-727"/>
                  <a:pt x="21600" y="60"/>
                </a:cubicBezTo>
              </a:path>
            </a:pathLst>
          </a:custGeom>
          <a:ln w="25400">
            <a:solidFill>
              <a:srgbClr val="9437FF"/>
            </a:solidFill>
            <a:custDash>
              <a:ds d="200000" sp="200000"/>
            </a:custDash>
            <a:miter lim="400000"/>
            <a:headEnd type="arrow"/>
          </a:ln>
        </p:spPr>
        <p:txBody>
          <a:bodyPr/>
          <a:lstStyle/>
          <a:p>
            <a:pPr/>
          </a:p>
        </p:txBody>
      </p:sp>
      <p:sp>
        <p:nvSpPr>
          <p:cNvPr id="639" name="Umrichter mit Halbbrücken"/>
          <p:cNvSpPr txBox="1"/>
          <p:nvPr/>
        </p:nvSpPr>
        <p:spPr>
          <a:xfrm>
            <a:off x="6729354" y="3296660"/>
            <a:ext cx="2656612" cy="546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 mit Halbbrücken</a:t>
            </a:r>
          </a:p>
        </p:txBody>
      </p:sp>
      <p:sp>
        <p:nvSpPr>
          <p:cNvPr id="640" name="Rechteck"/>
          <p:cNvSpPr/>
          <p:nvPr/>
        </p:nvSpPr>
        <p:spPr>
          <a:xfrm>
            <a:off x="2008794" y="1438923"/>
            <a:ext cx="744863" cy="2168565"/>
          </a:xfrm>
          <a:prstGeom prst="rect">
            <a:avLst/>
          </a:prstGeom>
          <a:solidFill>
            <a:schemeClr val="accent3">
              <a:lumOff val="25000"/>
              <a:alpha val="21196"/>
            </a:schemeClr>
          </a:solidFill>
          <a:ln w="12700">
            <a:solidFill>
              <a:schemeClr val="accent4">
                <a:alpha val="2119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41" name="Rechteck"/>
          <p:cNvSpPr/>
          <p:nvPr/>
        </p:nvSpPr>
        <p:spPr>
          <a:xfrm>
            <a:off x="7790202" y="769222"/>
            <a:ext cx="546690" cy="2367134"/>
          </a:xfrm>
          <a:prstGeom prst="rect">
            <a:avLst/>
          </a:prstGeom>
          <a:solidFill>
            <a:schemeClr val="accent3">
              <a:lumOff val="25000"/>
              <a:alpha val="21196"/>
            </a:schemeClr>
          </a:solidFill>
          <a:ln w="12700">
            <a:solidFill>
              <a:schemeClr val="accent4">
                <a:alpha val="2119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42" name="Rechteck"/>
          <p:cNvSpPr/>
          <p:nvPr/>
        </p:nvSpPr>
        <p:spPr>
          <a:xfrm>
            <a:off x="8492935" y="769222"/>
            <a:ext cx="546690" cy="2367134"/>
          </a:xfrm>
          <a:prstGeom prst="rect">
            <a:avLst/>
          </a:prstGeom>
          <a:solidFill>
            <a:schemeClr val="accent3">
              <a:lumOff val="25000"/>
              <a:alpha val="21196"/>
            </a:schemeClr>
          </a:solidFill>
          <a:ln w="12700">
            <a:solidFill>
              <a:schemeClr val="accent4">
                <a:alpha val="2119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43" name="Rechteck"/>
          <p:cNvSpPr/>
          <p:nvPr/>
        </p:nvSpPr>
        <p:spPr>
          <a:xfrm>
            <a:off x="7019735" y="769222"/>
            <a:ext cx="546690" cy="2367134"/>
          </a:xfrm>
          <a:prstGeom prst="rect">
            <a:avLst/>
          </a:prstGeom>
          <a:solidFill>
            <a:schemeClr val="accent3">
              <a:lumOff val="25000"/>
              <a:alpha val="21196"/>
            </a:schemeClr>
          </a:solidFill>
          <a:ln w="12700">
            <a:solidFill>
              <a:schemeClr val="accent4">
                <a:alpha val="2119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75842" y="552126"/>
            <a:ext cx="4140461" cy="3139686"/>
          </a:xfrm>
          <a:prstGeom prst="rect">
            <a:avLst/>
          </a:prstGeom>
          <a:ln w="12700">
            <a:miter lim="400000"/>
          </a:ln>
        </p:spPr>
      </p:pic>
      <p:sp>
        <p:nvSpPr>
          <p:cNvPr id="648" name="0"/>
          <p:cNvSpPr txBox="1"/>
          <p:nvPr/>
        </p:nvSpPr>
        <p:spPr>
          <a:xfrm>
            <a:off x="5714720" y="3449154"/>
            <a:ext cx="586154" cy="345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649" name="uAC(t)"/>
          <p:cNvSpPr txBox="1"/>
          <p:nvPr/>
        </p:nvSpPr>
        <p:spPr>
          <a:xfrm>
            <a:off x="8642375" y="2340280"/>
            <a:ext cx="959798" cy="34506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</a:t>
            </a:r>
          </a:p>
        </p:txBody>
      </p:sp>
      <p:pic>
        <p:nvPicPr>
          <p:cNvPr id="650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42375" y="2244982"/>
            <a:ext cx="972826" cy="159904"/>
          </a:xfrm>
          <a:prstGeom prst="rect">
            <a:avLst/>
          </a:prstGeom>
        </p:spPr>
      </p:pic>
      <p:sp>
        <p:nvSpPr>
          <p:cNvPr id="652" name="Rechteck"/>
          <p:cNvSpPr/>
          <p:nvPr/>
        </p:nvSpPr>
        <p:spPr>
          <a:xfrm>
            <a:off x="6563861" y="770057"/>
            <a:ext cx="1571293" cy="1127568"/>
          </a:xfrm>
          <a:prstGeom prst="rect">
            <a:avLst/>
          </a:prstGeom>
          <a:solidFill>
            <a:schemeClr val="accent3">
              <a:lumOff val="25000"/>
              <a:alpha val="21196"/>
            </a:schemeClr>
          </a:solidFill>
          <a:ln w="12700">
            <a:solidFill>
              <a:schemeClr val="accent4">
                <a:alpha val="2119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53" name="Rechteck"/>
          <p:cNvSpPr/>
          <p:nvPr/>
        </p:nvSpPr>
        <p:spPr>
          <a:xfrm>
            <a:off x="6563861" y="2040679"/>
            <a:ext cx="1571293" cy="1127568"/>
          </a:xfrm>
          <a:prstGeom prst="rect">
            <a:avLst/>
          </a:prstGeom>
          <a:solidFill>
            <a:schemeClr val="accent3">
              <a:lumOff val="25000"/>
              <a:alpha val="21196"/>
            </a:schemeClr>
          </a:solidFill>
          <a:ln w="12700">
            <a:solidFill>
              <a:schemeClr val="accent4">
                <a:alpha val="2119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654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9435" y="481445"/>
            <a:ext cx="4727773" cy="3920987"/>
          </a:xfrm>
          <a:prstGeom prst="rect">
            <a:avLst/>
          </a:prstGeom>
          <a:ln w="12700">
            <a:miter lim="400000"/>
          </a:ln>
        </p:spPr>
      </p:pic>
      <p:sp>
        <p:nvSpPr>
          <p:cNvPr id="655" name="s1’(t)"/>
          <p:cNvSpPr txBox="1"/>
          <p:nvPr/>
        </p:nvSpPr>
        <p:spPr>
          <a:xfrm>
            <a:off x="3074023" y="594364"/>
            <a:ext cx="971382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1</a:t>
            </a:r>
            <a:r>
              <a:t>’(t)</a:t>
            </a:r>
          </a:p>
        </p:txBody>
      </p:sp>
      <p:sp>
        <p:nvSpPr>
          <p:cNvPr id="656" name="s2’(t)"/>
          <p:cNvSpPr txBox="1"/>
          <p:nvPr/>
        </p:nvSpPr>
        <p:spPr>
          <a:xfrm>
            <a:off x="3074023" y="995354"/>
            <a:ext cx="971382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2</a:t>
            </a:r>
            <a:r>
              <a:t>’(t)</a:t>
            </a:r>
          </a:p>
        </p:txBody>
      </p:sp>
      <p:sp>
        <p:nvSpPr>
          <p:cNvPr id="657" name="uAC(t)"/>
          <p:cNvSpPr txBox="1"/>
          <p:nvPr/>
        </p:nvSpPr>
        <p:spPr>
          <a:xfrm>
            <a:off x="2498290" y="4033072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</a:t>
            </a:r>
          </a:p>
        </p:txBody>
      </p:sp>
      <p:sp>
        <p:nvSpPr>
          <p:cNvPr id="658" name="Vollbrücke"/>
          <p:cNvSpPr txBox="1"/>
          <p:nvPr/>
        </p:nvSpPr>
        <p:spPr>
          <a:xfrm>
            <a:off x="1545499" y="1336364"/>
            <a:ext cx="1024100" cy="27966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Vollbrücke</a:t>
            </a:r>
          </a:p>
        </p:txBody>
      </p:sp>
      <p:sp>
        <p:nvSpPr>
          <p:cNvPr id="659" name="Rechteck"/>
          <p:cNvSpPr/>
          <p:nvPr/>
        </p:nvSpPr>
        <p:spPr>
          <a:xfrm>
            <a:off x="2525261" y="1515123"/>
            <a:ext cx="1965721" cy="1644135"/>
          </a:xfrm>
          <a:prstGeom prst="rect">
            <a:avLst/>
          </a:prstGeom>
          <a:solidFill>
            <a:schemeClr val="accent3">
              <a:lumOff val="25000"/>
              <a:alpha val="21196"/>
            </a:schemeClr>
          </a:solidFill>
          <a:ln w="12700">
            <a:solidFill>
              <a:schemeClr val="accent4">
                <a:alpha val="2119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60" name="Umrichter mit Vollbrücken"/>
          <p:cNvSpPr txBox="1"/>
          <p:nvPr/>
        </p:nvSpPr>
        <p:spPr>
          <a:xfrm>
            <a:off x="6235875" y="3536900"/>
            <a:ext cx="2576873" cy="546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 mit Vollbrücken</a:t>
            </a:r>
          </a:p>
        </p:txBody>
      </p:sp>
      <p:sp>
        <p:nvSpPr>
          <p:cNvPr id="663" name="Verbindungslinie"/>
          <p:cNvSpPr/>
          <p:nvPr/>
        </p:nvSpPr>
        <p:spPr>
          <a:xfrm>
            <a:off x="2790973" y="1546660"/>
            <a:ext cx="1578092" cy="13373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00" fill="norm" stroke="1" extrusionOk="0">
                <a:moveTo>
                  <a:pt x="0" y="0"/>
                </a:moveTo>
                <a:cubicBezTo>
                  <a:pt x="1699" y="14652"/>
                  <a:pt x="8899" y="21600"/>
                  <a:pt x="21600" y="20845"/>
                </a:cubicBezTo>
              </a:path>
            </a:pathLst>
          </a:custGeom>
          <a:ln w="25400">
            <a:solidFill>
              <a:srgbClr val="9437FF"/>
            </a:solidFill>
            <a:tailEnd type="arrow"/>
          </a:ln>
        </p:spPr>
        <p:txBody>
          <a:bodyPr/>
          <a:lstStyle/>
          <a:p>
            <a:pPr/>
          </a:p>
        </p:txBody>
      </p:sp>
      <p:sp>
        <p:nvSpPr>
          <p:cNvPr id="664" name="Verbindungslinie"/>
          <p:cNvSpPr/>
          <p:nvPr/>
        </p:nvSpPr>
        <p:spPr>
          <a:xfrm>
            <a:off x="2553906" y="1546660"/>
            <a:ext cx="1578092" cy="13373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00" fill="norm" stroke="1" extrusionOk="0">
                <a:moveTo>
                  <a:pt x="21600" y="0"/>
                </a:moveTo>
                <a:cubicBezTo>
                  <a:pt x="19901" y="14652"/>
                  <a:pt x="12701" y="21600"/>
                  <a:pt x="0" y="20845"/>
                </a:cubicBezTo>
              </a:path>
            </a:pathLst>
          </a:custGeom>
          <a:ln w="25400">
            <a:solidFill>
              <a:srgbClr val="9437FF"/>
            </a:solidFill>
            <a:custDash>
              <a:ds d="200000" sp="200000"/>
            </a:custDash>
            <a:miter lim="400000"/>
            <a:tailEnd type="arrow"/>
          </a:ln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0" name="Gruppieren"/>
          <p:cNvGrpSpPr/>
          <p:nvPr/>
        </p:nvGrpSpPr>
        <p:grpSpPr>
          <a:xfrm>
            <a:off x="389027" y="382917"/>
            <a:ext cx="9381946" cy="3377923"/>
            <a:chOff x="0" y="0"/>
            <a:chExt cx="9381944" cy="3377922"/>
          </a:xfrm>
        </p:grpSpPr>
        <p:pic>
          <p:nvPicPr>
            <p:cNvPr id="666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026085" y="361142"/>
              <a:ext cx="4355860" cy="30167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67" name="Bild" descr="Bild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361142"/>
              <a:ext cx="4359272" cy="30167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68" name="Lastprofil Haushalt H0"/>
            <p:cNvSpPr txBox="1"/>
            <p:nvPr/>
          </p:nvSpPr>
          <p:spPr>
            <a:xfrm>
              <a:off x="1178107" y="0"/>
              <a:ext cx="2003058" cy="3689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Lastprofil Haushalt H0</a:t>
              </a:r>
            </a:p>
          </p:txBody>
        </p:sp>
        <p:sp>
          <p:nvSpPr>
            <p:cNvPr id="669" name="Verluste [pu]"/>
            <p:cNvSpPr txBox="1"/>
            <p:nvPr/>
          </p:nvSpPr>
          <p:spPr>
            <a:xfrm>
              <a:off x="297169" y="451100"/>
              <a:ext cx="1318379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Verluste [pu]</a:t>
              </a:r>
            </a:p>
          </p:txBody>
        </p:sp>
        <p:sp>
          <p:nvSpPr>
            <p:cNvPr id="670" name="Linie"/>
            <p:cNvSpPr/>
            <p:nvPr/>
          </p:nvSpPr>
          <p:spPr>
            <a:xfrm flipH="1" flipV="1">
              <a:off x="1436261" y="2171669"/>
              <a:ext cx="436634" cy="266100"/>
            </a:xfrm>
            <a:prstGeom prst="line">
              <a:avLst/>
            </a:prstGeom>
            <a:noFill/>
            <a:ln w="19050" cap="flat">
              <a:solidFill>
                <a:schemeClr val="accent4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71" name="Linie"/>
            <p:cNvSpPr/>
            <p:nvPr/>
          </p:nvSpPr>
          <p:spPr>
            <a:xfrm flipH="1">
              <a:off x="1647928" y="752571"/>
              <a:ext cx="386165" cy="386165"/>
            </a:xfrm>
            <a:prstGeom prst="line">
              <a:avLst/>
            </a:prstGeom>
            <a:noFill/>
            <a:ln w="19050" cap="flat">
              <a:solidFill>
                <a:schemeClr val="accent6">
                  <a:satOff val="-10694"/>
                  <a:lumOff val="14313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72" name="t [s]"/>
            <p:cNvSpPr txBox="1"/>
            <p:nvPr/>
          </p:nvSpPr>
          <p:spPr>
            <a:xfrm>
              <a:off x="3472823" y="2794460"/>
              <a:ext cx="873242" cy="2744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[h:min]</a:t>
              </a:r>
            </a:p>
          </p:txBody>
        </p:sp>
        <p:sp>
          <p:nvSpPr>
            <p:cNvPr id="673" name="t [s]"/>
            <p:cNvSpPr txBox="1"/>
            <p:nvPr/>
          </p:nvSpPr>
          <p:spPr>
            <a:xfrm>
              <a:off x="7579156" y="2794460"/>
              <a:ext cx="873242" cy="2744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[h:min]</a:t>
              </a:r>
            </a:p>
          </p:txBody>
        </p:sp>
        <p:sp>
          <p:nvSpPr>
            <p:cNvPr id="674" name="Verluste [pu]"/>
            <p:cNvSpPr txBox="1"/>
            <p:nvPr/>
          </p:nvSpPr>
          <p:spPr>
            <a:xfrm>
              <a:off x="5326369" y="451100"/>
              <a:ext cx="1318379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Verluste [pu]</a:t>
              </a:r>
            </a:p>
          </p:txBody>
        </p:sp>
        <p:sp>
          <p:nvSpPr>
            <p:cNvPr id="675" name="Lastprofil Gewerbe G1"/>
            <p:cNvSpPr txBox="1"/>
            <p:nvPr/>
          </p:nvSpPr>
          <p:spPr>
            <a:xfrm>
              <a:off x="6202486" y="0"/>
              <a:ext cx="2003058" cy="3689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Lastprofil Gewerbe G1</a:t>
              </a:r>
            </a:p>
          </p:txBody>
        </p:sp>
        <p:sp>
          <p:nvSpPr>
            <p:cNvPr id="676" name="Rechteck"/>
            <p:cNvSpPr/>
            <p:nvPr/>
          </p:nvSpPr>
          <p:spPr>
            <a:xfrm>
              <a:off x="3568247" y="2250092"/>
              <a:ext cx="682394" cy="31339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77" name="Rechteck"/>
            <p:cNvSpPr/>
            <p:nvPr/>
          </p:nvSpPr>
          <p:spPr>
            <a:xfrm>
              <a:off x="8605913" y="929292"/>
              <a:ext cx="682395" cy="31339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78" name="System mit Leerlaufverlusten"/>
            <p:cNvSpPr txBox="1"/>
            <p:nvPr/>
          </p:nvSpPr>
          <p:spPr>
            <a:xfrm>
              <a:off x="1859838" y="507145"/>
              <a:ext cx="2794957" cy="353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1400">
                  <a:solidFill>
                    <a:schemeClr val="accent1">
                      <a:lumOff val="-7647"/>
                    </a:schemeClr>
                  </a:solidFill>
                </a:defRPr>
              </a:lvl1pPr>
            </a:lstStyle>
            <a:p>
              <a:pPr/>
              <a:r>
                <a:t>System mit Leerlaufverlusten</a:t>
              </a:r>
            </a:p>
          </p:txBody>
        </p:sp>
        <p:sp>
          <p:nvSpPr>
            <p:cNvPr id="679" name="System ohne Leerlaufverluste"/>
            <p:cNvSpPr txBox="1"/>
            <p:nvPr/>
          </p:nvSpPr>
          <p:spPr>
            <a:xfrm>
              <a:off x="1770857" y="2331537"/>
              <a:ext cx="2794956" cy="353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1400">
                  <a:solidFill>
                    <a:schemeClr val="accent1">
                      <a:lumOff val="-7647"/>
                    </a:schemeClr>
                  </a:solidFill>
                </a:defRPr>
              </a:lvl1pPr>
            </a:lstStyle>
            <a:p>
              <a:pPr/>
              <a:r>
                <a:t>System ohne Leerlaufverluste</a:t>
              </a:r>
            </a:p>
          </p:txBody>
        </p:sp>
      </p:grpSp>
      <p:sp>
        <p:nvSpPr>
          <p:cNvPr id="681" name="pveff= 1,34%"/>
          <p:cNvSpPr txBox="1"/>
          <p:nvPr/>
        </p:nvSpPr>
        <p:spPr>
          <a:xfrm>
            <a:off x="658133" y="2144221"/>
            <a:ext cx="1121968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 i="1" sz="1400">
                <a:solidFill>
                  <a:schemeClr val="accent6">
                    <a:lumOff val="-8549"/>
                  </a:schemeClr>
                </a:solidFill>
              </a:defRPr>
            </a:pPr>
            <a:r>
              <a:t>p</a:t>
            </a:r>
            <a:r>
              <a:rPr baseline="-5999"/>
              <a:t>veff</a:t>
            </a:r>
            <a:r>
              <a:t>= 1,34%</a:t>
            </a:r>
          </a:p>
        </p:txBody>
      </p:sp>
      <p:sp>
        <p:nvSpPr>
          <p:cNvPr id="682" name="pveff= 1%"/>
          <p:cNvSpPr txBox="1"/>
          <p:nvPr/>
        </p:nvSpPr>
        <p:spPr>
          <a:xfrm>
            <a:off x="1098400" y="3067088"/>
            <a:ext cx="1121967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 i="1" sz="1400">
                <a:solidFill>
                  <a:schemeClr val="accent4"/>
                </a:solidFill>
              </a:defRPr>
            </a:pPr>
            <a:r>
              <a:t>p</a:t>
            </a:r>
            <a:r>
              <a:rPr baseline="-5999"/>
              <a:t>veff</a:t>
            </a:r>
            <a:r>
              <a:t>= 1%</a:t>
            </a:r>
          </a:p>
        </p:txBody>
      </p:sp>
      <p:sp>
        <p:nvSpPr>
          <p:cNvPr id="683" name="pveff= 1%"/>
          <p:cNvSpPr txBox="1"/>
          <p:nvPr/>
        </p:nvSpPr>
        <p:spPr>
          <a:xfrm>
            <a:off x="6872666" y="2669155"/>
            <a:ext cx="1121968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 i="1" sz="1400">
                <a:solidFill>
                  <a:schemeClr val="accent4"/>
                </a:solidFill>
              </a:defRPr>
            </a:pPr>
            <a:r>
              <a:t>p</a:t>
            </a:r>
            <a:r>
              <a:rPr baseline="-5999"/>
              <a:t>veff</a:t>
            </a:r>
            <a:r>
              <a:t>= 1%</a:t>
            </a:r>
          </a:p>
        </p:txBody>
      </p:sp>
      <p:sp>
        <p:nvSpPr>
          <p:cNvPr id="684" name="pveff= 1,82%"/>
          <p:cNvSpPr txBox="1"/>
          <p:nvPr/>
        </p:nvSpPr>
        <p:spPr>
          <a:xfrm>
            <a:off x="5797400" y="1797088"/>
            <a:ext cx="1121967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 i="1" sz="1400">
                <a:solidFill>
                  <a:schemeClr val="accent6">
                    <a:lumOff val="-8549"/>
                  </a:schemeClr>
                </a:solidFill>
              </a:defRPr>
            </a:pPr>
            <a:r>
              <a:t>p</a:t>
            </a:r>
            <a:r>
              <a:rPr baseline="-5999"/>
              <a:t>veff</a:t>
            </a:r>
            <a:r>
              <a:t>= 1,82%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Rechteck"/>
          <p:cNvSpPr/>
          <p:nvPr/>
        </p:nvSpPr>
        <p:spPr>
          <a:xfrm>
            <a:off x="3906908" y="793522"/>
            <a:ext cx="1407740" cy="841323"/>
          </a:xfrm>
          <a:prstGeom prst="rect">
            <a:avLst/>
          </a:prstGeom>
          <a:solidFill>
            <a:schemeClr val="accent3">
              <a:lumOff val="25000"/>
              <a:alpha val="21196"/>
            </a:schemeClr>
          </a:solidFill>
          <a:ln w="12700">
            <a:solidFill>
              <a:schemeClr val="accent4">
                <a:alpha val="2119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87" name="Linie"/>
          <p:cNvSpPr/>
          <p:nvPr/>
        </p:nvSpPr>
        <p:spPr>
          <a:xfrm flipH="1" flipV="1">
            <a:off x="4534544" y="1974502"/>
            <a:ext cx="183957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8" name="Linie"/>
          <p:cNvSpPr/>
          <p:nvPr/>
        </p:nvSpPr>
        <p:spPr>
          <a:xfrm>
            <a:off x="4534544" y="1442624"/>
            <a:ext cx="1" cy="154672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9" name="Kreis"/>
          <p:cNvSpPr/>
          <p:nvPr/>
        </p:nvSpPr>
        <p:spPr>
          <a:xfrm rot="5400000">
            <a:off x="2940042" y="1794833"/>
            <a:ext cx="305231" cy="308539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90" name="Linie"/>
          <p:cNvSpPr/>
          <p:nvPr/>
        </p:nvSpPr>
        <p:spPr>
          <a:xfrm flipH="1">
            <a:off x="3370593" y="892178"/>
            <a:ext cx="1" cy="216464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91" name="R1"/>
          <p:cNvSpPr txBox="1"/>
          <p:nvPr/>
        </p:nvSpPr>
        <p:spPr>
          <a:xfrm>
            <a:off x="5765017" y="2048649"/>
            <a:ext cx="509142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692" name="u2"/>
          <p:cNvSpPr txBox="1"/>
          <p:nvPr/>
        </p:nvSpPr>
        <p:spPr>
          <a:xfrm>
            <a:off x="3418513" y="1830091"/>
            <a:ext cx="369223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0</a:t>
            </a:r>
          </a:p>
        </p:txBody>
      </p:sp>
      <p:sp>
        <p:nvSpPr>
          <p:cNvPr id="693" name="Linie"/>
          <p:cNvSpPr/>
          <p:nvPr/>
        </p:nvSpPr>
        <p:spPr>
          <a:xfrm flipH="1">
            <a:off x="4534544" y="702258"/>
            <a:ext cx="1" cy="252214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94" name="Rechteck"/>
          <p:cNvSpPr/>
          <p:nvPr/>
        </p:nvSpPr>
        <p:spPr>
          <a:xfrm flipH="1" rot="10800000">
            <a:off x="4980823" y="1890430"/>
            <a:ext cx="308223" cy="168145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699" name="Gruppieren"/>
          <p:cNvGrpSpPr/>
          <p:nvPr/>
        </p:nvGrpSpPr>
        <p:grpSpPr>
          <a:xfrm flipH="1">
            <a:off x="5738500" y="1857262"/>
            <a:ext cx="448004" cy="183681"/>
            <a:chOff x="0" y="0"/>
            <a:chExt cx="448003" cy="183679"/>
          </a:xfrm>
        </p:grpSpPr>
        <p:sp>
          <p:nvSpPr>
            <p:cNvPr id="695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96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97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98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700" name="Rechteck"/>
          <p:cNvSpPr/>
          <p:nvPr/>
        </p:nvSpPr>
        <p:spPr>
          <a:xfrm flipH="1" rot="16200000">
            <a:off x="4380433" y="1045204"/>
            <a:ext cx="308223" cy="168144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701" name="Linie"/>
          <p:cNvSpPr/>
          <p:nvPr/>
        </p:nvSpPr>
        <p:spPr>
          <a:xfrm flipH="1">
            <a:off x="6369257" y="702258"/>
            <a:ext cx="1" cy="252214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02" name="Linie"/>
          <p:cNvSpPr/>
          <p:nvPr/>
        </p:nvSpPr>
        <p:spPr>
          <a:xfrm>
            <a:off x="4534544" y="2412526"/>
            <a:ext cx="1" cy="154672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03" name="Linie"/>
          <p:cNvSpPr/>
          <p:nvPr/>
        </p:nvSpPr>
        <p:spPr>
          <a:xfrm>
            <a:off x="5470461" y="1974502"/>
            <a:ext cx="154672" cy="1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04" name="Linie"/>
          <p:cNvSpPr/>
          <p:nvPr/>
        </p:nvSpPr>
        <p:spPr>
          <a:xfrm flipH="1" flipV="1">
            <a:off x="3100155" y="694485"/>
            <a:ext cx="327153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05" name="Linie"/>
          <p:cNvSpPr/>
          <p:nvPr/>
        </p:nvSpPr>
        <p:spPr>
          <a:xfrm>
            <a:off x="4930583" y="1764671"/>
            <a:ext cx="1234428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06" name="R1"/>
          <p:cNvSpPr txBox="1"/>
          <p:nvPr/>
        </p:nvSpPr>
        <p:spPr>
          <a:xfrm>
            <a:off x="4910145" y="2066051"/>
            <a:ext cx="509142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9"/>
              <a:t>L</a:t>
            </a:r>
          </a:p>
        </p:txBody>
      </p:sp>
      <p:sp>
        <p:nvSpPr>
          <p:cNvPr id="707" name="u2"/>
          <p:cNvSpPr txBox="1"/>
          <p:nvPr/>
        </p:nvSpPr>
        <p:spPr>
          <a:xfrm>
            <a:off x="5281352" y="1465084"/>
            <a:ext cx="635417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RL(t)</a:t>
            </a:r>
          </a:p>
        </p:txBody>
      </p:sp>
      <p:sp>
        <p:nvSpPr>
          <p:cNvPr id="708" name="u2"/>
          <p:cNvSpPr txBox="1"/>
          <p:nvPr/>
        </p:nvSpPr>
        <p:spPr>
          <a:xfrm>
            <a:off x="5438080" y="1974502"/>
            <a:ext cx="63541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(t)</a:t>
            </a:r>
          </a:p>
        </p:txBody>
      </p:sp>
      <p:sp>
        <p:nvSpPr>
          <p:cNvPr id="709" name="u2"/>
          <p:cNvSpPr txBox="1"/>
          <p:nvPr/>
        </p:nvSpPr>
        <p:spPr>
          <a:xfrm>
            <a:off x="4053071" y="1378672"/>
            <a:ext cx="42969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1(t)</a:t>
            </a:r>
          </a:p>
        </p:txBody>
      </p:sp>
      <p:sp>
        <p:nvSpPr>
          <p:cNvPr id="710" name="u2"/>
          <p:cNvSpPr txBox="1"/>
          <p:nvPr/>
        </p:nvSpPr>
        <p:spPr>
          <a:xfrm>
            <a:off x="4066415" y="2345451"/>
            <a:ext cx="635416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2(t)</a:t>
            </a:r>
          </a:p>
        </p:txBody>
      </p:sp>
      <p:sp>
        <p:nvSpPr>
          <p:cNvPr id="711" name="Kreis"/>
          <p:cNvSpPr/>
          <p:nvPr/>
        </p:nvSpPr>
        <p:spPr>
          <a:xfrm rot="10800000">
            <a:off x="4497020" y="1936741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712" name="Kreis"/>
          <p:cNvSpPr/>
          <p:nvPr/>
        </p:nvSpPr>
        <p:spPr>
          <a:xfrm rot="10800000">
            <a:off x="6331733" y="1924041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713" name="R1"/>
          <p:cNvSpPr txBox="1"/>
          <p:nvPr/>
        </p:nvSpPr>
        <p:spPr>
          <a:xfrm>
            <a:off x="4602741" y="981647"/>
            <a:ext cx="79082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9"/>
              <a:t>on</a:t>
            </a:r>
            <a:r>
              <a:t>/R</a:t>
            </a:r>
            <a:r>
              <a:rPr baseline="-5999"/>
              <a:t>off</a:t>
            </a:r>
          </a:p>
        </p:txBody>
      </p:sp>
      <p:sp>
        <p:nvSpPr>
          <p:cNvPr id="714" name="Linie"/>
          <p:cNvSpPr/>
          <p:nvPr/>
        </p:nvSpPr>
        <p:spPr>
          <a:xfrm flipH="1" flipV="1">
            <a:off x="3097724" y="3224405"/>
            <a:ext cx="327639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15" name="Abgerundetes Rechteck 215"/>
          <p:cNvSpPr/>
          <p:nvPr/>
        </p:nvSpPr>
        <p:spPr>
          <a:xfrm>
            <a:off x="2847506" y="497328"/>
            <a:ext cx="4464988" cy="3106748"/>
          </a:xfrm>
          <a:prstGeom prst="roundRect">
            <a:avLst>
              <a:gd name="adj" fmla="val 4705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716" name="Linie"/>
          <p:cNvSpPr/>
          <p:nvPr/>
        </p:nvSpPr>
        <p:spPr>
          <a:xfrm>
            <a:off x="4306018" y="892178"/>
            <a:ext cx="1" cy="4741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17" name="u2"/>
          <p:cNvSpPr txBox="1"/>
          <p:nvPr/>
        </p:nvSpPr>
        <p:spPr>
          <a:xfrm>
            <a:off x="3868727" y="984865"/>
            <a:ext cx="48010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1(t)</a:t>
            </a:r>
          </a:p>
        </p:txBody>
      </p:sp>
      <p:sp>
        <p:nvSpPr>
          <p:cNvPr id="718" name="Linie"/>
          <p:cNvSpPr/>
          <p:nvPr/>
        </p:nvSpPr>
        <p:spPr>
          <a:xfrm flipV="1">
            <a:off x="4378733" y="989439"/>
            <a:ext cx="323484" cy="323484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722" name="Gruppieren"/>
          <p:cNvGrpSpPr/>
          <p:nvPr/>
        </p:nvGrpSpPr>
        <p:grpSpPr>
          <a:xfrm>
            <a:off x="4375239" y="2652917"/>
            <a:ext cx="1020866" cy="326116"/>
            <a:chOff x="0" y="0"/>
            <a:chExt cx="1020864" cy="326114"/>
          </a:xfrm>
        </p:grpSpPr>
        <p:sp>
          <p:nvSpPr>
            <p:cNvPr id="719" name="Rechteck"/>
            <p:cNvSpPr/>
            <p:nvPr/>
          </p:nvSpPr>
          <p:spPr>
            <a:xfrm flipH="1" rot="16200000">
              <a:off x="5193" y="70039"/>
              <a:ext cx="308223" cy="16814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20" name="R1"/>
            <p:cNvSpPr txBox="1"/>
            <p:nvPr/>
          </p:nvSpPr>
          <p:spPr>
            <a:xfrm>
              <a:off x="230040" y="12918"/>
              <a:ext cx="790825" cy="288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R</a:t>
              </a:r>
              <a:r>
                <a:rPr baseline="-5999"/>
                <a:t>off</a:t>
              </a:r>
              <a:r>
                <a:t>/R</a:t>
              </a:r>
              <a:r>
                <a:rPr baseline="-5999"/>
                <a:t>on</a:t>
              </a:r>
            </a:p>
          </p:txBody>
        </p:sp>
        <p:sp>
          <p:nvSpPr>
            <p:cNvPr id="721" name="Linie"/>
            <p:cNvSpPr/>
            <p:nvPr/>
          </p:nvSpPr>
          <p:spPr>
            <a:xfrm flipV="1">
              <a:off x="-1" y="2631"/>
              <a:ext cx="323485" cy="323484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723" name="Linie"/>
          <p:cNvSpPr/>
          <p:nvPr/>
        </p:nvSpPr>
        <p:spPr>
          <a:xfrm flipH="1">
            <a:off x="3092657" y="700729"/>
            <a:ext cx="1" cy="252214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727" name="Gruppieren"/>
          <p:cNvGrpSpPr/>
          <p:nvPr/>
        </p:nvGrpSpPr>
        <p:grpSpPr>
          <a:xfrm>
            <a:off x="6220973" y="966343"/>
            <a:ext cx="1020865" cy="326116"/>
            <a:chOff x="0" y="0"/>
            <a:chExt cx="1020864" cy="326114"/>
          </a:xfrm>
        </p:grpSpPr>
        <p:sp>
          <p:nvSpPr>
            <p:cNvPr id="724" name="Rechteck"/>
            <p:cNvSpPr/>
            <p:nvPr/>
          </p:nvSpPr>
          <p:spPr>
            <a:xfrm flipH="1" rot="16200000">
              <a:off x="5193" y="70039"/>
              <a:ext cx="308223" cy="16814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25" name="R1"/>
            <p:cNvSpPr txBox="1"/>
            <p:nvPr/>
          </p:nvSpPr>
          <p:spPr>
            <a:xfrm>
              <a:off x="230040" y="12918"/>
              <a:ext cx="790825" cy="288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R</a:t>
              </a:r>
              <a:r>
                <a:rPr baseline="-5999"/>
                <a:t>off</a:t>
              </a:r>
              <a:r>
                <a:t>/R</a:t>
              </a:r>
              <a:r>
                <a:rPr baseline="-5999"/>
                <a:t>on</a:t>
              </a:r>
            </a:p>
          </p:txBody>
        </p:sp>
        <p:sp>
          <p:nvSpPr>
            <p:cNvPr id="726" name="Linie"/>
            <p:cNvSpPr/>
            <p:nvPr/>
          </p:nvSpPr>
          <p:spPr>
            <a:xfrm flipV="1">
              <a:off x="-1" y="2631"/>
              <a:ext cx="323485" cy="323484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728" name="Rechteck"/>
          <p:cNvSpPr/>
          <p:nvPr/>
        </p:nvSpPr>
        <p:spPr>
          <a:xfrm>
            <a:off x="6183604" y="2340046"/>
            <a:ext cx="1008166" cy="841323"/>
          </a:xfrm>
          <a:prstGeom prst="rect">
            <a:avLst/>
          </a:prstGeom>
          <a:solidFill>
            <a:schemeClr val="accent3">
              <a:lumOff val="25000"/>
              <a:alpha val="21196"/>
            </a:schemeClr>
          </a:solidFill>
          <a:ln w="12700">
            <a:solidFill>
              <a:schemeClr val="accent4">
                <a:alpha val="2119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29" name="Rechteck"/>
          <p:cNvSpPr/>
          <p:nvPr/>
        </p:nvSpPr>
        <p:spPr>
          <a:xfrm flipH="1" rot="16200000">
            <a:off x="6222804" y="2679853"/>
            <a:ext cx="308223" cy="168145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730" name="R1"/>
          <p:cNvSpPr txBox="1"/>
          <p:nvPr/>
        </p:nvSpPr>
        <p:spPr>
          <a:xfrm>
            <a:off x="6445112" y="2616296"/>
            <a:ext cx="79082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9"/>
              <a:t>on</a:t>
            </a:r>
            <a:r>
              <a:t>/R</a:t>
            </a:r>
            <a:r>
              <a:rPr baseline="-5999"/>
              <a:t>off</a:t>
            </a:r>
          </a:p>
        </p:txBody>
      </p:sp>
      <p:sp>
        <p:nvSpPr>
          <p:cNvPr id="731" name="Linie"/>
          <p:cNvSpPr/>
          <p:nvPr/>
        </p:nvSpPr>
        <p:spPr>
          <a:xfrm flipV="1">
            <a:off x="6221104" y="2624088"/>
            <a:ext cx="323484" cy="323484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32" name="Vollbrücke mit Schaltern"/>
          <p:cNvSpPr txBox="1"/>
          <p:nvPr/>
        </p:nvSpPr>
        <p:spPr>
          <a:xfrm>
            <a:off x="3893898" y="3271786"/>
            <a:ext cx="2694749" cy="368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Vollbrücke mit Schaltern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4_1_Url_Ur.PNG" descr="4_1_Url_U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0" y="504020"/>
            <a:ext cx="8914489" cy="1719358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t [s]"/>
          <p:cNvSpPr txBox="1"/>
          <p:nvPr/>
        </p:nvSpPr>
        <p:spPr>
          <a:xfrm>
            <a:off x="8688916" y="1721111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287" name="uR(t) ~ i(t)"/>
          <p:cNvSpPr txBox="1"/>
          <p:nvPr/>
        </p:nvSpPr>
        <p:spPr>
          <a:xfrm>
            <a:off x="2834026" y="904263"/>
            <a:ext cx="1049436" cy="353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8"/>
              <a:t>R</a:t>
            </a:r>
            <a:r>
              <a:t>(t) ~ i(t)</a:t>
            </a:r>
          </a:p>
        </p:txBody>
      </p:sp>
      <p:sp>
        <p:nvSpPr>
          <p:cNvPr id="288" name="uRL(t) [V]"/>
          <p:cNvSpPr txBox="1"/>
          <p:nvPr/>
        </p:nvSpPr>
        <p:spPr>
          <a:xfrm>
            <a:off x="968798" y="324403"/>
            <a:ext cx="806789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>
                <a:solidFill>
                  <a:schemeClr val="accent2">
                    <a:lumOff val="-5333"/>
                  </a:schemeClr>
                </a:solidFill>
              </a:defRPr>
            </a:pPr>
            <a:r>
              <a:t>u</a:t>
            </a:r>
            <a:r>
              <a:rPr baseline="-5999"/>
              <a:t>RL</a:t>
            </a:r>
            <a:r>
              <a:t>(t) [V]</a:t>
            </a:r>
          </a:p>
        </p:txBody>
      </p:sp>
      <p:sp>
        <p:nvSpPr>
          <p:cNvPr id="289" name="Linie"/>
          <p:cNvSpPr/>
          <p:nvPr/>
        </p:nvSpPr>
        <p:spPr>
          <a:xfrm flipH="1" flipV="1">
            <a:off x="843570" y="1292343"/>
            <a:ext cx="8370349" cy="1"/>
          </a:xfrm>
          <a:prstGeom prst="line">
            <a:avLst/>
          </a:prstGeom>
          <a:ln>
            <a:solidFill>
              <a:srgbClr val="002452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4_1_Pv_on_off.PNG" descr="4_1_Pv_on_off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3471" y="2567438"/>
            <a:ext cx="8802691" cy="1756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2" name="4_1_Us_is.PNG" descr="4_1_Us_i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8737" y="499836"/>
            <a:ext cx="8970558" cy="1719357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t [s]"/>
          <p:cNvSpPr txBox="1"/>
          <p:nvPr/>
        </p:nvSpPr>
        <p:spPr>
          <a:xfrm>
            <a:off x="8688916" y="1721111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294" name="i1(t)"/>
          <p:cNvSpPr txBox="1"/>
          <p:nvPr/>
        </p:nvSpPr>
        <p:spPr>
          <a:xfrm>
            <a:off x="2834026" y="904263"/>
            <a:ext cx="1049436" cy="353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1</a:t>
            </a:r>
            <a:r>
              <a:t>(t)</a:t>
            </a:r>
          </a:p>
        </p:txBody>
      </p:sp>
      <p:sp>
        <p:nvSpPr>
          <p:cNvPr id="295" name="u1(t) [V]"/>
          <p:cNvSpPr txBox="1"/>
          <p:nvPr/>
        </p:nvSpPr>
        <p:spPr>
          <a:xfrm>
            <a:off x="943398" y="400603"/>
            <a:ext cx="806789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>
                <a:solidFill>
                  <a:schemeClr val="accent2">
                    <a:lumOff val="-5333"/>
                  </a:schemeClr>
                </a:solidFill>
              </a:defRPr>
            </a:pPr>
            <a:r>
              <a:t>u</a:t>
            </a:r>
            <a:r>
              <a:rPr baseline="-5999"/>
              <a:t>1</a:t>
            </a:r>
            <a:r>
              <a:t>(t) [V]</a:t>
            </a:r>
          </a:p>
        </p:txBody>
      </p:sp>
      <p:sp>
        <p:nvSpPr>
          <p:cNvPr id="296" name="Linie"/>
          <p:cNvSpPr/>
          <p:nvPr/>
        </p:nvSpPr>
        <p:spPr>
          <a:xfrm flipH="1" flipV="1">
            <a:off x="843570" y="1305043"/>
            <a:ext cx="8370349" cy="1"/>
          </a:xfrm>
          <a:prstGeom prst="line">
            <a:avLst/>
          </a:prstGeom>
          <a:ln>
            <a:solidFill>
              <a:srgbClr val="002452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97" name="Spannung u1(t) über dem Schalter =&gt; kein Strom i1(t)          [Roff -&gt; ∞ ]…"/>
          <p:cNvSpPr txBox="1"/>
          <p:nvPr/>
        </p:nvSpPr>
        <p:spPr>
          <a:xfrm>
            <a:off x="977265" y="1419857"/>
            <a:ext cx="4918678" cy="531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>
                <a:solidFill>
                  <a:schemeClr val="accent1">
                    <a:lumOff val="-7647"/>
                  </a:schemeClr>
                </a:solidFill>
              </a:defRPr>
            </a:pPr>
            <a:r>
              <a:rPr>
                <a:solidFill>
                  <a:schemeClr val="accent2">
                    <a:lumOff val="-5333"/>
                  </a:schemeClr>
                </a:solidFill>
              </a:rPr>
              <a:t>Spannung u</a:t>
            </a:r>
            <a:r>
              <a:rPr baseline="-5999">
                <a:solidFill>
                  <a:schemeClr val="accent2">
                    <a:lumOff val="-5333"/>
                  </a:schemeClr>
                </a:solidFill>
              </a:rPr>
              <a:t>1</a:t>
            </a:r>
            <a:r>
              <a:rPr>
                <a:solidFill>
                  <a:schemeClr val="accent2">
                    <a:lumOff val="-5333"/>
                  </a:schemeClr>
                </a:solidFill>
              </a:rPr>
              <a:t>(t) über dem Schalter</a:t>
            </a:r>
            <a:r>
              <a:t> </a:t>
            </a:r>
            <a:r>
              <a:rPr>
                <a:solidFill>
                  <a:srgbClr val="000000"/>
                </a:solidFill>
              </a:rPr>
              <a:t>=&gt; kein Strom i</a:t>
            </a:r>
            <a:r>
              <a:rPr baseline="-5999">
                <a:solidFill>
                  <a:srgbClr val="000000"/>
                </a:solidFill>
              </a:rPr>
              <a:t>1</a:t>
            </a:r>
            <a:r>
              <a:rPr>
                <a:solidFill>
                  <a:srgbClr val="000000"/>
                </a:solidFill>
              </a:rPr>
              <a:t>(t)          [R</a:t>
            </a:r>
            <a:r>
              <a:rPr baseline="-5999">
                <a:solidFill>
                  <a:srgbClr val="000000"/>
                </a:solidFill>
              </a:rPr>
              <a:t>off </a:t>
            </a:r>
            <a:r>
              <a:rPr>
                <a:solidFill>
                  <a:srgbClr val="000000"/>
                </a:solidFill>
              </a:rPr>
              <a:t>-&gt; </a:t>
            </a:r>
            <a:r>
              <a:rPr sz="1400">
                <a:solidFill>
                  <a:srgbClr val="000000"/>
                </a:solidFill>
              </a:rPr>
              <a:t>∞</a:t>
            </a:r>
            <a:r>
              <a:rPr>
                <a:solidFill>
                  <a:srgbClr val="000000"/>
                </a:solidFill>
              </a:rPr>
              <a:t> ]</a:t>
            </a:r>
            <a:endParaRPr>
              <a:solidFill>
                <a:srgbClr val="000000"/>
              </a:solidFill>
            </a:endParaRPr>
          </a:p>
          <a:p>
            <a:pPr>
              <a:defRPr>
                <a:solidFill>
                  <a:schemeClr val="accent1">
                    <a:lumOff val="-7647"/>
                  </a:schemeClr>
                </a:solidFill>
              </a:defRPr>
            </a:pPr>
            <a:r>
              <a:rPr>
                <a:solidFill>
                  <a:srgbClr val="000000"/>
                </a:solidFill>
              </a:rPr>
              <a:t>Strom i</a:t>
            </a:r>
            <a:r>
              <a:rPr baseline="-5999">
                <a:solidFill>
                  <a:srgbClr val="000000"/>
                </a:solidFill>
              </a:rPr>
              <a:t>1</a:t>
            </a:r>
            <a:r>
              <a:rPr>
                <a:solidFill>
                  <a:srgbClr val="000000"/>
                </a:solidFill>
              </a:rPr>
              <a:t>(t) durch den Schalter </a:t>
            </a:r>
            <a:r>
              <a:rPr>
                <a:solidFill>
                  <a:schemeClr val="accent2">
                    <a:lumOff val="-5333"/>
                  </a:schemeClr>
                </a:solidFill>
              </a:rPr>
              <a:t>=&gt; keine Spannung u</a:t>
            </a:r>
            <a:r>
              <a:rPr baseline="-5999">
                <a:solidFill>
                  <a:schemeClr val="accent2">
                    <a:lumOff val="-5333"/>
                  </a:schemeClr>
                </a:solidFill>
              </a:rPr>
              <a:t>1</a:t>
            </a:r>
            <a:r>
              <a:rPr>
                <a:solidFill>
                  <a:schemeClr val="accent2">
                    <a:lumOff val="-5333"/>
                  </a:schemeClr>
                </a:solidFill>
              </a:rPr>
              <a:t>(t)       </a:t>
            </a:r>
            <a:r>
              <a:rPr>
                <a:solidFill>
                  <a:srgbClr val="000000"/>
                </a:solidFill>
              </a:rPr>
              <a:t>[R</a:t>
            </a:r>
            <a:r>
              <a:rPr baseline="-5999">
                <a:solidFill>
                  <a:srgbClr val="000000"/>
                </a:solidFill>
              </a:rPr>
              <a:t>on </a:t>
            </a:r>
            <a:r>
              <a:rPr>
                <a:solidFill>
                  <a:srgbClr val="000000"/>
                </a:solidFill>
              </a:rPr>
              <a:t>-&gt; 0 ]</a:t>
            </a:r>
          </a:p>
        </p:txBody>
      </p:sp>
      <p:sp>
        <p:nvSpPr>
          <p:cNvPr id="298" name="Verlustleistung p1(t) = u1(t) i1(t)  [W]"/>
          <p:cNvSpPr txBox="1"/>
          <p:nvPr/>
        </p:nvSpPr>
        <p:spPr>
          <a:xfrm>
            <a:off x="906741" y="2597596"/>
            <a:ext cx="3128962" cy="353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Verlustleistung p</a:t>
            </a:r>
            <a:r>
              <a:rPr baseline="-5999"/>
              <a:t>1</a:t>
            </a:r>
            <a:r>
              <a:t>(t) = u</a:t>
            </a:r>
            <a:r>
              <a:rPr baseline="-5999"/>
              <a:t>1</a:t>
            </a:r>
            <a:r>
              <a:t>(t) i</a:t>
            </a:r>
            <a:r>
              <a:rPr baseline="-5999"/>
              <a:t>1</a:t>
            </a:r>
            <a:r>
              <a:t>(t)  [W]</a:t>
            </a:r>
          </a:p>
        </p:txBody>
      </p:sp>
      <p:sp>
        <p:nvSpPr>
          <p:cNvPr id="299" name="Durchlassverluste"/>
          <p:cNvSpPr txBox="1"/>
          <p:nvPr/>
        </p:nvSpPr>
        <p:spPr>
          <a:xfrm>
            <a:off x="4275389" y="2739182"/>
            <a:ext cx="1795489" cy="353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400">
                <a:solidFill>
                  <a:schemeClr val="accent1">
                    <a:lumOff val="-7647"/>
                  </a:schemeClr>
                </a:solidFill>
              </a:defRPr>
            </a:lvl1pPr>
          </a:lstStyle>
          <a:p>
            <a:pPr/>
            <a:r>
              <a:t>Durchlassverluste</a:t>
            </a:r>
          </a:p>
        </p:txBody>
      </p:sp>
      <p:sp>
        <p:nvSpPr>
          <p:cNvPr id="300" name="realer Schalter:…"/>
          <p:cNvSpPr txBox="1"/>
          <p:nvPr/>
        </p:nvSpPr>
        <p:spPr>
          <a:xfrm>
            <a:off x="1070398" y="2783863"/>
            <a:ext cx="1585722" cy="6368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>
                <a:solidFill>
                  <a:schemeClr val="accent1">
                    <a:lumOff val="-7647"/>
                  </a:schemeClr>
                </a:solidFill>
              </a:defRPr>
            </a:pPr>
            <a:r>
              <a:t>realer Schalter: </a:t>
            </a:r>
          </a:p>
          <a:p>
            <a:pPr>
              <a:defRPr>
                <a:solidFill>
                  <a:schemeClr val="accent1">
                    <a:lumOff val="-7647"/>
                  </a:schemeClr>
                </a:solidFill>
              </a:defRPr>
            </a:pPr>
            <a:r>
              <a:t>R</a:t>
            </a:r>
            <a:r>
              <a:rPr baseline="-5999"/>
              <a:t>off </a:t>
            </a:r>
            <a:r>
              <a:t>endlich, R</a:t>
            </a:r>
            <a:r>
              <a:rPr baseline="-5999"/>
              <a:t>on </a:t>
            </a:r>
            <a:r>
              <a:t>≠ 0</a:t>
            </a:r>
          </a:p>
        </p:txBody>
      </p:sp>
      <p:sp>
        <p:nvSpPr>
          <p:cNvPr id="301" name="t [s]"/>
          <p:cNvSpPr txBox="1"/>
          <p:nvPr/>
        </p:nvSpPr>
        <p:spPr>
          <a:xfrm>
            <a:off x="8759990" y="3799792"/>
            <a:ext cx="516749" cy="27441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02" name="Sperrverluste"/>
          <p:cNvSpPr txBox="1"/>
          <p:nvPr/>
        </p:nvSpPr>
        <p:spPr>
          <a:xfrm>
            <a:off x="6000451" y="3308630"/>
            <a:ext cx="1307348" cy="27441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400">
                <a:solidFill>
                  <a:schemeClr val="accent1">
                    <a:lumOff val="-7647"/>
                  </a:schemeClr>
                </a:solidFill>
              </a:defRPr>
            </a:lvl1pPr>
          </a:lstStyle>
          <a:p>
            <a:pPr/>
            <a:r>
              <a:t>Sperrverluste</a:t>
            </a:r>
          </a:p>
        </p:txBody>
      </p:sp>
      <p:sp>
        <p:nvSpPr>
          <p:cNvPr id="303" name="Linie"/>
          <p:cNvSpPr/>
          <p:nvPr/>
        </p:nvSpPr>
        <p:spPr>
          <a:xfrm flipH="1">
            <a:off x="3505973" y="3001187"/>
            <a:ext cx="802070" cy="330617"/>
          </a:xfrm>
          <a:prstGeom prst="line">
            <a:avLst/>
          </a:prstGeom>
          <a:ln w="25400">
            <a:solidFill>
              <a:srgbClr val="FF93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04" name="Linie"/>
          <p:cNvSpPr/>
          <p:nvPr/>
        </p:nvSpPr>
        <p:spPr>
          <a:xfrm>
            <a:off x="6654125" y="3633150"/>
            <a:ext cx="1" cy="353700"/>
          </a:xfrm>
          <a:prstGeom prst="line">
            <a:avLst/>
          </a:prstGeom>
          <a:ln w="25400">
            <a:solidFill>
              <a:srgbClr val="FF93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2" name="Gruppieren"/>
          <p:cNvGrpSpPr/>
          <p:nvPr/>
        </p:nvGrpSpPr>
        <p:grpSpPr>
          <a:xfrm>
            <a:off x="835723" y="528760"/>
            <a:ext cx="8488554" cy="2898846"/>
            <a:chOff x="0" y="0"/>
            <a:chExt cx="8488553" cy="2898844"/>
          </a:xfrm>
        </p:grpSpPr>
        <p:grpSp>
          <p:nvGrpSpPr>
            <p:cNvPr id="343" name="Gruppieren"/>
            <p:cNvGrpSpPr/>
            <p:nvPr/>
          </p:nvGrpSpPr>
          <p:grpSpPr>
            <a:xfrm>
              <a:off x="0" y="0"/>
              <a:ext cx="3901727" cy="2898845"/>
              <a:chOff x="0" y="0"/>
              <a:chExt cx="3901726" cy="2898844"/>
            </a:xfrm>
          </p:grpSpPr>
          <p:sp>
            <p:nvSpPr>
              <p:cNvPr id="306" name="Rechteck"/>
              <p:cNvSpPr/>
              <p:nvPr/>
            </p:nvSpPr>
            <p:spPr>
              <a:xfrm>
                <a:off x="95552" y="474466"/>
                <a:ext cx="1407740" cy="841323"/>
              </a:xfrm>
              <a:prstGeom prst="rect">
                <a:avLst/>
              </a:prstGeom>
              <a:solidFill>
                <a:schemeClr val="accent3">
                  <a:lumOff val="25000"/>
                  <a:alpha val="21196"/>
                </a:schemeClr>
              </a:solidFill>
              <a:ln w="12700" cap="flat">
                <a:solidFill>
                  <a:schemeClr val="accent4">
                    <a:alpha val="21196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07" name="Linie"/>
              <p:cNvSpPr/>
              <p:nvPr/>
            </p:nvSpPr>
            <p:spPr>
              <a:xfrm flipH="1" flipV="1">
                <a:off x="729619" y="1648941"/>
                <a:ext cx="1839576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08" name="Kreis"/>
              <p:cNvSpPr/>
              <p:nvPr/>
            </p:nvSpPr>
            <p:spPr>
              <a:xfrm rot="5400000">
                <a:off x="2411717" y="646228"/>
                <a:ext cx="305231" cy="308539"/>
              </a:xfrm>
              <a:prstGeom prst="ellips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09" name="Linie"/>
              <p:cNvSpPr/>
              <p:nvPr/>
            </p:nvSpPr>
            <p:spPr>
              <a:xfrm>
                <a:off x="2842269" y="454046"/>
                <a:ext cx="1" cy="78996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10" name="R1"/>
              <p:cNvSpPr txBox="1"/>
              <p:nvPr/>
            </p:nvSpPr>
            <p:spPr>
              <a:xfrm>
                <a:off x="1960092" y="1723088"/>
                <a:ext cx="509143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>
                <a:lvl1pPr marR="36574" indent="36574" algn="ctr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L</a:t>
                </a:r>
              </a:p>
            </p:txBody>
          </p:sp>
          <p:sp>
            <p:nvSpPr>
              <p:cNvPr id="311" name="u2"/>
              <p:cNvSpPr txBox="1"/>
              <p:nvPr/>
            </p:nvSpPr>
            <p:spPr>
              <a:xfrm>
                <a:off x="2929264" y="656086"/>
                <a:ext cx="369224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0</a:t>
                </a:r>
              </a:p>
            </p:txBody>
          </p:sp>
          <p:sp>
            <p:nvSpPr>
              <p:cNvPr id="312" name="Linie"/>
              <p:cNvSpPr/>
              <p:nvPr/>
            </p:nvSpPr>
            <p:spPr>
              <a:xfrm flipH="1">
                <a:off x="729619" y="376697"/>
                <a:ext cx="1" cy="2522148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13" name="Rechteck"/>
              <p:cNvSpPr/>
              <p:nvPr/>
            </p:nvSpPr>
            <p:spPr>
              <a:xfrm flipH="1" rot="10800000">
                <a:off x="1175898" y="1564869"/>
                <a:ext cx="308223" cy="168145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grpSp>
            <p:nvGrpSpPr>
              <p:cNvPr id="318" name="Gruppieren"/>
              <p:cNvGrpSpPr/>
              <p:nvPr/>
            </p:nvGrpSpPr>
            <p:grpSpPr>
              <a:xfrm flipH="1">
                <a:off x="1933575" y="1531701"/>
                <a:ext cx="448005" cy="183681"/>
                <a:chOff x="0" y="0"/>
                <a:chExt cx="448003" cy="183679"/>
              </a:xfrm>
            </p:grpSpPr>
            <p:sp>
              <p:nvSpPr>
                <p:cNvPr id="314" name="Rechteck"/>
                <p:cNvSpPr/>
                <p:nvPr/>
              </p:nvSpPr>
              <p:spPr>
                <a:xfrm rot="10800000">
                  <a:off x="-1" y="-1"/>
                  <a:ext cx="448004" cy="18368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315" name="Linie"/>
                <p:cNvSpPr/>
                <p:nvPr/>
              </p:nvSpPr>
              <p:spPr>
                <a:xfrm flipH="1">
                  <a:off x="149803" y="45926"/>
                  <a:ext cx="148397" cy="1026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316" name="Linie"/>
                <p:cNvSpPr/>
                <p:nvPr/>
              </p:nvSpPr>
              <p:spPr>
                <a:xfrm flipH="1">
                  <a:off x="1408" y="53233"/>
                  <a:ext cx="148397" cy="1026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317" name="Linie"/>
                <p:cNvSpPr/>
                <p:nvPr/>
              </p:nvSpPr>
              <p:spPr>
                <a:xfrm flipH="1">
                  <a:off x="298198" y="53233"/>
                  <a:ext cx="148397" cy="1026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</p:grpSp>
          <p:sp>
            <p:nvSpPr>
              <p:cNvPr id="319" name="Rechteck"/>
              <p:cNvSpPr/>
              <p:nvPr/>
            </p:nvSpPr>
            <p:spPr>
              <a:xfrm flipH="1" rot="16200000">
                <a:off x="575508" y="719643"/>
                <a:ext cx="308223" cy="168145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A7A7A7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solidFill>
                      <a:srgbClr val="A7A7A7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20" name="Rechteck"/>
              <p:cNvSpPr/>
              <p:nvPr/>
            </p:nvSpPr>
            <p:spPr>
              <a:xfrm flipH="1" rot="16200000">
                <a:off x="575508" y="2397395"/>
                <a:ext cx="308223" cy="168145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21" name="Linie"/>
              <p:cNvSpPr/>
              <p:nvPr/>
            </p:nvSpPr>
            <p:spPr>
              <a:xfrm flipH="1">
                <a:off x="2564333" y="376697"/>
                <a:ext cx="1" cy="2522148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22" name="Kreis"/>
              <p:cNvSpPr/>
              <p:nvPr/>
            </p:nvSpPr>
            <p:spPr>
              <a:xfrm rot="5400000">
                <a:off x="2411717" y="2315212"/>
                <a:ext cx="305231" cy="308539"/>
              </a:xfrm>
              <a:prstGeom prst="ellips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23" name="Linie"/>
              <p:cNvSpPr/>
              <p:nvPr/>
            </p:nvSpPr>
            <p:spPr>
              <a:xfrm>
                <a:off x="2842269" y="2099184"/>
                <a:ext cx="1" cy="78996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24" name="u2"/>
              <p:cNvSpPr txBox="1"/>
              <p:nvPr/>
            </p:nvSpPr>
            <p:spPr>
              <a:xfrm>
                <a:off x="2929264" y="2349756"/>
                <a:ext cx="369224" cy="288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0</a:t>
                </a:r>
              </a:p>
            </p:txBody>
          </p:sp>
          <p:sp>
            <p:nvSpPr>
              <p:cNvPr id="325" name="Linie"/>
              <p:cNvSpPr/>
              <p:nvPr/>
            </p:nvSpPr>
            <p:spPr>
              <a:xfrm>
                <a:off x="729619" y="2086965"/>
                <a:ext cx="1" cy="154672"/>
              </a:xfrm>
              <a:prstGeom prst="line">
                <a:avLst/>
              </a:prstGeom>
              <a:noFill/>
              <a:ln w="25400" cap="flat">
                <a:solidFill>
                  <a:srgbClr val="004B93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26" name="Linie"/>
              <p:cNvSpPr/>
              <p:nvPr/>
            </p:nvSpPr>
            <p:spPr>
              <a:xfrm>
                <a:off x="1665536" y="1648941"/>
                <a:ext cx="154672" cy="1"/>
              </a:xfrm>
              <a:prstGeom prst="line">
                <a:avLst/>
              </a:prstGeom>
              <a:noFill/>
              <a:ln w="25400" cap="flat">
                <a:solidFill>
                  <a:srgbClr val="004B93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27" name="Linie"/>
              <p:cNvSpPr/>
              <p:nvPr/>
            </p:nvSpPr>
            <p:spPr>
              <a:xfrm flipH="1" flipV="1">
                <a:off x="727188" y="368924"/>
                <a:ext cx="1839576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28" name="Linie"/>
              <p:cNvSpPr/>
              <p:nvPr/>
            </p:nvSpPr>
            <p:spPr>
              <a:xfrm>
                <a:off x="1125659" y="1439110"/>
                <a:ext cx="1234427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29" name="R1"/>
              <p:cNvSpPr txBox="1"/>
              <p:nvPr/>
            </p:nvSpPr>
            <p:spPr>
              <a:xfrm>
                <a:off x="1105220" y="1740490"/>
                <a:ext cx="509143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algn="ctr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R</a:t>
                </a:r>
                <a:r>
                  <a:rPr baseline="-5999"/>
                  <a:t>L</a:t>
                </a:r>
              </a:p>
            </p:txBody>
          </p:sp>
          <p:sp>
            <p:nvSpPr>
              <p:cNvPr id="330" name="u2"/>
              <p:cNvSpPr txBox="1"/>
              <p:nvPr/>
            </p:nvSpPr>
            <p:spPr>
              <a:xfrm>
                <a:off x="1476428" y="1139523"/>
                <a:ext cx="635416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RL(t)</a:t>
                </a:r>
              </a:p>
            </p:txBody>
          </p:sp>
          <p:sp>
            <p:nvSpPr>
              <p:cNvPr id="331" name="u2"/>
              <p:cNvSpPr txBox="1"/>
              <p:nvPr/>
            </p:nvSpPr>
            <p:spPr>
              <a:xfrm>
                <a:off x="1633155" y="1648941"/>
                <a:ext cx="635417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i</a:t>
                </a:r>
                <a:r>
                  <a:rPr baseline="-5999"/>
                  <a:t>(t)</a:t>
                </a:r>
              </a:p>
            </p:txBody>
          </p:sp>
          <p:sp>
            <p:nvSpPr>
              <p:cNvPr id="332" name="u2"/>
              <p:cNvSpPr txBox="1"/>
              <p:nvPr/>
            </p:nvSpPr>
            <p:spPr>
              <a:xfrm>
                <a:off x="248147" y="1053111"/>
                <a:ext cx="429693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solidFill>
                      <a:srgbClr val="0433FF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i</a:t>
                </a:r>
                <a:r>
                  <a:rPr baseline="-5999"/>
                  <a:t>1(t)</a:t>
                </a:r>
              </a:p>
            </p:txBody>
          </p:sp>
          <p:sp>
            <p:nvSpPr>
              <p:cNvPr id="333" name="u2"/>
              <p:cNvSpPr txBox="1"/>
              <p:nvPr/>
            </p:nvSpPr>
            <p:spPr>
              <a:xfrm>
                <a:off x="261490" y="2019890"/>
                <a:ext cx="635416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i</a:t>
                </a:r>
                <a:r>
                  <a:rPr baseline="-5999"/>
                  <a:t>2(t)</a:t>
                </a:r>
              </a:p>
            </p:txBody>
          </p:sp>
          <p:sp>
            <p:nvSpPr>
              <p:cNvPr id="334" name="Kreis"/>
              <p:cNvSpPr/>
              <p:nvPr/>
            </p:nvSpPr>
            <p:spPr>
              <a:xfrm rot="10800000">
                <a:off x="692095" y="1611180"/>
                <a:ext cx="75049" cy="7552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35" name="Kreis"/>
              <p:cNvSpPr/>
              <p:nvPr/>
            </p:nvSpPr>
            <p:spPr>
              <a:xfrm rot="10800000">
                <a:off x="2526808" y="1598480"/>
                <a:ext cx="75049" cy="7552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36" name="R1"/>
              <p:cNvSpPr txBox="1"/>
              <p:nvPr/>
            </p:nvSpPr>
            <p:spPr>
              <a:xfrm>
                <a:off x="708916" y="656086"/>
                <a:ext cx="790825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algn="ctr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R</a:t>
                </a:r>
                <a:r>
                  <a:rPr baseline="-5999"/>
                  <a:t>on</a:t>
                </a:r>
              </a:p>
            </p:txBody>
          </p:sp>
          <p:sp>
            <p:nvSpPr>
              <p:cNvPr id="337" name="Linie"/>
              <p:cNvSpPr/>
              <p:nvPr/>
            </p:nvSpPr>
            <p:spPr>
              <a:xfrm flipH="1" flipV="1">
                <a:off x="729619" y="2898844"/>
                <a:ext cx="1839576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38" name="u2"/>
              <p:cNvSpPr txBox="1"/>
              <p:nvPr/>
            </p:nvSpPr>
            <p:spPr>
              <a:xfrm>
                <a:off x="89202" y="659304"/>
                <a:ext cx="480105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solidFill>
                      <a:srgbClr val="535353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1(t)</a:t>
                </a:r>
              </a:p>
            </p:txBody>
          </p:sp>
          <p:sp>
            <p:nvSpPr>
              <p:cNvPr id="339" name="R1"/>
              <p:cNvSpPr txBox="1"/>
              <p:nvPr/>
            </p:nvSpPr>
            <p:spPr>
              <a:xfrm>
                <a:off x="711456" y="2340275"/>
                <a:ext cx="790824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algn="ctr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R</a:t>
                </a:r>
                <a:r>
                  <a:rPr baseline="-5999"/>
                  <a:t>off</a:t>
                </a:r>
              </a:p>
            </p:txBody>
          </p:sp>
          <p:sp>
            <p:nvSpPr>
              <p:cNvPr id="340" name="Linie"/>
              <p:cNvSpPr/>
              <p:nvPr/>
            </p:nvSpPr>
            <p:spPr>
              <a:xfrm>
                <a:off x="729619" y="1117063"/>
                <a:ext cx="1" cy="154672"/>
              </a:xfrm>
              <a:prstGeom prst="line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41" name="Linie"/>
              <p:cNvSpPr/>
              <p:nvPr/>
            </p:nvSpPr>
            <p:spPr>
              <a:xfrm flipH="1">
                <a:off x="542001" y="563399"/>
                <a:ext cx="1" cy="474196"/>
              </a:xfrm>
              <a:prstGeom prst="line">
                <a:avLst/>
              </a:prstGeom>
              <a:noFill/>
              <a:ln w="12700" cap="flat">
                <a:solidFill>
                  <a:srgbClr val="A7A7A7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42" name="Schalter 1 geschlossen (Durchlassverluste)"/>
              <p:cNvSpPr txBox="1"/>
              <p:nvPr/>
            </p:nvSpPr>
            <p:spPr>
              <a:xfrm>
                <a:off x="0" y="0"/>
                <a:ext cx="3901727" cy="36892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R="40639" indent="40639" defTabSz="914400">
                  <a:spcBef>
                    <a:spcPts val="400"/>
                  </a:spcBef>
                  <a:defRPr i="1" sz="1400">
                    <a:solidFill>
                      <a:schemeClr val="accent1"/>
                    </a:solidFill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Schalter 1 geschlossen (Durchlassverluste)</a:t>
                </a:r>
              </a:p>
            </p:txBody>
          </p:sp>
        </p:grpSp>
        <p:grpSp>
          <p:nvGrpSpPr>
            <p:cNvPr id="381" name="Gruppieren"/>
            <p:cNvGrpSpPr/>
            <p:nvPr/>
          </p:nvGrpSpPr>
          <p:grpSpPr>
            <a:xfrm>
              <a:off x="5083416" y="0"/>
              <a:ext cx="3405138" cy="2898845"/>
              <a:chOff x="0" y="0"/>
              <a:chExt cx="3405137" cy="2898844"/>
            </a:xfrm>
          </p:grpSpPr>
          <p:sp>
            <p:nvSpPr>
              <p:cNvPr id="344" name="Rechteck"/>
              <p:cNvSpPr/>
              <p:nvPr/>
            </p:nvSpPr>
            <p:spPr>
              <a:xfrm>
                <a:off x="202202" y="474466"/>
                <a:ext cx="1407740" cy="841323"/>
              </a:xfrm>
              <a:prstGeom prst="rect">
                <a:avLst/>
              </a:prstGeom>
              <a:solidFill>
                <a:schemeClr val="accent3">
                  <a:lumOff val="25000"/>
                  <a:alpha val="21196"/>
                </a:schemeClr>
              </a:solidFill>
              <a:ln w="12700" cap="flat">
                <a:solidFill>
                  <a:schemeClr val="accent4">
                    <a:alpha val="21196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45" name="Linie"/>
              <p:cNvSpPr/>
              <p:nvPr/>
            </p:nvSpPr>
            <p:spPr>
              <a:xfrm flipH="1" flipV="1">
                <a:off x="836269" y="1648941"/>
                <a:ext cx="1839576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46" name="Kreis"/>
              <p:cNvSpPr/>
              <p:nvPr/>
            </p:nvSpPr>
            <p:spPr>
              <a:xfrm rot="5400000">
                <a:off x="2518367" y="646228"/>
                <a:ext cx="305231" cy="308539"/>
              </a:xfrm>
              <a:prstGeom prst="ellips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47" name="Linie"/>
              <p:cNvSpPr/>
              <p:nvPr/>
            </p:nvSpPr>
            <p:spPr>
              <a:xfrm>
                <a:off x="2948919" y="454046"/>
                <a:ext cx="1" cy="78996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48" name="R1"/>
              <p:cNvSpPr txBox="1"/>
              <p:nvPr/>
            </p:nvSpPr>
            <p:spPr>
              <a:xfrm>
                <a:off x="2066742" y="1723088"/>
                <a:ext cx="509143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>
                <a:lvl1pPr marR="36574" indent="36574" algn="ctr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L</a:t>
                </a:r>
              </a:p>
            </p:txBody>
          </p:sp>
          <p:sp>
            <p:nvSpPr>
              <p:cNvPr id="349" name="u2"/>
              <p:cNvSpPr txBox="1"/>
              <p:nvPr/>
            </p:nvSpPr>
            <p:spPr>
              <a:xfrm>
                <a:off x="3035914" y="656086"/>
                <a:ext cx="369224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0</a:t>
                </a:r>
              </a:p>
            </p:txBody>
          </p:sp>
          <p:sp>
            <p:nvSpPr>
              <p:cNvPr id="350" name="Linie"/>
              <p:cNvSpPr/>
              <p:nvPr/>
            </p:nvSpPr>
            <p:spPr>
              <a:xfrm flipH="1">
                <a:off x="836270" y="376697"/>
                <a:ext cx="1" cy="2522148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51" name="Rechteck"/>
              <p:cNvSpPr/>
              <p:nvPr/>
            </p:nvSpPr>
            <p:spPr>
              <a:xfrm flipH="1" rot="10800000">
                <a:off x="1282548" y="1564869"/>
                <a:ext cx="308223" cy="168145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grpSp>
            <p:nvGrpSpPr>
              <p:cNvPr id="356" name="Gruppieren"/>
              <p:cNvGrpSpPr/>
              <p:nvPr/>
            </p:nvGrpSpPr>
            <p:grpSpPr>
              <a:xfrm flipH="1">
                <a:off x="2040225" y="1531701"/>
                <a:ext cx="448005" cy="183681"/>
                <a:chOff x="0" y="0"/>
                <a:chExt cx="448003" cy="183679"/>
              </a:xfrm>
            </p:grpSpPr>
            <p:sp>
              <p:nvSpPr>
                <p:cNvPr id="352" name="Rechteck"/>
                <p:cNvSpPr/>
                <p:nvPr/>
              </p:nvSpPr>
              <p:spPr>
                <a:xfrm rot="10800000">
                  <a:off x="-1" y="-1"/>
                  <a:ext cx="448004" cy="18368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353" name="Linie"/>
                <p:cNvSpPr/>
                <p:nvPr/>
              </p:nvSpPr>
              <p:spPr>
                <a:xfrm flipH="1">
                  <a:off x="149803" y="45926"/>
                  <a:ext cx="148397" cy="1026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354" name="Linie"/>
                <p:cNvSpPr/>
                <p:nvPr/>
              </p:nvSpPr>
              <p:spPr>
                <a:xfrm flipH="1">
                  <a:off x="1408" y="53233"/>
                  <a:ext cx="148397" cy="1026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355" name="Linie"/>
                <p:cNvSpPr/>
                <p:nvPr/>
              </p:nvSpPr>
              <p:spPr>
                <a:xfrm flipH="1">
                  <a:off x="298198" y="53233"/>
                  <a:ext cx="148397" cy="1026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2" h="20754" fill="norm" stroke="1" extrusionOk="0">
                      <a:moveTo>
                        <a:pt x="6" y="20754"/>
                      </a:moveTo>
                      <a:cubicBezTo>
                        <a:pt x="-128" y="13225"/>
                        <a:pt x="2001" y="6189"/>
                        <a:pt x="5520" y="2530"/>
                      </a:cubicBezTo>
                      <a:cubicBezTo>
                        <a:pt x="8666" y="-742"/>
                        <a:pt x="12479" y="-846"/>
                        <a:pt x="15675" y="2252"/>
                      </a:cubicBezTo>
                      <a:cubicBezTo>
                        <a:pt x="19236" y="5704"/>
                        <a:pt x="21472" y="12583"/>
                        <a:pt x="21472" y="20087"/>
                      </a:cubicBezTo>
                    </a:path>
                  </a:pathLst>
                </a:custGeom>
                <a:noFill/>
                <a:ln w="19050" cap="flat">
                  <a:solidFill>
                    <a:srgbClr val="323333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</p:grpSp>
          <p:sp>
            <p:nvSpPr>
              <p:cNvPr id="357" name="Rechteck"/>
              <p:cNvSpPr/>
              <p:nvPr/>
            </p:nvSpPr>
            <p:spPr>
              <a:xfrm flipH="1" rot="16200000">
                <a:off x="682159" y="719643"/>
                <a:ext cx="308223" cy="168145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58" name="Rechteck"/>
              <p:cNvSpPr/>
              <p:nvPr/>
            </p:nvSpPr>
            <p:spPr>
              <a:xfrm flipH="1" rot="16200000">
                <a:off x="682159" y="2397395"/>
                <a:ext cx="308223" cy="168145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A7A7A7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59" name="Linie"/>
              <p:cNvSpPr/>
              <p:nvPr/>
            </p:nvSpPr>
            <p:spPr>
              <a:xfrm flipH="1">
                <a:off x="2670983" y="376697"/>
                <a:ext cx="1" cy="2522148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60" name="Kreis"/>
              <p:cNvSpPr/>
              <p:nvPr/>
            </p:nvSpPr>
            <p:spPr>
              <a:xfrm rot="5400000">
                <a:off x="2518367" y="2315212"/>
                <a:ext cx="305231" cy="308539"/>
              </a:xfrm>
              <a:prstGeom prst="ellips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61" name="Linie"/>
              <p:cNvSpPr/>
              <p:nvPr/>
            </p:nvSpPr>
            <p:spPr>
              <a:xfrm>
                <a:off x="2948919" y="2099184"/>
                <a:ext cx="1" cy="78996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62" name="u2"/>
              <p:cNvSpPr txBox="1"/>
              <p:nvPr/>
            </p:nvSpPr>
            <p:spPr>
              <a:xfrm>
                <a:off x="3035914" y="2349756"/>
                <a:ext cx="369224" cy="288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0</a:t>
                </a:r>
              </a:p>
            </p:txBody>
          </p:sp>
          <p:sp>
            <p:nvSpPr>
              <p:cNvPr id="363" name="Linie"/>
              <p:cNvSpPr/>
              <p:nvPr/>
            </p:nvSpPr>
            <p:spPr>
              <a:xfrm>
                <a:off x="1772187" y="1648941"/>
                <a:ext cx="154672" cy="1"/>
              </a:xfrm>
              <a:prstGeom prst="line">
                <a:avLst/>
              </a:prstGeom>
              <a:noFill/>
              <a:ln w="25400" cap="flat">
                <a:solidFill>
                  <a:srgbClr val="004B93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64" name="Linie"/>
              <p:cNvSpPr/>
              <p:nvPr/>
            </p:nvSpPr>
            <p:spPr>
              <a:xfrm flipH="1" flipV="1">
                <a:off x="833839" y="368924"/>
                <a:ext cx="1839575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65" name="Linie"/>
              <p:cNvSpPr/>
              <p:nvPr/>
            </p:nvSpPr>
            <p:spPr>
              <a:xfrm>
                <a:off x="1232309" y="1439110"/>
                <a:ext cx="1234428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66" name="R1"/>
              <p:cNvSpPr txBox="1"/>
              <p:nvPr/>
            </p:nvSpPr>
            <p:spPr>
              <a:xfrm>
                <a:off x="1211870" y="1740490"/>
                <a:ext cx="509143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algn="ctr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R</a:t>
                </a:r>
                <a:r>
                  <a:rPr baseline="-5999"/>
                  <a:t>L</a:t>
                </a:r>
              </a:p>
            </p:txBody>
          </p:sp>
          <p:sp>
            <p:nvSpPr>
              <p:cNvPr id="367" name="u2"/>
              <p:cNvSpPr txBox="1"/>
              <p:nvPr/>
            </p:nvSpPr>
            <p:spPr>
              <a:xfrm>
                <a:off x="1583078" y="1139523"/>
                <a:ext cx="635416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RL(t)</a:t>
                </a:r>
              </a:p>
            </p:txBody>
          </p:sp>
          <p:sp>
            <p:nvSpPr>
              <p:cNvPr id="368" name="u2"/>
              <p:cNvSpPr txBox="1"/>
              <p:nvPr/>
            </p:nvSpPr>
            <p:spPr>
              <a:xfrm>
                <a:off x="1739806" y="1648941"/>
                <a:ext cx="635416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i</a:t>
                </a:r>
                <a:r>
                  <a:rPr baseline="-5999"/>
                  <a:t>(t)</a:t>
                </a:r>
              </a:p>
            </p:txBody>
          </p:sp>
          <p:sp>
            <p:nvSpPr>
              <p:cNvPr id="369" name="u2"/>
              <p:cNvSpPr txBox="1"/>
              <p:nvPr/>
            </p:nvSpPr>
            <p:spPr>
              <a:xfrm>
                <a:off x="354797" y="1053111"/>
                <a:ext cx="429693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solidFill>
                      <a:srgbClr val="535353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i</a:t>
                </a:r>
                <a:r>
                  <a:rPr baseline="-5999"/>
                  <a:t>1(t)</a:t>
                </a:r>
              </a:p>
            </p:txBody>
          </p:sp>
          <p:sp>
            <p:nvSpPr>
              <p:cNvPr id="370" name="u2"/>
              <p:cNvSpPr txBox="1"/>
              <p:nvPr/>
            </p:nvSpPr>
            <p:spPr>
              <a:xfrm>
                <a:off x="340836" y="2007029"/>
                <a:ext cx="635416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solidFill>
                      <a:srgbClr val="0433FF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i</a:t>
                </a:r>
                <a:r>
                  <a:rPr baseline="-5999"/>
                  <a:t>2(t)</a:t>
                </a:r>
              </a:p>
            </p:txBody>
          </p:sp>
          <p:sp>
            <p:nvSpPr>
              <p:cNvPr id="371" name="Kreis"/>
              <p:cNvSpPr/>
              <p:nvPr/>
            </p:nvSpPr>
            <p:spPr>
              <a:xfrm rot="10800000">
                <a:off x="798745" y="1611180"/>
                <a:ext cx="75049" cy="7552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72" name="Kreis"/>
              <p:cNvSpPr/>
              <p:nvPr/>
            </p:nvSpPr>
            <p:spPr>
              <a:xfrm rot="10800000">
                <a:off x="2633459" y="1598480"/>
                <a:ext cx="75049" cy="7552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73" name="R1"/>
              <p:cNvSpPr txBox="1"/>
              <p:nvPr/>
            </p:nvSpPr>
            <p:spPr>
              <a:xfrm>
                <a:off x="815567" y="656086"/>
                <a:ext cx="790824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algn="ctr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R</a:t>
                </a:r>
                <a:r>
                  <a:rPr baseline="-5999"/>
                  <a:t>off</a:t>
                </a:r>
              </a:p>
            </p:txBody>
          </p:sp>
          <p:sp>
            <p:nvSpPr>
              <p:cNvPr id="374" name="Linie"/>
              <p:cNvSpPr/>
              <p:nvPr/>
            </p:nvSpPr>
            <p:spPr>
              <a:xfrm flipH="1" flipV="1">
                <a:off x="836269" y="2898844"/>
                <a:ext cx="1839576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75" name="Linie"/>
              <p:cNvSpPr/>
              <p:nvPr/>
            </p:nvSpPr>
            <p:spPr>
              <a:xfrm flipH="1">
                <a:off x="658543" y="566617"/>
                <a:ext cx="1" cy="474196"/>
              </a:xfrm>
              <a:prstGeom prst="line">
                <a:avLst/>
              </a:prstGeom>
              <a:noFill/>
              <a:ln w="12700" cap="flat">
                <a:solidFill>
                  <a:srgbClr val="FF26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76" name="u2"/>
              <p:cNvSpPr txBox="1"/>
              <p:nvPr/>
            </p:nvSpPr>
            <p:spPr>
              <a:xfrm>
                <a:off x="195852" y="659304"/>
                <a:ext cx="480106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 sz="1400">
                    <a:solidFill>
                      <a:srgbClr val="FF2600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1(t)</a:t>
                </a:r>
              </a:p>
            </p:txBody>
          </p:sp>
          <p:sp>
            <p:nvSpPr>
              <p:cNvPr id="377" name="R1"/>
              <p:cNvSpPr txBox="1"/>
              <p:nvPr/>
            </p:nvSpPr>
            <p:spPr>
              <a:xfrm>
                <a:off x="818106" y="2340275"/>
                <a:ext cx="790825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algn="ctr" defTabSz="822960">
                  <a:spcBef>
                    <a:spcPts val="3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R</a:t>
                </a:r>
                <a:r>
                  <a:rPr baseline="-5999"/>
                  <a:t>on</a:t>
                </a:r>
              </a:p>
            </p:txBody>
          </p:sp>
          <p:sp>
            <p:nvSpPr>
              <p:cNvPr id="378" name="Linie"/>
              <p:cNvSpPr/>
              <p:nvPr/>
            </p:nvSpPr>
            <p:spPr>
              <a:xfrm>
                <a:off x="836269" y="1117063"/>
                <a:ext cx="1" cy="154672"/>
              </a:xfrm>
              <a:prstGeom prst="line">
                <a:avLst/>
              </a:prstGeom>
              <a:noFill/>
              <a:ln w="25400" cap="flat">
                <a:solidFill>
                  <a:srgbClr val="A7A7A7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79" name="Linie"/>
              <p:cNvSpPr/>
              <p:nvPr/>
            </p:nvSpPr>
            <p:spPr>
              <a:xfrm>
                <a:off x="836269" y="2086965"/>
                <a:ext cx="1" cy="154672"/>
              </a:xfrm>
              <a:prstGeom prst="line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80" name="Schalter 1 offen (Sperrverluste)"/>
              <p:cNvSpPr txBox="1"/>
              <p:nvPr/>
            </p:nvSpPr>
            <p:spPr>
              <a:xfrm>
                <a:off x="0" y="0"/>
                <a:ext cx="3397908" cy="36892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R="40639" indent="40639" defTabSz="914400">
                  <a:spcBef>
                    <a:spcPts val="400"/>
                  </a:spcBef>
                  <a:defRPr i="1" sz="1400">
                    <a:solidFill>
                      <a:schemeClr val="accent1"/>
                    </a:solidFill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Schalter 1 offen (Sperrverluste)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4_2_UI.PNG" descr="4_2_UI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8561" y="672104"/>
            <a:ext cx="8873367" cy="1662590"/>
          </a:xfrm>
          <a:prstGeom prst="rect">
            <a:avLst/>
          </a:prstGeom>
          <a:ln w="12700">
            <a:miter lim="400000"/>
          </a:ln>
        </p:spPr>
      </p:pic>
      <p:sp>
        <p:nvSpPr>
          <p:cNvPr id="385" name="t [s]"/>
          <p:cNvSpPr txBox="1"/>
          <p:nvPr/>
        </p:nvSpPr>
        <p:spPr>
          <a:xfrm>
            <a:off x="2618316" y="1818477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86" name="uR(t) ~ i(t)"/>
          <p:cNvSpPr txBox="1"/>
          <p:nvPr/>
        </p:nvSpPr>
        <p:spPr>
          <a:xfrm>
            <a:off x="1648692" y="945692"/>
            <a:ext cx="1049437" cy="353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8"/>
              <a:t>R</a:t>
            </a:r>
            <a:r>
              <a:t>(t) ~ i(t)</a:t>
            </a:r>
          </a:p>
        </p:txBody>
      </p:sp>
      <p:sp>
        <p:nvSpPr>
          <p:cNvPr id="387" name="uRL(t) [V]"/>
          <p:cNvSpPr txBox="1"/>
          <p:nvPr/>
        </p:nvSpPr>
        <p:spPr>
          <a:xfrm>
            <a:off x="968798" y="464103"/>
            <a:ext cx="806789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>
                <a:solidFill>
                  <a:schemeClr val="accent2">
                    <a:lumOff val="-5333"/>
                  </a:schemeClr>
                </a:solidFill>
              </a:defRPr>
            </a:pPr>
            <a:r>
              <a:t>u</a:t>
            </a:r>
            <a:r>
              <a:rPr baseline="-5999"/>
              <a:t>RL</a:t>
            </a:r>
            <a:r>
              <a:t>(t) [V]</a:t>
            </a:r>
          </a:p>
        </p:txBody>
      </p:sp>
      <p:sp>
        <p:nvSpPr>
          <p:cNvPr id="388" name="Linie"/>
          <p:cNvSpPr/>
          <p:nvPr/>
        </p:nvSpPr>
        <p:spPr>
          <a:xfrm flipH="1" flipV="1">
            <a:off x="843570" y="1432043"/>
            <a:ext cx="2422203" cy="1"/>
          </a:xfrm>
          <a:prstGeom prst="line">
            <a:avLst/>
          </a:prstGeom>
          <a:ln>
            <a:solidFill>
              <a:srgbClr val="002452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89" name="Rechteck"/>
          <p:cNvSpPr/>
          <p:nvPr/>
        </p:nvSpPr>
        <p:spPr>
          <a:xfrm>
            <a:off x="3149600" y="677218"/>
            <a:ext cx="748723" cy="178316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390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39585" y="223085"/>
            <a:ext cx="5763388" cy="3465200"/>
          </a:xfrm>
          <a:prstGeom prst="rect">
            <a:avLst/>
          </a:prstGeom>
          <a:ln w="12700">
            <a:miter lim="400000"/>
          </a:ln>
        </p:spPr>
      </p:pic>
      <p:sp>
        <p:nvSpPr>
          <p:cNvPr id="391" name="Lastzweig"/>
          <p:cNvSpPr txBox="1"/>
          <p:nvPr/>
        </p:nvSpPr>
        <p:spPr>
          <a:xfrm>
            <a:off x="8011485" y="2957731"/>
            <a:ext cx="1459240" cy="368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Lastzweig</a:t>
            </a:r>
          </a:p>
        </p:txBody>
      </p:sp>
      <p:sp>
        <p:nvSpPr>
          <p:cNvPr id="392" name="Linie"/>
          <p:cNvSpPr/>
          <p:nvPr/>
        </p:nvSpPr>
        <p:spPr>
          <a:xfrm>
            <a:off x="7682898" y="1341542"/>
            <a:ext cx="1" cy="2181265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93" name="Rechteck"/>
          <p:cNvSpPr/>
          <p:nvPr/>
        </p:nvSpPr>
        <p:spPr>
          <a:xfrm>
            <a:off x="4291717" y="209559"/>
            <a:ext cx="3689890" cy="1095942"/>
          </a:xfrm>
          <a:prstGeom prst="rect">
            <a:avLst/>
          </a:prstGeom>
          <a:ln w="12700">
            <a:solidFill>
              <a:schemeClr val="accent3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94" name="Schalterspannung, Schalterstrom"/>
          <p:cNvSpPr txBox="1"/>
          <p:nvPr/>
        </p:nvSpPr>
        <p:spPr>
          <a:xfrm>
            <a:off x="8081070" y="248398"/>
            <a:ext cx="1895803" cy="532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Schalterspannung, Schalterstrom</a:t>
            </a:r>
          </a:p>
        </p:txBody>
      </p:sp>
      <p:sp>
        <p:nvSpPr>
          <p:cNvPr id="395" name="Halb-Brücke"/>
          <p:cNvSpPr txBox="1"/>
          <p:nvPr/>
        </p:nvSpPr>
        <p:spPr>
          <a:xfrm>
            <a:off x="6165751" y="2576731"/>
            <a:ext cx="1459241" cy="368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Halb-Brücke</a:t>
            </a:r>
          </a:p>
        </p:txBody>
      </p:sp>
      <p:sp>
        <p:nvSpPr>
          <p:cNvPr id="396" name="Ausschnitt"/>
          <p:cNvSpPr txBox="1"/>
          <p:nvPr/>
        </p:nvSpPr>
        <p:spPr>
          <a:xfrm>
            <a:off x="772485" y="2415864"/>
            <a:ext cx="1643952" cy="368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Ausschnitt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4_2_ps.PNG" descr="4_2_p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2729" y="2581838"/>
            <a:ext cx="8864174" cy="172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99" name="4_2_us_is.PNG" descr="4_2_us_i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7370" y="413211"/>
            <a:ext cx="9037092" cy="1781171"/>
          </a:xfrm>
          <a:prstGeom prst="rect">
            <a:avLst/>
          </a:prstGeom>
          <a:ln w="12700">
            <a:miter lim="400000"/>
          </a:ln>
        </p:spPr>
      </p:pic>
      <p:sp>
        <p:nvSpPr>
          <p:cNvPr id="400" name="t [s]"/>
          <p:cNvSpPr txBox="1"/>
          <p:nvPr/>
        </p:nvSpPr>
        <p:spPr>
          <a:xfrm>
            <a:off x="8756649" y="1653377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401" name="i1(t)"/>
          <p:cNvSpPr txBox="1"/>
          <p:nvPr/>
        </p:nvSpPr>
        <p:spPr>
          <a:xfrm>
            <a:off x="3056007" y="1369930"/>
            <a:ext cx="1049436" cy="353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1</a:t>
            </a:r>
            <a:r>
              <a:t>(t)</a:t>
            </a:r>
          </a:p>
        </p:txBody>
      </p:sp>
      <p:sp>
        <p:nvSpPr>
          <p:cNvPr id="402" name="u1(t) [V]"/>
          <p:cNvSpPr txBox="1"/>
          <p:nvPr/>
        </p:nvSpPr>
        <p:spPr>
          <a:xfrm>
            <a:off x="2230331" y="341336"/>
            <a:ext cx="806789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>
                <a:solidFill>
                  <a:schemeClr val="accent2">
                    <a:lumOff val="-5333"/>
                  </a:schemeClr>
                </a:solidFill>
              </a:defRPr>
            </a:pPr>
            <a:r>
              <a:t>u</a:t>
            </a:r>
            <a:r>
              <a:rPr baseline="-5999"/>
              <a:t>1</a:t>
            </a:r>
            <a:r>
              <a:t>(t) [V]</a:t>
            </a:r>
          </a:p>
        </p:txBody>
      </p:sp>
      <p:sp>
        <p:nvSpPr>
          <p:cNvPr id="403" name="Verlustleistung p1(t) = u1(t) i1(t)  [W]"/>
          <p:cNvSpPr txBox="1"/>
          <p:nvPr/>
        </p:nvSpPr>
        <p:spPr>
          <a:xfrm>
            <a:off x="906741" y="2597596"/>
            <a:ext cx="3128962" cy="353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Verlustleistung p</a:t>
            </a:r>
            <a:r>
              <a:rPr baseline="-5999"/>
              <a:t>1</a:t>
            </a:r>
            <a:r>
              <a:t>(t) = u</a:t>
            </a:r>
            <a:r>
              <a:rPr baseline="-5999"/>
              <a:t>1</a:t>
            </a:r>
            <a:r>
              <a:t>(t) i</a:t>
            </a:r>
            <a:r>
              <a:rPr baseline="-5999"/>
              <a:t>1</a:t>
            </a:r>
            <a:r>
              <a:t>(t)  [W]</a:t>
            </a:r>
          </a:p>
        </p:txBody>
      </p:sp>
      <p:sp>
        <p:nvSpPr>
          <p:cNvPr id="404" name="Schaltverluste"/>
          <p:cNvSpPr txBox="1"/>
          <p:nvPr/>
        </p:nvSpPr>
        <p:spPr>
          <a:xfrm>
            <a:off x="5048410" y="2665329"/>
            <a:ext cx="1286109" cy="353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1400">
                <a:solidFill>
                  <a:schemeClr val="accent1">
                    <a:lumOff val="-7647"/>
                  </a:schemeClr>
                </a:solidFill>
              </a:defRPr>
            </a:lvl1pPr>
          </a:lstStyle>
          <a:p>
            <a:pPr/>
            <a:r>
              <a:t>Schaltverluste</a:t>
            </a:r>
          </a:p>
        </p:txBody>
      </p:sp>
      <p:sp>
        <p:nvSpPr>
          <p:cNvPr id="405" name="t [s]"/>
          <p:cNvSpPr txBox="1"/>
          <p:nvPr/>
        </p:nvSpPr>
        <p:spPr>
          <a:xfrm>
            <a:off x="8759990" y="3799792"/>
            <a:ext cx="516749" cy="27441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406" name="Linie"/>
          <p:cNvSpPr/>
          <p:nvPr/>
        </p:nvSpPr>
        <p:spPr>
          <a:xfrm flipH="1">
            <a:off x="4502116" y="2994234"/>
            <a:ext cx="507769" cy="507769"/>
          </a:xfrm>
          <a:prstGeom prst="line">
            <a:avLst/>
          </a:prstGeom>
          <a:ln w="25400">
            <a:solidFill>
              <a:srgbClr val="FF93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07" name="Linie"/>
          <p:cNvSpPr/>
          <p:nvPr/>
        </p:nvSpPr>
        <p:spPr>
          <a:xfrm flipH="1">
            <a:off x="4879964" y="3092849"/>
            <a:ext cx="269579" cy="525508"/>
          </a:xfrm>
          <a:prstGeom prst="line">
            <a:avLst/>
          </a:prstGeom>
          <a:ln w="25400">
            <a:solidFill>
              <a:srgbClr val="FF93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08" name="Linie"/>
          <p:cNvSpPr/>
          <p:nvPr/>
        </p:nvSpPr>
        <p:spPr>
          <a:xfrm flipV="1">
            <a:off x="4492703" y="483777"/>
            <a:ext cx="1" cy="3746458"/>
          </a:xfrm>
          <a:prstGeom prst="line">
            <a:avLst/>
          </a:prstGeom>
          <a:ln>
            <a:solidFill>
              <a:schemeClr val="accent4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09" name="Linie"/>
          <p:cNvSpPr/>
          <p:nvPr/>
        </p:nvSpPr>
        <p:spPr>
          <a:xfrm flipV="1">
            <a:off x="4822415" y="483777"/>
            <a:ext cx="1" cy="3746458"/>
          </a:xfrm>
          <a:prstGeom prst="line">
            <a:avLst/>
          </a:prstGeom>
          <a:ln>
            <a:solidFill>
              <a:schemeClr val="accent4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10" name="Kreis"/>
          <p:cNvSpPr/>
          <p:nvPr/>
        </p:nvSpPr>
        <p:spPr>
          <a:xfrm>
            <a:off x="6033637" y="1081310"/>
            <a:ext cx="264890" cy="264890"/>
          </a:xfrm>
          <a:prstGeom prst="ellipse">
            <a:avLst/>
          </a:prstGeom>
          <a:ln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11" name="Kreis"/>
          <p:cNvSpPr/>
          <p:nvPr/>
        </p:nvSpPr>
        <p:spPr>
          <a:xfrm>
            <a:off x="7185434" y="1052824"/>
            <a:ext cx="344176" cy="344176"/>
          </a:xfrm>
          <a:prstGeom prst="ellipse">
            <a:avLst/>
          </a:prstGeom>
          <a:ln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12" name="Linie"/>
          <p:cNvSpPr/>
          <p:nvPr/>
        </p:nvSpPr>
        <p:spPr>
          <a:xfrm flipV="1">
            <a:off x="6166081" y="504944"/>
            <a:ext cx="1" cy="3746458"/>
          </a:xfrm>
          <a:prstGeom prst="line">
            <a:avLst/>
          </a:prstGeom>
          <a:ln>
            <a:solidFill>
              <a:schemeClr val="accent4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13" name="Linie"/>
          <p:cNvSpPr/>
          <p:nvPr/>
        </p:nvSpPr>
        <p:spPr>
          <a:xfrm flipV="1">
            <a:off x="7351988" y="483777"/>
            <a:ext cx="1" cy="3746458"/>
          </a:xfrm>
          <a:prstGeom prst="line">
            <a:avLst/>
          </a:prstGeom>
          <a:ln>
            <a:solidFill>
              <a:schemeClr val="accent4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14" name="Ausschalten"/>
          <p:cNvSpPr txBox="1"/>
          <p:nvPr/>
        </p:nvSpPr>
        <p:spPr>
          <a:xfrm>
            <a:off x="6428578" y="1613734"/>
            <a:ext cx="1151767" cy="353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i="1" sz="1400">
                <a:solidFill>
                  <a:schemeClr val="accent1">
                    <a:lumOff val="-7647"/>
                  </a:schemeClr>
                </a:solidFill>
              </a:defRPr>
            </a:lvl1pPr>
          </a:lstStyle>
          <a:p>
            <a:pPr/>
            <a:r>
              <a:t>Ausschalten</a:t>
            </a:r>
          </a:p>
        </p:txBody>
      </p:sp>
      <p:sp>
        <p:nvSpPr>
          <p:cNvPr id="415" name="Einschalten"/>
          <p:cNvSpPr txBox="1"/>
          <p:nvPr/>
        </p:nvSpPr>
        <p:spPr>
          <a:xfrm>
            <a:off x="7424552" y="290536"/>
            <a:ext cx="1151766" cy="353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i="1" sz="1400">
                <a:solidFill>
                  <a:schemeClr val="accent1">
                    <a:lumOff val="-7647"/>
                  </a:schemeClr>
                </a:solidFill>
              </a:defRPr>
            </a:lvl1pPr>
          </a:lstStyle>
          <a:p>
            <a:pPr/>
            <a:r>
              <a:t>Einschalten</a:t>
            </a:r>
          </a:p>
        </p:txBody>
      </p:sp>
      <p:sp>
        <p:nvSpPr>
          <p:cNvPr id="416" name="Linie"/>
          <p:cNvSpPr/>
          <p:nvPr/>
        </p:nvSpPr>
        <p:spPr>
          <a:xfrm flipH="1">
            <a:off x="7471299" y="598160"/>
            <a:ext cx="161457" cy="464337"/>
          </a:xfrm>
          <a:prstGeom prst="line">
            <a:avLst/>
          </a:prstGeom>
          <a:ln w="19050">
            <a:solidFill>
              <a:srgbClr val="FF93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17" name="Linie"/>
          <p:cNvSpPr/>
          <p:nvPr/>
        </p:nvSpPr>
        <p:spPr>
          <a:xfrm flipH="1" flipV="1">
            <a:off x="6243218" y="1368308"/>
            <a:ext cx="211527" cy="352039"/>
          </a:xfrm>
          <a:prstGeom prst="line">
            <a:avLst/>
          </a:prstGeom>
          <a:ln w="19050">
            <a:solidFill>
              <a:srgbClr val="FF93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4_2_Kennlinie_Bip.PNG" descr="4_2_Kennlinie_Bi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8136" y="698362"/>
            <a:ext cx="4436631" cy="376797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22" name="Gruppieren"/>
          <p:cNvGrpSpPr/>
          <p:nvPr/>
        </p:nvGrpSpPr>
        <p:grpSpPr>
          <a:xfrm>
            <a:off x="661580" y="1788836"/>
            <a:ext cx="3997201" cy="2455344"/>
            <a:chOff x="0" y="0"/>
            <a:chExt cx="3997200" cy="2455343"/>
          </a:xfrm>
        </p:grpSpPr>
        <p:sp>
          <p:nvSpPr>
            <p:cNvPr id="420" name="Linie"/>
            <p:cNvSpPr/>
            <p:nvPr/>
          </p:nvSpPr>
          <p:spPr>
            <a:xfrm>
              <a:off x="75782" y="211637"/>
              <a:ext cx="3921419" cy="2243707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41" name="Verbindungslinie"/>
            <p:cNvSpPr/>
            <p:nvPr/>
          </p:nvSpPr>
          <p:spPr>
            <a:xfrm>
              <a:off x="-1" y="0"/>
              <a:ext cx="83219" cy="208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44" h="21600" fill="norm" stroke="1" extrusionOk="0">
                  <a:moveTo>
                    <a:pt x="19644" y="21600"/>
                  </a:moveTo>
                  <a:cubicBezTo>
                    <a:pt x="4419" y="21473"/>
                    <a:pt x="-1956" y="14273"/>
                    <a:pt x="520" y="0"/>
                  </a:cubicBezTo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/>
            <a:lstStyle/>
            <a:p>
              <a:pPr/>
            </a:p>
          </p:txBody>
        </p:sp>
      </p:grpSp>
      <p:sp>
        <p:nvSpPr>
          <p:cNvPr id="423" name="Kreis"/>
          <p:cNvSpPr/>
          <p:nvPr/>
        </p:nvSpPr>
        <p:spPr>
          <a:xfrm>
            <a:off x="615974" y="1879271"/>
            <a:ext cx="141911" cy="141911"/>
          </a:xfrm>
          <a:prstGeom prst="ellipse">
            <a:avLst/>
          </a:prstGeom>
          <a:ln w="1270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24" name="Kreis"/>
          <p:cNvSpPr/>
          <p:nvPr/>
        </p:nvSpPr>
        <p:spPr>
          <a:xfrm>
            <a:off x="4555630" y="4144272"/>
            <a:ext cx="141910" cy="141910"/>
          </a:xfrm>
          <a:prstGeom prst="ellipse">
            <a:avLst/>
          </a:prstGeom>
          <a:ln w="1270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25" name="i1(t) [A]"/>
          <p:cNvSpPr txBox="1"/>
          <p:nvPr/>
        </p:nvSpPr>
        <p:spPr>
          <a:xfrm>
            <a:off x="600674" y="739163"/>
            <a:ext cx="806788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1</a:t>
            </a:r>
            <a:r>
              <a:t>(t) [A]</a:t>
            </a:r>
          </a:p>
        </p:txBody>
      </p:sp>
      <p:sp>
        <p:nvSpPr>
          <p:cNvPr id="426" name="u1(t) [V]"/>
          <p:cNvSpPr txBox="1"/>
          <p:nvPr/>
        </p:nvSpPr>
        <p:spPr>
          <a:xfrm>
            <a:off x="4135331" y="4396869"/>
            <a:ext cx="806789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/>
            <a:r>
              <a:t>u</a:t>
            </a:r>
            <a:r>
              <a:rPr baseline="-5999"/>
              <a:t>1</a:t>
            </a:r>
            <a:r>
              <a:t>(t) [V]</a:t>
            </a:r>
          </a:p>
        </p:txBody>
      </p:sp>
      <p:sp>
        <p:nvSpPr>
          <p:cNvPr id="427" name="Linie"/>
          <p:cNvSpPr/>
          <p:nvPr/>
        </p:nvSpPr>
        <p:spPr>
          <a:xfrm flipH="1">
            <a:off x="782217" y="1517417"/>
            <a:ext cx="386165" cy="386165"/>
          </a:xfrm>
          <a:prstGeom prst="line">
            <a:avLst/>
          </a:prstGeom>
          <a:ln w="19050">
            <a:solidFill>
              <a:srgbClr val="FF93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28" name="Einschalten"/>
          <p:cNvSpPr txBox="1"/>
          <p:nvPr/>
        </p:nvSpPr>
        <p:spPr>
          <a:xfrm>
            <a:off x="1099952" y="1131272"/>
            <a:ext cx="1151766" cy="353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i="1" sz="1400">
                <a:solidFill>
                  <a:schemeClr val="accent1">
                    <a:lumOff val="-7647"/>
                  </a:schemeClr>
                </a:solidFill>
              </a:defRPr>
            </a:lvl1pPr>
          </a:lstStyle>
          <a:p>
            <a:pPr/>
            <a:r>
              <a:t>Einschalten</a:t>
            </a:r>
          </a:p>
        </p:txBody>
      </p:sp>
      <p:sp>
        <p:nvSpPr>
          <p:cNvPr id="429" name="Ausschalten"/>
          <p:cNvSpPr txBox="1"/>
          <p:nvPr/>
        </p:nvSpPr>
        <p:spPr>
          <a:xfrm>
            <a:off x="3666509" y="3108216"/>
            <a:ext cx="1151767" cy="353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i="1" sz="1400">
                <a:solidFill>
                  <a:schemeClr val="accent1">
                    <a:lumOff val="-7647"/>
                  </a:schemeClr>
                </a:solidFill>
              </a:defRPr>
            </a:lvl1pPr>
          </a:lstStyle>
          <a:p>
            <a:pPr/>
            <a:r>
              <a:t>Ausschalten</a:t>
            </a:r>
          </a:p>
        </p:txBody>
      </p:sp>
      <p:sp>
        <p:nvSpPr>
          <p:cNvPr id="430" name="Linie"/>
          <p:cNvSpPr/>
          <p:nvPr/>
        </p:nvSpPr>
        <p:spPr>
          <a:xfrm>
            <a:off x="4625909" y="3546296"/>
            <a:ext cx="1" cy="494020"/>
          </a:xfrm>
          <a:prstGeom prst="line">
            <a:avLst/>
          </a:prstGeom>
          <a:ln w="19050">
            <a:solidFill>
              <a:srgbClr val="FF93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431" name="4_2_Schaltvrgan_Bip.PNG" descr="4_2_Schaltvrgan_Bi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21136" y="698660"/>
            <a:ext cx="4419425" cy="3767378"/>
          </a:xfrm>
          <a:prstGeom prst="rect">
            <a:avLst/>
          </a:prstGeom>
          <a:ln w="12700">
            <a:miter lim="400000"/>
          </a:ln>
        </p:spPr>
      </p:pic>
      <p:sp>
        <p:nvSpPr>
          <p:cNvPr id="432" name="u1(t) [V]"/>
          <p:cNvSpPr txBox="1"/>
          <p:nvPr/>
        </p:nvSpPr>
        <p:spPr>
          <a:xfrm>
            <a:off x="9037531" y="4396869"/>
            <a:ext cx="806788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/>
            <a:r>
              <a:t>u</a:t>
            </a:r>
            <a:r>
              <a:rPr baseline="-5999"/>
              <a:t>1</a:t>
            </a:r>
            <a:r>
              <a:t>(t) [V]</a:t>
            </a:r>
          </a:p>
        </p:txBody>
      </p:sp>
      <p:sp>
        <p:nvSpPr>
          <p:cNvPr id="433" name="i1(t) [A]"/>
          <p:cNvSpPr txBox="1"/>
          <p:nvPr/>
        </p:nvSpPr>
        <p:spPr>
          <a:xfrm>
            <a:off x="5566374" y="751863"/>
            <a:ext cx="806788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1</a:t>
            </a:r>
            <a:r>
              <a:t>(t) [A]</a:t>
            </a:r>
          </a:p>
        </p:txBody>
      </p:sp>
      <p:sp>
        <p:nvSpPr>
          <p:cNvPr id="434" name="Linie"/>
          <p:cNvSpPr/>
          <p:nvPr/>
        </p:nvSpPr>
        <p:spPr>
          <a:xfrm flipH="1">
            <a:off x="5601968" y="1178003"/>
            <a:ext cx="589430" cy="3019102"/>
          </a:xfrm>
          <a:prstGeom prst="line">
            <a:avLst/>
          </a:prstGeom>
          <a:ln w="25400">
            <a:solidFill>
              <a:srgbClr val="FF26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35" name="Linie"/>
          <p:cNvSpPr/>
          <p:nvPr/>
        </p:nvSpPr>
        <p:spPr>
          <a:xfrm flipH="1">
            <a:off x="5669701" y="1751311"/>
            <a:ext cx="987000" cy="2445794"/>
          </a:xfrm>
          <a:prstGeom prst="line">
            <a:avLst/>
          </a:prstGeom>
          <a:ln w="25400">
            <a:solidFill>
              <a:srgbClr val="FF93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36" name="Kreis"/>
          <p:cNvSpPr/>
          <p:nvPr/>
        </p:nvSpPr>
        <p:spPr>
          <a:xfrm>
            <a:off x="5924574" y="2099405"/>
            <a:ext cx="141911" cy="141910"/>
          </a:xfrm>
          <a:prstGeom prst="ellipse">
            <a:avLst/>
          </a:prstGeom>
          <a:ln w="1270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37" name="Kreis"/>
          <p:cNvSpPr/>
          <p:nvPr/>
        </p:nvSpPr>
        <p:spPr>
          <a:xfrm>
            <a:off x="6322507" y="2328005"/>
            <a:ext cx="141911" cy="141910"/>
          </a:xfrm>
          <a:prstGeom prst="ellipse">
            <a:avLst/>
          </a:prstGeom>
          <a:ln w="1270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38" name="Linie"/>
          <p:cNvSpPr/>
          <p:nvPr/>
        </p:nvSpPr>
        <p:spPr>
          <a:xfrm flipV="1">
            <a:off x="5995529" y="1789428"/>
            <a:ext cx="1" cy="2454160"/>
          </a:xfrm>
          <a:prstGeom prst="line">
            <a:avLst/>
          </a:prstGeom>
          <a:ln>
            <a:solidFill>
              <a:schemeClr val="accent4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39" name="Linie"/>
          <p:cNvSpPr/>
          <p:nvPr/>
        </p:nvSpPr>
        <p:spPr>
          <a:xfrm flipV="1">
            <a:off x="6393462" y="1941828"/>
            <a:ext cx="1" cy="2454160"/>
          </a:xfrm>
          <a:prstGeom prst="line">
            <a:avLst/>
          </a:prstGeom>
          <a:ln>
            <a:solidFill>
              <a:schemeClr val="accent4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40" name="Durchlasswiderstände Ron"/>
          <p:cNvSpPr txBox="1"/>
          <p:nvPr/>
        </p:nvSpPr>
        <p:spPr>
          <a:xfrm>
            <a:off x="6714090" y="2069710"/>
            <a:ext cx="2261520" cy="353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 sz="1400">
                <a:solidFill>
                  <a:schemeClr val="accent1">
                    <a:lumOff val="-7647"/>
                  </a:schemeClr>
                </a:solidFill>
              </a:defRPr>
            </a:pPr>
            <a:r>
              <a:t>Durchlasswiderstände R</a:t>
            </a:r>
            <a:r>
              <a:rPr baseline="-5999"/>
              <a:t>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5" name="Gruppieren"/>
          <p:cNvGrpSpPr/>
          <p:nvPr/>
        </p:nvGrpSpPr>
        <p:grpSpPr>
          <a:xfrm>
            <a:off x="1779485" y="806237"/>
            <a:ext cx="7301219" cy="2812117"/>
            <a:chOff x="0" y="0"/>
            <a:chExt cx="7301217" cy="2812115"/>
          </a:xfrm>
        </p:grpSpPr>
        <p:sp>
          <p:nvSpPr>
            <p:cNvPr id="443" name="Linie"/>
            <p:cNvSpPr/>
            <p:nvPr/>
          </p:nvSpPr>
          <p:spPr>
            <a:xfrm flipV="1">
              <a:off x="549964" y="2220691"/>
              <a:ext cx="2014211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44" name="Gerade Verbindung 28"/>
            <p:cNvSpPr/>
            <p:nvPr/>
          </p:nvSpPr>
          <p:spPr>
            <a:xfrm>
              <a:off x="3462089" y="395811"/>
              <a:ext cx="831181" cy="1"/>
            </a:xfrm>
            <a:prstGeom prst="line">
              <a:avLst/>
            </a:prstGeom>
            <a:noFill/>
            <a:ln w="3175" cap="flat">
              <a:solidFill>
                <a:srgbClr val="4F81BD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45" name="Textfeld 56"/>
            <p:cNvSpPr txBox="1"/>
            <p:nvPr/>
          </p:nvSpPr>
          <p:spPr>
            <a:xfrm>
              <a:off x="2687077" y="0"/>
              <a:ext cx="329371" cy="3185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defTabSz="508000">
                <a:defRPr b="1" sz="2000"/>
              </a:lvl1pPr>
            </a:lstStyle>
            <a:p>
              <a:pPr/>
              <a:r>
                <a:t>A</a:t>
              </a:r>
            </a:p>
          </p:txBody>
        </p:sp>
        <p:sp>
          <p:nvSpPr>
            <p:cNvPr id="446" name="Gerade Verbindung 25"/>
            <p:cNvSpPr/>
            <p:nvPr/>
          </p:nvSpPr>
          <p:spPr>
            <a:xfrm>
              <a:off x="3931978" y="394821"/>
              <a:ext cx="1" cy="15289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450" name="Würfel 27"/>
            <p:cNvGrpSpPr/>
            <p:nvPr/>
          </p:nvGrpSpPr>
          <p:grpSpPr>
            <a:xfrm>
              <a:off x="1764794" y="387535"/>
              <a:ext cx="1779952" cy="2037046"/>
              <a:chOff x="0" y="0"/>
              <a:chExt cx="1779951" cy="2037044"/>
            </a:xfrm>
          </p:grpSpPr>
          <p:sp>
            <p:nvSpPr>
              <p:cNvPr id="447" name="Form"/>
              <p:cNvSpPr/>
              <p:nvPr/>
            </p:nvSpPr>
            <p:spPr>
              <a:xfrm>
                <a:off x="0" y="0"/>
                <a:ext cx="1779952" cy="2037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5400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62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/>
                  </a:gs>
                  <a:gs pos="99000">
                    <a:srgbClr val="C1E1FE"/>
                  </a:gs>
                  <a:gs pos="100000">
                    <a:srgbClr val="FFFFFF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448" name="Form"/>
              <p:cNvSpPr/>
              <p:nvPr/>
            </p:nvSpPr>
            <p:spPr>
              <a:xfrm>
                <a:off x="1334963" y="0"/>
                <a:ext cx="444989" cy="2037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449" name="Form"/>
              <p:cNvSpPr/>
              <p:nvPr/>
            </p:nvSpPr>
            <p:spPr>
              <a:xfrm>
                <a:off x="0" y="-1"/>
                <a:ext cx="1779952" cy="509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5400" y="0"/>
                    </a:lnTo>
                    <a:lnTo>
                      <a:pt x="21600" y="0"/>
                    </a:lnTo>
                    <a:lnTo>
                      <a:pt x="16200" y="2160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</p:grpSp>
        <p:sp>
          <p:nvSpPr>
            <p:cNvPr id="451" name="Textfeld 59"/>
            <p:cNvSpPr txBox="1"/>
            <p:nvPr/>
          </p:nvSpPr>
          <p:spPr>
            <a:xfrm>
              <a:off x="2148331" y="1511704"/>
              <a:ext cx="441607" cy="4260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defTabSz="508000">
                <a:defRPr sz="2000"/>
              </a:lvl1pPr>
            </a:lstStyle>
            <a:p>
              <a:pPr/>
              <a:r>
                <a:t>σ  </a:t>
              </a:r>
            </a:p>
          </p:txBody>
        </p:sp>
        <p:sp>
          <p:nvSpPr>
            <p:cNvPr id="452" name="Gerade Verbindung 28"/>
            <p:cNvSpPr/>
            <p:nvPr/>
          </p:nvSpPr>
          <p:spPr>
            <a:xfrm>
              <a:off x="3462089" y="1922748"/>
              <a:ext cx="831181" cy="1"/>
            </a:xfrm>
            <a:prstGeom prst="line">
              <a:avLst/>
            </a:prstGeom>
            <a:noFill/>
            <a:ln w="3175" cap="flat">
              <a:solidFill>
                <a:srgbClr val="4F81BD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53" name="Textfeld 56"/>
            <p:cNvSpPr txBox="1"/>
            <p:nvPr/>
          </p:nvSpPr>
          <p:spPr>
            <a:xfrm>
              <a:off x="4143629" y="1025557"/>
              <a:ext cx="243243" cy="3185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defTabSz="508000">
                <a:defRPr b="1" sz="1600"/>
              </a:lvl1pPr>
            </a:lstStyle>
            <a:p>
              <a:pPr/>
              <a:r>
                <a:t>d</a:t>
              </a:r>
            </a:p>
          </p:txBody>
        </p:sp>
        <p:sp>
          <p:nvSpPr>
            <p:cNvPr id="454" name="Linie"/>
            <p:cNvSpPr/>
            <p:nvPr/>
          </p:nvSpPr>
          <p:spPr>
            <a:xfrm flipH="1">
              <a:off x="549963" y="590104"/>
              <a:ext cx="1" cy="163190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55" name="U0"/>
            <p:cNvSpPr txBox="1"/>
            <p:nvPr/>
          </p:nvSpPr>
          <p:spPr>
            <a:xfrm>
              <a:off x="0" y="1226925"/>
              <a:ext cx="441606" cy="3582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defTabSz="914400">
                <a:spcBef>
                  <a:spcPts val="4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27375"/>
                <a:t>0</a:t>
              </a:r>
            </a:p>
          </p:txBody>
        </p:sp>
        <p:sp>
          <p:nvSpPr>
            <p:cNvPr id="456" name="Kreis"/>
            <p:cNvSpPr/>
            <p:nvPr/>
          </p:nvSpPr>
          <p:spPr>
            <a:xfrm>
              <a:off x="394804" y="1298959"/>
              <a:ext cx="310321" cy="299462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457" name="Linie"/>
            <p:cNvSpPr/>
            <p:nvPr/>
          </p:nvSpPr>
          <p:spPr>
            <a:xfrm flipV="1">
              <a:off x="549964" y="590102"/>
              <a:ext cx="2109880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58" name="Kreis"/>
            <p:cNvSpPr/>
            <p:nvPr/>
          </p:nvSpPr>
          <p:spPr>
            <a:xfrm rot="10800000">
              <a:off x="2611252" y="553454"/>
              <a:ext cx="76299" cy="7330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459" name="I1"/>
            <p:cNvSpPr txBox="1"/>
            <p:nvPr/>
          </p:nvSpPr>
          <p:spPr>
            <a:xfrm>
              <a:off x="734506" y="668725"/>
              <a:ext cx="388269" cy="3185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</a:t>
              </a:r>
            </a:p>
          </p:txBody>
        </p:sp>
        <p:sp>
          <p:nvSpPr>
            <p:cNvPr id="460" name="Linie"/>
            <p:cNvSpPr/>
            <p:nvPr/>
          </p:nvSpPr>
          <p:spPr>
            <a:xfrm>
              <a:off x="847395" y="584081"/>
              <a:ext cx="162491" cy="2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61" name="Linie"/>
            <p:cNvSpPr/>
            <p:nvPr/>
          </p:nvSpPr>
          <p:spPr>
            <a:xfrm flipH="1">
              <a:off x="334584" y="1005508"/>
              <a:ext cx="2" cy="88317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62" name="Gerade Verbindung 7"/>
            <p:cNvSpPr/>
            <p:nvPr/>
          </p:nvSpPr>
          <p:spPr>
            <a:xfrm flipH="1" flipV="1">
              <a:off x="2655691" y="591550"/>
              <a:ext cx="4152" cy="2150264"/>
            </a:xfrm>
            <a:prstGeom prst="line">
              <a:avLst/>
            </a:prstGeom>
            <a:noFill/>
            <a:ln w="9525" cap="flat">
              <a:solidFill>
                <a:srgbClr val="4F81BD"/>
              </a:solidFill>
              <a:custDash>
                <a:ds d="200000" sp="200000"/>
              </a:custDash>
              <a:miter lim="400000"/>
              <a:headEnd type="arrow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63" name="Textfeld 36"/>
            <p:cNvSpPr txBox="1"/>
            <p:nvPr/>
          </p:nvSpPr>
          <p:spPr>
            <a:xfrm>
              <a:off x="2720504" y="2493604"/>
              <a:ext cx="176388" cy="3185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defTabSz="508000">
                <a:defRPr i="1" sz="1600"/>
              </a:lvl1pPr>
            </a:lstStyle>
            <a:p>
              <a:pPr/>
              <a:r>
                <a:t>x</a:t>
              </a:r>
            </a:p>
          </p:txBody>
        </p:sp>
        <p:sp>
          <p:nvSpPr>
            <p:cNvPr id="464" name="Materialeigenschaften und Geometrie für Widerstände…"/>
            <p:cNvSpPr txBox="1"/>
            <p:nvPr/>
          </p:nvSpPr>
          <p:spPr>
            <a:xfrm>
              <a:off x="4739314" y="309354"/>
              <a:ext cx="2561904" cy="136795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lnSpc>
                  <a:spcPct val="120000"/>
                </a:lnSpc>
                <a:defRPr sz="1400">
                  <a:solidFill>
                    <a:schemeClr val="accent1">
                      <a:lumOff val="-7647"/>
                    </a:schemeClr>
                  </a:solidFill>
                </a:defRPr>
              </a:pPr>
              <a:r>
                <a:t>Materialeigenschaften und Geometrie für Widerstände</a:t>
              </a:r>
              <a:endParaRPr baseline="-5999"/>
            </a:p>
            <a:p>
              <a:pPr marL="140368" indent="-140368">
                <a:lnSpc>
                  <a:spcPct val="120000"/>
                </a:lnSpc>
                <a:buSzPct val="100000"/>
                <a:buChar char="•"/>
                <a:defRPr sz="1400">
                  <a:solidFill>
                    <a:schemeClr val="accent1">
                      <a:lumOff val="-7647"/>
                    </a:schemeClr>
                  </a:solidFill>
                </a:defRPr>
              </a:pPr>
              <a:r>
                <a:t>Querschnitt A</a:t>
              </a:r>
            </a:p>
            <a:p>
              <a:pPr marL="140368" indent="-140368">
                <a:lnSpc>
                  <a:spcPct val="120000"/>
                </a:lnSpc>
                <a:buSzPct val="100000"/>
                <a:buChar char="•"/>
                <a:defRPr sz="1400">
                  <a:solidFill>
                    <a:schemeClr val="accent1">
                      <a:lumOff val="-7647"/>
                    </a:schemeClr>
                  </a:solidFill>
                </a:defRPr>
              </a:pPr>
              <a:r>
                <a:t>Dicke d</a:t>
              </a:r>
            </a:p>
            <a:p>
              <a:pPr marL="140368" indent="-140368">
                <a:lnSpc>
                  <a:spcPct val="120000"/>
                </a:lnSpc>
                <a:buSzPct val="100000"/>
                <a:buChar char="•"/>
                <a:defRPr sz="1400">
                  <a:solidFill>
                    <a:schemeClr val="accent1">
                      <a:lumOff val="-7647"/>
                    </a:schemeClr>
                  </a:solidFill>
                </a:defRPr>
              </a:pPr>
              <a:r>
                <a:t>Leitfähigkeit σ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6" name="Gruppieren"/>
          <p:cNvGrpSpPr/>
          <p:nvPr/>
        </p:nvGrpSpPr>
        <p:grpSpPr>
          <a:xfrm>
            <a:off x="1199162" y="393750"/>
            <a:ext cx="7761676" cy="2906357"/>
            <a:chOff x="0" y="0"/>
            <a:chExt cx="7761675" cy="2906355"/>
          </a:xfrm>
        </p:grpSpPr>
        <p:grpSp>
          <p:nvGrpSpPr>
            <p:cNvPr id="480" name="Gruppieren"/>
            <p:cNvGrpSpPr/>
            <p:nvPr/>
          </p:nvGrpSpPr>
          <p:grpSpPr>
            <a:xfrm>
              <a:off x="-1" y="-1"/>
              <a:ext cx="3513844" cy="2906357"/>
              <a:chOff x="0" y="0"/>
              <a:chExt cx="3513842" cy="2906355"/>
            </a:xfrm>
          </p:grpSpPr>
          <p:sp>
            <p:nvSpPr>
              <p:cNvPr id="467" name="idealer Schalter"/>
              <p:cNvSpPr txBox="1"/>
              <p:nvPr/>
            </p:nvSpPr>
            <p:spPr>
              <a:xfrm>
                <a:off x="365953" y="0"/>
                <a:ext cx="1630687" cy="3133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R="40639" indent="40639" algn="ctr" defTabSz="914400">
                  <a:spcBef>
                    <a:spcPts val="4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idealer Schalter</a:t>
                </a:r>
              </a:p>
            </p:txBody>
          </p:sp>
          <p:sp>
            <p:nvSpPr>
              <p:cNvPr id="468" name="i1"/>
              <p:cNvSpPr txBox="1"/>
              <p:nvPr/>
            </p:nvSpPr>
            <p:spPr>
              <a:xfrm>
                <a:off x="528503" y="547684"/>
                <a:ext cx="806789" cy="353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R="40639" indent="40639" algn="ctr" defTabSz="914400">
                  <a:spcBef>
                    <a:spcPts val="4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i</a:t>
                </a:r>
                <a:r>
                  <a:rPr baseline="-5999"/>
                  <a:t>1</a:t>
                </a:r>
              </a:p>
            </p:txBody>
          </p:sp>
          <p:sp>
            <p:nvSpPr>
              <p:cNvPr id="469" name="u1"/>
              <p:cNvSpPr txBox="1"/>
              <p:nvPr/>
            </p:nvSpPr>
            <p:spPr>
              <a:xfrm>
                <a:off x="1852493" y="1690790"/>
                <a:ext cx="806788" cy="353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/>
                <a:r>
                  <a:t>u</a:t>
                </a:r>
                <a:r>
                  <a:rPr baseline="-5999"/>
                  <a:t>1</a:t>
                </a:r>
              </a:p>
            </p:txBody>
          </p:sp>
          <p:sp>
            <p:nvSpPr>
              <p:cNvPr id="470" name="Linie"/>
              <p:cNvSpPr/>
              <p:nvPr/>
            </p:nvSpPr>
            <p:spPr>
              <a:xfrm flipH="1">
                <a:off x="1251046" y="750204"/>
                <a:ext cx="386165" cy="386165"/>
              </a:xfrm>
              <a:prstGeom prst="line">
                <a:avLst/>
              </a:prstGeom>
              <a:noFill/>
              <a:ln w="19050" cap="flat">
                <a:solidFill>
                  <a:srgbClr val="FF93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1" name="Durchlasskennlinie"/>
              <p:cNvSpPr txBox="1"/>
              <p:nvPr/>
            </p:nvSpPr>
            <p:spPr>
              <a:xfrm>
                <a:off x="1584104" y="438137"/>
                <a:ext cx="1845801" cy="353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defRPr i="1" sz="1400">
                    <a:solidFill>
                      <a:schemeClr val="accent1">
                        <a:lumOff val="-7647"/>
                      </a:schemeClr>
                    </a:solidFill>
                  </a:defRPr>
                </a:lvl1pPr>
              </a:lstStyle>
              <a:p>
                <a:pPr/>
                <a:r>
                  <a:t>Durchlasskennlinie</a:t>
                </a:r>
              </a:p>
            </p:txBody>
          </p:sp>
          <p:sp>
            <p:nvSpPr>
              <p:cNvPr id="472" name="Sperrkennlinie"/>
              <p:cNvSpPr txBox="1"/>
              <p:nvPr/>
            </p:nvSpPr>
            <p:spPr>
              <a:xfrm>
                <a:off x="2154280" y="1076663"/>
                <a:ext cx="1359563" cy="353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defRPr i="1" sz="1400">
                    <a:solidFill>
                      <a:schemeClr val="accent1">
                        <a:lumOff val="-7647"/>
                      </a:schemeClr>
                    </a:solidFill>
                  </a:defRPr>
                </a:lvl1pPr>
              </a:lstStyle>
              <a:p>
                <a:pPr/>
                <a:r>
                  <a:t>Sperrkennlinie</a:t>
                </a:r>
              </a:p>
            </p:txBody>
          </p:sp>
          <p:sp>
            <p:nvSpPr>
              <p:cNvPr id="473" name="Linie"/>
              <p:cNvSpPr/>
              <p:nvPr/>
            </p:nvSpPr>
            <p:spPr>
              <a:xfrm flipH="1">
                <a:off x="1850106" y="1423613"/>
                <a:ext cx="257519" cy="257518"/>
              </a:xfrm>
              <a:prstGeom prst="line">
                <a:avLst/>
              </a:prstGeom>
              <a:noFill/>
              <a:ln w="19050" cap="flat">
                <a:solidFill>
                  <a:srgbClr val="FF93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4" name="Linie"/>
              <p:cNvSpPr/>
              <p:nvPr/>
            </p:nvSpPr>
            <p:spPr>
              <a:xfrm flipH="1">
                <a:off x="1181296" y="732956"/>
                <a:ext cx="1" cy="2091569"/>
              </a:xfrm>
              <a:prstGeom prst="line">
                <a:avLst/>
              </a:prstGeom>
              <a:noFill/>
              <a:ln w="2540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5" name="Linie"/>
              <p:cNvSpPr/>
              <p:nvPr/>
            </p:nvSpPr>
            <p:spPr>
              <a:xfrm flipH="1" flipV="1">
                <a:off x="127294" y="1727890"/>
                <a:ext cx="2108005" cy="1"/>
              </a:xfrm>
              <a:prstGeom prst="line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6" name="~1/Ron"/>
              <p:cNvSpPr txBox="1"/>
              <p:nvPr/>
            </p:nvSpPr>
            <p:spPr>
              <a:xfrm>
                <a:off x="1738978" y="688284"/>
                <a:ext cx="806788" cy="353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i="1" sz="1400">
                    <a:solidFill>
                      <a:schemeClr val="accent1">
                        <a:lumOff val="-7647"/>
                      </a:schemeClr>
                    </a:solidFill>
                  </a:defRPr>
                </a:pPr>
                <a:r>
                  <a:t>~1/R</a:t>
                </a:r>
                <a:r>
                  <a:rPr baseline="-5999"/>
                  <a:t>on</a:t>
                </a:r>
              </a:p>
            </p:txBody>
          </p:sp>
          <p:sp>
            <p:nvSpPr>
              <p:cNvPr id="477" name="~1/Roff"/>
              <p:cNvSpPr txBox="1"/>
              <p:nvPr/>
            </p:nvSpPr>
            <p:spPr>
              <a:xfrm>
                <a:off x="2430667" y="1372154"/>
                <a:ext cx="806789" cy="353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i="1" sz="1400">
                    <a:solidFill>
                      <a:schemeClr val="accent1">
                        <a:lumOff val="-7647"/>
                      </a:schemeClr>
                    </a:solidFill>
                  </a:defRPr>
                </a:pPr>
                <a:r>
                  <a:t>~1/R</a:t>
                </a:r>
                <a:r>
                  <a:rPr baseline="-5999"/>
                  <a:t>off</a:t>
                </a:r>
              </a:p>
            </p:txBody>
          </p:sp>
          <p:sp>
            <p:nvSpPr>
              <p:cNvPr id="478" name="Linie"/>
              <p:cNvSpPr/>
              <p:nvPr/>
            </p:nvSpPr>
            <p:spPr>
              <a:xfrm flipV="1">
                <a:off x="1183838" y="536297"/>
                <a:ext cx="1" cy="2370059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400000"/>
                <a:tailEnd type="arrow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9" name="Linie"/>
              <p:cNvSpPr/>
              <p:nvPr/>
            </p:nvSpPr>
            <p:spPr>
              <a:xfrm>
                <a:off x="0" y="1722516"/>
                <a:ext cx="2370059" cy="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400000"/>
                <a:tailEnd type="arrow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495" name="Gruppieren"/>
            <p:cNvGrpSpPr/>
            <p:nvPr/>
          </p:nvGrpSpPr>
          <p:grpSpPr>
            <a:xfrm>
              <a:off x="4749799" y="-1"/>
              <a:ext cx="3011877" cy="2906357"/>
              <a:chOff x="0" y="0"/>
              <a:chExt cx="3011875" cy="2906355"/>
            </a:xfrm>
          </p:grpSpPr>
          <p:sp>
            <p:nvSpPr>
              <p:cNvPr id="481" name="Kreis"/>
              <p:cNvSpPr/>
              <p:nvPr/>
            </p:nvSpPr>
            <p:spPr>
              <a:xfrm>
                <a:off x="1249934" y="811738"/>
                <a:ext cx="121359" cy="121360"/>
              </a:xfrm>
              <a:prstGeom prst="ellipse">
                <a:avLst/>
              </a:prstGeom>
              <a:noFill/>
              <a:ln w="12700" cap="flat">
                <a:solidFill>
                  <a:srgbClr val="53535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82" name="Linie"/>
              <p:cNvSpPr/>
              <p:nvPr/>
            </p:nvSpPr>
            <p:spPr>
              <a:xfrm flipV="1">
                <a:off x="1308188" y="640561"/>
                <a:ext cx="1" cy="1243320"/>
              </a:xfrm>
              <a:prstGeom prst="line">
                <a:avLst/>
              </a:prstGeom>
              <a:noFill/>
              <a:ln w="9525" cap="flat">
                <a:solidFill>
                  <a:schemeClr val="accent4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3" name="Schalter mit Verlusten"/>
              <p:cNvSpPr txBox="1"/>
              <p:nvPr/>
            </p:nvSpPr>
            <p:spPr>
              <a:xfrm>
                <a:off x="99755" y="0"/>
                <a:ext cx="2163084" cy="3133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R="40639" indent="40639" algn="ctr" defTabSz="914400">
                  <a:spcBef>
                    <a:spcPts val="4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Schalter mit Verlusten</a:t>
                </a:r>
              </a:p>
            </p:txBody>
          </p:sp>
          <p:sp>
            <p:nvSpPr>
              <p:cNvPr id="484" name="i1"/>
              <p:cNvSpPr txBox="1"/>
              <p:nvPr/>
            </p:nvSpPr>
            <p:spPr>
              <a:xfrm>
                <a:off x="528504" y="547684"/>
                <a:ext cx="806788" cy="353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R="40639" indent="40639" algn="ctr" defTabSz="914400">
                  <a:spcBef>
                    <a:spcPts val="4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i</a:t>
                </a:r>
                <a:r>
                  <a:rPr baseline="-5999"/>
                  <a:t>1</a:t>
                </a:r>
              </a:p>
            </p:txBody>
          </p:sp>
          <p:sp>
            <p:nvSpPr>
              <p:cNvPr id="485" name="u1"/>
              <p:cNvSpPr txBox="1"/>
              <p:nvPr/>
            </p:nvSpPr>
            <p:spPr>
              <a:xfrm>
                <a:off x="1852493" y="1690790"/>
                <a:ext cx="806789" cy="353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/>
                <a:r>
                  <a:t>u</a:t>
                </a:r>
                <a:r>
                  <a:rPr baseline="-5999"/>
                  <a:t>1</a:t>
                </a:r>
              </a:p>
            </p:txBody>
          </p:sp>
          <p:sp>
            <p:nvSpPr>
              <p:cNvPr id="486" name="Linie"/>
              <p:cNvSpPr/>
              <p:nvPr/>
            </p:nvSpPr>
            <p:spPr>
              <a:xfrm flipH="1">
                <a:off x="1463478" y="768447"/>
                <a:ext cx="446902" cy="132938"/>
              </a:xfrm>
              <a:prstGeom prst="line">
                <a:avLst/>
              </a:prstGeom>
              <a:noFill/>
              <a:ln w="19050" cap="flat">
                <a:solidFill>
                  <a:srgbClr val="FF93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7" name="Linie"/>
              <p:cNvSpPr/>
              <p:nvPr/>
            </p:nvSpPr>
            <p:spPr>
              <a:xfrm flipH="1">
                <a:off x="2136461" y="1260053"/>
                <a:ext cx="257518" cy="257518"/>
              </a:xfrm>
              <a:prstGeom prst="line">
                <a:avLst/>
              </a:prstGeom>
              <a:noFill/>
              <a:ln w="19050" cap="flat">
                <a:solidFill>
                  <a:srgbClr val="FF93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8" name="Linie"/>
              <p:cNvSpPr/>
              <p:nvPr/>
            </p:nvSpPr>
            <p:spPr>
              <a:xfrm flipH="1">
                <a:off x="1035751" y="743134"/>
                <a:ext cx="291091" cy="2071214"/>
              </a:xfrm>
              <a:prstGeom prst="line">
                <a:avLst/>
              </a:prstGeom>
              <a:noFill/>
              <a:ln w="2540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9" name="Linie"/>
              <p:cNvSpPr/>
              <p:nvPr/>
            </p:nvSpPr>
            <p:spPr>
              <a:xfrm flipH="1">
                <a:off x="131305" y="1636027"/>
                <a:ext cx="2099984" cy="183726"/>
              </a:xfrm>
              <a:prstGeom prst="line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90" name="~1/Ron"/>
              <p:cNvSpPr txBox="1"/>
              <p:nvPr/>
            </p:nvSpPr>
            <p:spPr>
              <a:xfrm>
                <a:off x="1728486" y="446084"/>
                <a:ext cx="806788" cy="353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i="1" sz="1400">
                    <a:solidFill>
                      <a:schemeClr val="accent1">
                        <a:lumOff val="-7647"/>
                      </a:schemeClr>
                    </a:solidFill>
                  </a:defRPr>
                </a:pPr>
                <a:r>
                  <a:t>~1/R</a:t>
                </a:r>
                <a:r>
                  <a:rPr baseline="-5999"/>
                  <a:t>on</a:t>
                </a:r>
              </a:p>
            </p:txBody>
          </p:sp>
          <p:sp>
            <p:nvSpPr>
              <p:cNvPr id="491" name="~1/Roff"/>
              <p:cNvSpPr txBox="1"/>
              <p:nvPr/>
            </p:nvSpPr>
            <p:spPr>
              <a:xfrm>
                <a:off x="2205087" y="932478"/>
                <a:ext cx="806789" cy="353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i="1" sz="1400">
                    <a:solidFill>
                      <a:schemeClr val="accent1">
                        <a:lumOff val="-7647"/>
                      </a:schemeClr>
                    </a:solidFill>
                  </a:defRPr>
                </a:pPr>
                <a:r>
                  <a:t>~1/R</a:t>
                </a:r>
                <a:r>
                  <a:rPr baseline="-5999"/>
                  <a:t>off</a:t>
                </a:r>
              </a:p>
            </p:txBody>
          </p:sp>
          <p:sp>
            <p:nvSpPr>
              <p:cNvPr id="492" name="Linie"/>
              <p:cNvSpPr/>
              <p:nvPr/>
            </p:nvSpPr>
            <p:spPr>
              <a:xfrm flipV="1">
                <a:off x="1183838" y="536297"/>
                <a:ext cx="1" cy="2370059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400000"/>
                <a:tailEnd type="arrow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93" name="Linie"/>
              <p:cNvSpPr/>
              <p:nvPr/>
            </p:nvSpPr>
            <p:spPr>
              <a:xfrm>
                <a:off x="0" y="1722516"/>
                <a:ext cx="2370059" cy="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400000"/>
                <a:tailEnd type="arrow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94" name="Kreis"/>
              <p:cNvSpPr/>
              <p:nvPr/>
            </p:nvSpPr>
            <p:spPr>
              <a:xfrm>
                <a:off x="2071201" y="1578926"/>
                <a:ext cx="121359" cy="121359"/>
              </a:xfrm>
              <a:prstGeom prst="ellipse">
                <a:avLst/>
              </a:prstGeom>
              <a:noFill/>
              <a:ln w="12700" cap="flat">
                <a:solidFill>
                  <a:srgbClr val="53535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