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</p:sldIdLst>
  <p:sldSz cx="10160000" cy="762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2" name="Shape 23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600">
        <a:latin typeface="+mn-lt"/>
        <a:ea typeface="+mn-ea"/>
        <a:cs typeface="+mn-cs"/>
        <a:sym typeface="Lucida Grande"/>
      </a:defRPr>
    </a:lvl1pPr>
    <a:lvl2pPr indent="228600" defTabSz="457200" latinLnBrk="0">
      <a:defRPr sz="1600">
        <a:latin typeface="+mn-lt"/>
        <a:ea typeface="+mn-ea"/>
        <a:cs typeface="+mn-cs"/>
        <a:sym typeface="Lucida Grande"/>
      </a:defRPr>
    </a:lvl2pPr>
    <a:lvl3pPr indent="457200" defTabSz="457200" latinLnBrk="0">
      <a:defRPr sz="1600">
        <a:latin typeface="+mn-lt"/>
        <a:ea typeface="+mn-ea"/>
        <a:cs typeface="+mn-cs"/>
        <a:sym typeface="Lucida Grande"/>
      </a:defRPr>
    </a:lvl3pPr>
    <a:lvl4pPr indent="685800" defTabSz="457200" latinLnBrk="0">
      <a:defRPr sz="1600">
        <a:latin typeface="+mn-lt"/>
        <a:ea typeface="+mn-ea"/>
        <a:cs typeface="+mn-cs"/>
        <a:sym typeface="Lucida Grande"/>
      </a:defRPr>
    </a:lvl4pPr>
    <a:lvl5pPr indent="914400" defTabSz="457200" latinLnBrk="0">
      <a:defRPr sz="1600">
        <a:latin typeface="+mn-lt"/>
        <a:ea typeface="+mn-ea"/>
        <a:cs typeface="+mn-cs"/>
        <a:sym typeface="Lucida Grande"/>
      </a:defRPr>
    </a:lvl5pPr>
    <a:lvl6pPr indent="1143000" defTabSz="457200" latinLnBrk="0">
      <a:defRPr sz="1600">
        <a:latin typeface="+mn-lt"/>
        <a:ea typeface="+mn-ea"/>
        <a:cs typeface="+mn-cs"/>
        <a:sym typeface="Lucida Grande"/>
      </a:defRPr>
    </a:lvl6pPr>
    <a:lvl7pPr indent="1371600" defTabSz="457200" latinLnBrk="0">
      <a:defRPr sz="1600">
        <a:latin typeface="+mn-lt"/>
        <a:ea typeface="+mn-ea"/>
        <a:cs typeface="+mn-cs"/>
        <a:sym typeface="Lucida Grande"/>
      </a:defRPr>
    </a:lvl7pPr>
    <a:lvl8pPr indent="1600200" defTabSz="457200" latinLnBrk="0">
      <a:defRPr sz="1600">
        <a:latin typeface="+mn-lt"/>
        <a:ea typeface="+mn-ea"/>
        <a:cs typeface="+mn-cs"/>
        <a:sym typeface="Lucida Grande"/>
      </a:defRPr>
    </a:lvl8pPr>
    <a:lvl9pPr indent="1828800" defTabSz="457200" latinLnBrk="0">
      <a:defRPr sz="1600">
        <a:latin typeface="+mn-lt"/>
        <a:ea typeface="+mn-ea"/>
        <a:cs typeface="+mn-cs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Relationship Id="rId4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5" name="Textebene 1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6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Bild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1" name="Titel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5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92" name="Textebene 1…"/>
          <p:cNvSpPr txBox="1"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Bild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1" name="Titel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5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02" name="Textebene 1…"/>
          <p:cNvSpPr txBox="1"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0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Bild"/>
          <p:cNvSpPr/>
          <p:nvPr>
            <p:ph type="pic" sz="quarter" idx="13"/>
          </p:nvPr>
        </p:nvSpPr>
        <p:spPr>
          <a:xfrm>
            <a:off x="5613400" y="2260600"/>
            <a:ext cx="3200400" cy="4267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1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12" name="Textebene 1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21" name="Textebene 1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2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30" name="Textebene 1…"/>
          <p:cNvSpPr txBox="1"/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1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39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e Präsentation K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48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ebene 1…"/>
          <p:cNvSpPr txBox="1"/>
          <p:nvPr>
            <p:ph type="body" idx="1"/>
          </p:nvPr>
        </p:nvSpPr>
        <p:spPr>
          <a:xfrm>
            <a:off x="760236" y="1294694"/>
            <a:ext cx="9029350" cy="5771446"/>
          </a:xfrm>
          <a:prstGeom prst="rect">
            <a:avLst/>
          </a:prstGeom>
        </p:spPr>
        <p:txBody>
          <a:bodyPr lIns="0" tIns="0" rIns="0" bIns="0"/>
          <a:lstStyle>
            <a:lvl1pPr marR="0" defTabSz="1016000">
              <a:spcBef>
                <a:spcPts val="1500"/>
              </a:spcBef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  <a:lvl2pPr marL="231913" marR="0" indent="-231913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2pPr>
            <a:lvl3pPr marL="534987" marR="0" indent="-177800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3pPr>
            <a:lvl4pPr marL="822854" marR="0" indent="-198966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4pPr>
            <a:lvl5pPr marL="1146175" marR="0" indent="-234950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7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Freihandform 12"/>
          <p:cNvSpPr/>
          <p:nvPr/>
        </p:nvSpPr>
        <p:spPr>
          <a:xfrm>
            <a:off x="-1765" y="-2"/>
            <a:ext cx="10160003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65" name="Freihandform 9"/>
          <p:cNvSpPr/>
          <p:nvPr/>
        </p:nvSpPr>
        <p:spPr>
          <a:xfrm>
            <a:off x="-1" y="-1"/>
            <a:ext cx="10160003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168" name="Grafik 17"/>
          <p:cNvGrpSpPr/>
          <p:nvPr/>
        </p:nvGrpSpPr>
        <p:grpSpPr>
          <a:xfrm>
            <a:off x="9091210" y="152708"/>
            <a:ext cx="700004" cy="700002"/>
            <a:chOff x="0" y="0"/>
            <a:chExt cx="700003" cy="700001"/>
          </a:xfrm>
        </p:grpSpPr>
        <p:sp>
          <p:nvSpPr>
            <p:cNvPr id="166" name="Form"/>
            <p:cNvSpPr/>
            <p:nvPr/>
          </p:nvSpPr>
          <p:spPr>
            <a:xfrm>
              <a:off x="-1" y="0"/>
              <a:ext cx="700005" cy="700002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167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-1" y="0"/>
              <a:ext cx="700005" cy="70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4837"/>
                    <a:pt x="16763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69" name="Rectangle 1026"/>
          <p:cNvSpPr txBox="1"/>
          <p:nvPr/>
        </p:nvSpPr>
        <p:spPr>
          <a:xfrm>
            <a:off x="7899513" y="7452430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29.06.2018</a:t>
            </a:r>
          </a:p>
        </p:txBody>
      </p:sp>
      <p:sp>
        <p:nvSpPr>
          <p:cNvPr id="170" name="Rectangle 1026"/>
          <p:cNvSpPr txBox="1"/>
          <p:nvPr/>
        </p:nvSpPr>
        <p:spPr>
          <a:xfrm>
            <a:off x="760234" y="7455617"/>
            <a:ext cx="488395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171" name="Rectangle 1026"/>
          <p:cNvSpPr txBox="1"/>
          <p:nvPr/>
        </p:nvSpPr>
        <p:spPr>
          <a:xfrm>
            <a:off x="5644186" y="7455617"/>
            <a:ext cx="217731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PQLE S. Rupp</a:t>
            </a:r>
          </a:p>
        </p:txBody>
      </p:sp>
      <p:sp>
        <p:nvSpPr>
          <p:cNvPr id="172" name="Rectangle 1026"/>
          <p:cNvSpPr txBox="1"/>
          <p:nvPr/>
        </p:nvSpPr>
        <p:spPr>
          <a:xfrm>
            <a:off x="5830310" y="7473649"/>
            <a:ext cx="192265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 I </a:t>
            </a:r>
          </a:p>
        </p:txBody>
      </p:sp>
      <p:sp>
        <p:nvSpPr>
          <p:cNvPr id="173" name="Rectangle 1026"/>
          <p:cNvSpPr txBox="1"/>
          <p:nvPr/>
        </p:nvSpPr>
        <p:spPr>
          <a:xfrm>
            <a:off x="7812853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74" name="Rectangle 1026"/>
          <p:cNvSpPr txBox="1"/>
          <p:nvPr/>
        </p:nvSpPr>
        <p:spPr>
          <a:xfrm>
            <a:off x="8668570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75" name="Titeltext"/>
          <p:cNvSpPr txBox="1"/>
          <p:nvPr>
            <p:ph type="title"/>
          </p:nvPr>
        </p:nvSpPr>
        <p:spPr>
          <a:xfrm>
            <a:off x="760236" y="-2"/>
            <a:ext cx="8304391" cy="1016002"/>
          </a:xfrm>
          <a:prstGeom prst="rect">
            <a:avLst/>
          </a:prstGeom>
        </p:spPr>
        <p:txBody>
          <a:bodyPr lIns="0" tIns="0" rIns="0" bIns="0" anchor="b"/>
          <a:lstStyle>
            <a:lvl1pPr marR="0" indent="0" defTabSz="1016000">
              <a:tabLst>
                <a:tab pos="4229100" algn="l"/>
              </a:tabLst>
              <a:defRPr cap="all" sz="2400">
                <a:solidFill>
                  <a:srgbClr val="4B4B4B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76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Freihandform 12"/>
          <p:cNvSpPr/>
          <p:nvPr/>
        </p:nvSpPr>
        <p:spPr>
          <a:xfrm>
            <a:off x="-1765" y="-2"/>
            <a:ext cx="10160003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84" name="Freihandform 9"/>
          <p:cNvSpPr/>
          <p:nvPr/>
        </p:nvSpPr>
        <p:spPr>
          <a:xfrm>
            <a:off x="-1" y="-1"/>
            <a:ext cx="10160003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187" name="Grafik 17"/>
          <p:cNvGrpSpPr/>
          <p:nvPr/>
        </p:nvGrpSpPr>
        <p:grpSpPr>
          <a:xfrm>
            <a:off x="9091210" y="152708"/>
            <a:ext cx="700004" cy="700002"/>
            <a:chOff x="0" y="0"/>
            <a:chExt cx="700003" cy="700001"/>
          </a:xfrm>
        </p:grpSpPr>
        <p:sp>
          <p:nvSpPr>
            <p:cNvPr id="185" name="Form"/>
            <p:cNvSpPr/>
            <p:nvPr/>
          </p:nvSpPr>
          <p:spPr>
            <a:xfrm>
              <a:off x="-1" y="0"/>
              <a:ext cx="700005" cy="700002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186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-1" y="0"/>
              <a:ext cx="700005" cy="70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4837"/>
                    <a:pt x="16763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88" name="Rectangle 1026"/>
          <p:cNvSpPr txBox="1"/>
          <p:nvPr/>
        </p:nvSpPr>
        <p:spPr>
          <a:xfrm>
            <a:off x="7899513" y="7452430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29.06.2018</a:t>
            </a:r>
          </a:p>
        </p:txBody>
      </p:sp>
      <p:sp>
        <p:nvSpPr>
          <p:cNvPr id="189" name="Rectangle 1026"/>
          <p:cNvSpPr txBox="1"/>
          <p:nvPr/>
        </p:nvSpPr>
        <p:spPr>
          <a:xfrm>
            <a:off x="760234" y="7455617"/>
            <a:ext cx="488395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190" name="Rectangle 1026"/>
          <p:cNvSpPr txBox="1"/>
          <p:nvPr/>
        </p:nvSpPr>
        <p:spPr>
          <a:xfrm>
            <a:off x="5644186" y="7455617"/>
            <a:ext cx="217731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PQLE S. Rupp</a:t>
            </a:r>
          </a:p>
        </p:txBody>
      </p:sp>
      <p:sp>
        <p:nvSpPr>
          <p:cNvPr id="191" name="Rectangle 1026"/>
          <p:cNvSpPr txBox="1"/>
          <p:nvPr/>
        </p:nvSpPr>
        <p:spPr>
          <a:xfrm>
            <a:off x="5830310" y="7473649"/>
            <a:ext cx="192265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 I </a:t>
            </a:r>
          </a:p>
        </p:txBody>
      </p:sp>
      <p:sp>
        <p:nvSpPr>
          <p:cNvPr id="192" name="Rectangle 1026"/>
          <p:cNvSpPr txBox="1"/>
          <p:nvPr/>
        </p:nvSpPr>
        <p:spPr>
          <a:xfrm>
            <a:off x="7812853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93" name="Rectangle 1026"/>
          <p:cNvSpPr txBox="1"/>
          <p:nvPr/>
        </p:nvSpPr>
        <p:spPr>
          <a:xfrm>
            <a:off x="8668570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94" name="Rechteck 1"/>
          <p:cNvSpPr/>
          <p:nvPr/>
        </p:nvSpPr>
        <p:spPr>
          <a:xfrm>
            <a:off x="-2" y="-1"/>
            <a:ext cx="10160004" cy="762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defRPr sz="2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pic>
        <p:nvPicPr>
          <p:cNvPr id="195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79625" y="2949221"/>
            <a:ext cx="6000752" cy="1721557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4" name="Textebene 1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985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041400" marR="0" indent="-444500" defTabSz="457200">
              <a:spcBef>
                <a:spcPts val="18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843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739900" marR="0" indent="-444500" defTabSz="457200">
              <a:spcBef>
                <a:spcPts val="18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828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el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lIns="38100" tIns="38100" rIns="38100" bIns="38100" anchor="b">
            <a:noAutofit/>
          </a:bodyPr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04" name="Textebene 1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marR="0" algn="ctr" defTabSz="457200">
              <a:spcBef>
                <a:spcPts val="0"/>
              </a:spcBef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0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Freihandform 12"/>
          <p:cNvSpPr/>
          <p:nvPr/>
        </p:nvSpPr>
        <p:spPr>
          <a:xfrm>
            <a:off x="-1765" y="-2"/>
            <a:ext cx="10160004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40000" tIns="40000" rIns="40000" bIns="40000" anchor="ctr"/>
          <a:lstStyle/>
          <a:p>
            <a:pPr algn="ctr" defTabSz="1016000">
              <a:spcBef>
                <a:spcPts val="8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13" name="Freihandform 9"/>
          <p:cNvSpPr/>
          <p:nvPr/>
        </p:nvSpPr>
        <p:spPr>
          <a:xfrm>
            <a:off x="-2" y="-2"/>
            <a:ext cx="10160003" cy="10160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40000" tIns="40000" rIns="40000" bIns="40000" anchor="ctr"/>
          <a:lstStyle/>
          <a:p>
            <a:pPr algn="ctr" defTabSz="1016000">
              <a:spcBef>
                <a:spcPts val="8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216" name="Grafik 17"/>
          <p:cNvGrpSpPr/>
          <p:nvPr/>
        </p:nvGrpSpPr>
        <p:grpSpPr>
          <a:xfrm>
            <a:off x="9091210" y="152707"/>
            <a:ext cx="700003" cy="700004"/>
            <a:chOff x="0" y="0"/>
            <a:chExt cx="700002" cy="700003"/>
          </a:xfrm>
        </p:grpSpPr>
        <p:sp>
          <p:nvSpPr>
            <p:cNvPr id="214" name="Form"/>
            <p:cNvSpPr/>
            <p:nvPr/>
          </p:nvSpPr>
          <p:spPr>
            <a:xfrm>
              <a:off x="-1" y="0"/>
              <a:ext cx="700004" cy="700004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40000" tIns="40000" rIns="40000" bIns="400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215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44" b="44"/>
            <a:stretch>
              <a:fillRect/>
            </a:stretch>
          </p:blipFill>
          <p:spPr>
            <a:xfrm>
              <a:off x="-1" y="0"/>
              <a:ext cx="699692" cy="699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6" y="0"/>
                  </a:moveTo>
                  <a:cubicBezTo>
                    <a:pt x="4839" y="0"/>
                    <a:pt x="0" y="4839"/>
                    <a:pt x="0" y="10806"/>
                  </a:cubicBezTo>
                  <a:cubicBezTo>
                    <a:pt x="0" y="16773"/>
                    <a:pt x="4839" y="21600"/>
                    <a:pt x="10806" y="21600"/>
                  </a:cubicBezTo>
                  <a:cubicBezTo>
                    <a:pt x="16773" y="21600"/>
                    <a:pt x="21600" y="16773"/>
                    <a:pt x="21600" y="10806"/>
                  </a:cubicBezTo>
                  <a:cubicBezTo>
                    <a:pt x="21600" y="4839"/>
                    <a:pt x="16773" y="0"/>
                    <a:pt x="10806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217" name="Rectangle 1026"/>
          <p:cNvSpPr txBox="1"/>
          <p:nvPr/>
        </p:nvSpPr>
        <p:spPr>
          <a:xfrm>
            <a:off x="7899513" y="7452432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30.08.2018</a:t>
            </a:r>
          </a:p>
        </p:txBody>
      </p:sp>
      <p:sp>
        <p:nvSpPr>
          <p:cNvPr id="218" name="Rectangle 1026"/>
          <p:cNvSpPr txBox="1"/>
          <p:nvPr/>
        </p:nvSpPr>
        <p:spPr>
          <a:xfrm>
            <a:off x="760235" y="7455619"/>
            <a:ext cx="48839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Power Electronics </a:t>
            </a:r>
          </a:p>
        </p:txBody>
      </p:sp>
      <p:sp>
        <p:nvSpPr>
          <p:cNvPr id="219" name="Rectangle 1026"/>
          <p:cNvSpPr txBox="1"/>
          <p:nvPr/>
        </p:nvSpPr>
        <p:spPr>
          <a:xfrm>
            <a:off x="5644185" y="7455619"/>
            <a:ext cx="2177313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220" name="Rectangle 1026"/>
          <p:cNvSpPr txBox="1"/>
          <p:nvPr/>
        </p:nvSpPr>
        <p:spPr>
          <a:xfrm>
            <a:off x="5553516" y="7452432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1" name="Rectangle 1026"/>
          <p:cNvSpPr txBox="1"/>
          <p:nvPr/>
        </p:nvSpPr>
        <p:spPr>
          <a:xfrm>
            <a:off x="7812852" y="7452432"/>
            <a:ext cx="19226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2" name="Rectangle 1026"/>
          <p:cNvSpPr txBox="1"/>
          <p:nvPr/>
        </p:nvSpPr>
        <p:spPr>
          <a:xfrm>
            <a:off x="8668569" y="7452432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3" name="Titeltext"/>
          <p:cNvSpPr txBox="1"/>
          <p:nvPr>
            <p:ph type="title"/>
          </p:nvPr>
        </p:nvSpPr>
        <p:spPr>
          <a:xfrm>
            <a:off x="760235" y="-1"/>
            <a:ext cx="8304391" cy="1016001"/>
          </a:xfrm>
          <a:prstGeom prst="rect">
            <a:avLst/>
          </a:prstGeom>
        </p:spPr>
        <p:txBody>
          <a:bodyPr lIns="0" tIns="0" rIns="0" bIns="0" anchor="b"/>
          <a:lstStyle>
            <a:lvl1pPr marR="0" indent="0" defTabSz="1016000">
              <a:tabLst>
                <a:tab pos="4229100" algn="l"/>
              </a:tabLst>
              <a:defRPr cap="all" sz="2400">
                <a:solidFill>
                  <a:srgbClr val="4B4B4B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24" name="Textebene 1…"/>
          <p:cNvSpPr txBox="1"/>
          <p:nvPr>
            <p:ph type="body" idx="1"/>
          </p:nvPr>
        </p:nvSpPr>
        <p:spPr>
          <a:xfrm>
            <a:off x="760235" y="1294694"/>
            <a:ext cx="9029351" cy="5771445"/>
          </a:xfrm>
          <a:prstGeom prst="rect">
            <a:avLst/>
          </a:prstGeom>
        </p:spPr>
        <p:txBody>
          <a:bodyPr lIns="0" tIns="0" rIns="0" bIns="0"/>
          <a:lstStyle>
            <a:lvl1pPr marR="0" defTabSz="1016000">
              <a:spcBef>
                <a:spcPts val="1400"/>
              </a:spcBef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  <a:lvl2pPr marL="231913" marR="0" indent="-231913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2pPr>
            <a:lvl3pPr marL="534987" marR="0" indent="-177799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3pPr>
            <a:lvl4pPr marL="822854" marR="0" indent="-198966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4pPr>
            <a:lvl5pPr marL="1146175" marR="0" indent="-234950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5" name="Foliennummer"/>
          <p:cNvSpPr txBox="1"/>
          <p:nvPr>
            <p:ph type="sldNum" sz="quarter" idx="2"/>
          </p:nvPr>
        </p:nvSpPr>
        <p:spPr>
          <a:xfrm>
            <a:off x="8866124" y="7363356"/>
            <a:ext cx="210469" cy="197385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33" name="Textebene 1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lIns="38100" tIns="38100" rIns="38100" bIns="38100" numCol="2" spcCol="408940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4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bene 1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985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041400" marR="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843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739900" marR="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828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2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57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eltext"/>
          <p:cNvSpPr txBox="1"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6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Bild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3" name="Titel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74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Bild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2" name="Titel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8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HBW_d_Stuttgart_Folienmaster_RGB_090615.png" descr="DHBW_d_Stuttgart_Folienmaster_RGB_09061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4"/>
            <a:ext cx="3030091" cy="48032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4. Semester, Nachrichtentechnik, 2012"/>
          <p:cNvSpPr txBox="1"/>
          <p:nvPr/>
        </p:nvSpPr>
        <p:spPr>
          <a:xfrm>
            <a:off x="6680200" y="7099300"/>
            <a:ext cx="2777119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R="45154" indent="45154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4" name="Wellen und Leitungen, Übersicht, S. Rupp"/>
          <p:cNvSpPr txBox="1"/>
          <p:nvPr/>
        </p:nvSpPr>
        <p:spPr>
          <a:xfrm>
            <a:off x="850900" y="7099300"/>
            <a:ext cx="2994706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R="45154" indent="45154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5" name="Titeltext"/>
          <p:cNvSpPr txBox="1"/>
          <p:nvPr>
            <p:ph type="title"/>
          </p:nvPr>
        </p:nvSpPr>
        <p:spPr>
          <a:xfrm>
            <a:off x="787400" y="368300"/>
            <a:ext cx="87503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6" name="Textebene 1…"/>
          <p:cNvSpPr txBox="1"/>
          <p:nvPr>
            <p:ph type="body" idx="1"/>
          </p:nvPr>
        </p:nvSpPr>
        <p:spPr>
          <a:xfrm>
            <a:off x="787400" y="1092200"/>
            <a:ext cx="8750300" cy="600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" name="Foliennummer"/>
          <p:cNvSpPr txBox="1"/>
          <p:nvPr>
            <p:ph type="sldNum" sz="quarter" idx="2"/>
          </p:nvPr>
        </p:nvSpPr>
        <p:spPr>
          <a:xfrm>
            <a:off x="4938092" y="7099300"/>
            <a:ext cx="283816" cy="27441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 defTabSz="647700"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</p:sldLayoutIdLst>
  <p:transition xmlns:p14="http://schemas.microsoft.com/office/powerpoint/2010/main" spd="med" advClick="1"/>
  <p:txStyles>
    <p:titleStyle>
      <a:lvl1pPr marL="0" marR="45125" indent="45125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1pPr>
      <a:lvl2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2pPr>
      <a:lvl3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3pPr>
      <a:lvl4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4pPr>
      <a:lvl5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5pPr>
      <a:lvl6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6pPr>
      <a:lvl7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7pPr>
      <a:lvl8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8pPr>
      <a:lvl9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9pPr>
    </p:titleStyle>
    <p:bodyStyle>
      <a:lvl1pPr marL="0" marR="45154" indent="0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1pPr>
      <a:lvl2pPr marL="350202" marR="45154" indent="-284161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2pPr>
      <a:lvl3pPr marL="719296" marR="45154" indent="-299243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-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3pPr>
      <a:lvl4pPr marL="998218" marR="45154" indent="-297178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4pPr>
      <a:lvl5pPr marL="1404981" marR="45154" indent="-424542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5pPr>
      <a:lvl6pPr marL="23423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6pPr>
      <a:lvl7pPr marL="26852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7pPr>
      <a:lvl8pPr marL="30281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8pPr>
      <a:lvl9pPr marL="33710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9pPr>
    </p:bodyStyle>
    <p:otherStyle>
      <a:lvl1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1pPr>
      <a:lvl2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2pPr>
      <a:lvl3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3pPr>
      <a:lvl4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4pPr>
      <a:lvl5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5pPr>
      <a:lvl6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6pPr>
      <a:lvl7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7pPr>
      <a:lvl8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8pPr>
      <a:lvl9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43941" y="648133"/>
            <a:ext cx="5160749" cy="2923686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Linie"/>
          <p:cNvSpPr/>
          <p:nvPr/>
        </p:nvSpPr>
        <p:spPr>
          <a:xfrm flipH="1">
            <a:off x="6383993" y="835357"/>
            <a:ext cx="1" cy="2818683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36" name="Leitung"/>
          <p:cNvSpPr txBox="1"/>
          <p:nvPr/>
        </p:nvSpPr>
        <p:spPr>
          <a:xfrm>
            <a:off x="7078005" y="639070"/>
            <a:ext cx="1899772" cy="308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Leitung</a:t>
            </a:r>
          </a:p>
        </p:txBody>
      </p:sp>
      <p:sp>
        <p:nvSpPr>
          <p:cNvPr id="237" name="Netz"/>
          <p:cNvSpPr txBox="1"/>
          <p:nvPr/>
        </p:nvSpPr>
        <p:spPr>
          <a:xfrm>
            <a:off x="8817509" y="2133796"/>
            <a:ext cx="631657" cy="58261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</a:t>
            </a:r>
          </a:p>
        </p:txBody>
      </p:sp>
      <p:sp>
        <p:nvSpPr>
          <p:cNvPr id="238" name="Umrichter mit Serieninduktivität"/>
          <p:cNvSpPr txBox="1"/>
          <p:nvPr/>
        </p:nvSpPr>
        <p:spPr>
          <a:xfrm>
            <a:off x="4828015" y="887631"/>
            <a:ext cx="1555979" cy="582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 mit Serieninduktivität</a:t>
            </a:r>
          </a:p>
        </p:txBody>
      </p:sp>
      <p:sp>
        <p:nvSpPr>
          <p:cNvPr id="239" name="Linie"/>
          <p:cNvSpPr/>
          <p:nvPr/>
        </p:nvSpPr>
        <p:spPr>
          <a:xfrm flipH="1">
            <a:off x="1331455" y="1818664"/>
            <a:ext cx="1" cy="1187475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40" name="Kreis"/>
          <p:cNvSpPr/>
          <p:nvPr/>
        </p:nvSpPr>
        <p:spPr>
          <a:xfrm rot="5400000">
            <a:off x="1194447" y="2387061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41" name="Kreis"/>
          <p:cNvSpPr/>
          <p:nvPr/>
        </p:nvSpPr>
        <p:spPr>
          <a:xfrm rot="5400000">
            <a:off x="1194447" y="1985355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42" name="Kreis"/>
          <p:cNvSpPr/>
          <p:nvPr/>
        </p:nvSpPr>
        <p:spPr>
          <a:xfrm rot="5400000">
            <a:off x="1194447" y="1568847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43" name="Kreis"/>
          <p:cNvSpPr/>
          <p:nvPr/>
        </p:nvSpPr>
        <p:spPr>
          <a:xfrm rot="5400000">
            <a:off x="3480448" y="1575935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44" name="Kreis"/>
          <p:cNvSpPr/>
          <p:nvPr/>
        </p:nvSpPr>
        <p:spPr>
          <a:xfrm rot="5400000">
            <a:off x="3473691" y="2388126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45" name="Kreis"/>
          <p:cNvSpPr/>
          <p:nvPr/>
        </p:nvSpPr>
        <p:spPr>
          <a:xfrm rot="5400000">
            <a:off x="3471041" y="1979132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46" name="Linie"/>
          <p:cNvSpPr/>
          <p:nvPr/>
        </p:nvSpPr>
        <p:spPr>
          <a:xfrm>
            <a:off x="3808119" y="1697134"/>
            <a:ext cx="1" cy="825685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47" name="u2"/>
          <p:cNvSpPr txBox="1"/>
          <p:nvPr/>
        </p:nvSpPr>
        <p:spPr>
          <a:xfrm>
            <a:off x="3319977" y="1225047"/>
            <a:ext cx="786737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Netz</a:t>
            </a:r>
            <a:r>
              <a:t>(t)</a:t>
            </a:r>
          </a:p>
        </p:txBody>
      </p:sp>
      <p:sp>
        <p:nvSpPr>
          <p:cNvPr id="248" name="u2"/>
          <p:cNvSpPr txBox="1"/>
          <p:nvPr/>
        </p:nvSpPr>
        <p:spPr>
          <a:xfrm>
            <a:off x="1021806" y="1212347"/>
            <a:ext cx="786737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</a:t>
            </a:r>
            <a:r>
              <a:t>(t)</a:t>
            </a:r>
          </a:p>
        </p:txBody>
      </p:sp>
      <p:sp>
        <p:nvSpPr>
          <p:cNvPr id="249" name="Linie"/>
          <p:cNvSpPr/>
          <p:nvPr/>
        </p:nvSpPr>
        <p:spPr>
          <a:xfrm flipH="1">
            <a:off x="1107453" y="1508246"/>
            <a:ext cx="44800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50" name="R1"/>
          <p:cNvSpPr txBox="1"/>
          <p:nvPr/>
        </p:nvSpPr>
        <p:spPr>
          <a:xfrm>
            <a:off x="2002540" y="1769596"/>
            <a:ext cx="509143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251" name="Umrichtermodell"/>
          <p:cNvSpPr txBox="1"/>
          <p:nvPr/>
        </p:nvSpPr>
        <p:spPr>
          <a:xfrm>
            <a:off x="791726" y="3512731"/>
            <a:ext cx="1742244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Umrichtermodell</a:t>
            </a:r>
          </a:p>
        </p:txBody>
      </p:sp>
      <p:sp>
        <p:nvSpPr>
          <p:cNvPr id="252" name="Linie"/>
          <p:cNvSpPr/>
          <p:nvPr/>
        </p:nvSpPr>
        <p:spPr>
          <a:xfrm flipH="1" flipV="1">
            <a:off x="1061530" y="1700556"/>
            <a:ext cx="2744112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53" name="Rechteck"/>
          <p:cNvSpPr/>
          <p:nvPr/>
        </p:nvSpPr>
        <p:spPr>
          <a:xfrm flipH="1" rot="10800000">
            <a:off x="2791774" y="1616485"/>
            <a:ext cx="308223" cy="168145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258" name="Gruppieren"/>
          <p:cNvGrpSpPr/>
          <p:nvPr/>
        </p:nvGrpSpPr>
        <p:grpSpPr>
          <a:xfrm flipH="1">
            <a:off x="1736624" y="1576413"/>
            <a:ext cx="448005" cy="183681"/>
            <a:chOff x="0" y="0"/>
            <a:chExt cx="448003" cy="183679"/>
          </a:xfrm>
        </p:grpSpPr>
        <p:sp>
          <p:nvSpPr>
            <p:cNvPr id="254" name="Rechteck"/>
            <p:cNvSpPr/>
            <p:nvPr/>
          </p:nvSpPr>
          <p:spPr>
            <a:xfrm rot="10800000">
              <a:off x="-1" y="-1"/>
              <a:ext cx="448004" cy="1836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55" name="Linie"/>
            <p:cNvSpPr/>
            <p:nvPr/>
          </p:nvSpPr>
          <p:spPr>
            <a:xfrm flipH="1">
              <a:off x="149803" y="45926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56" name="Linie"/>
            <p:cNvSpPr/>
            <p:nvPr/>
          </p:nvSpPr>
          <p:spPr>
            <a:xfrm flipH="1">
              <a:off x="140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57" name="Linie"/>
            <p:cNvSpPr/>
            <p:nvPr/>
          </p:nvSpPr>
          <p:spPr>
            <a:xfrm flipH="1">
              <a:off x="29819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259" name="Kreis"/>
          <p:cNvSpPr/>
          <p:nvPr/>
        </p:nvSpPr>
        <p:spPr>
          <a:xfrm flipH="1" rot="10800000">
            <a:off x="3236816" y="1669764"/>
            <a:ext cx="61199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60" name="Linie"/>
          <p:cNvSpPr/>
          <p:nvPr/>
        </p:nvSpPr>
        <p:spPr>
          <a:xfrm flipH="1" flipV="1">
            <a:off x="1061530" y="2103753"/>
            <a:ext cx="2744112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61" name="Rechteck"/>
          <p:cNvSpPr/>
          <p:nvPr/>
        </p:nvSpPr>
        <p:spPr>
          <a:xfrm flipH="1" rot="10800000">
            <a:off x="2791774" y="2019682"/>
            <a:ext cx="308223" cy="168145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266" name="Gruppieren"/>
          <p:cNvGrpSpPr/>
          <p:nvPr/>
        </p:nvGrpSpPr>
        <p:grpSpPr>
          <a:xfrm flipH="1">
            <a:off x="1736624" y="1979610"/>
            <a:ext cx="448005" cy="183681"/>
            <a:chOff x="0" y="0"/>
            <a:chExt cx="448003" cy="183679"/>
          </a:xfrm>
        </p:grpSpPr>
        <p:sp>
          <p:nvSpPr>
            <p:cNvPr id="262" name="Rechteck"/>
            <p:cNvSpPr/>
            <p:nvPr/>
          </p:nvSpPr>
          <p:spPr>
            <a:xfrm rot="10800000">
              <a:off x="-1" y="-1"/>
              <a:ext cx="448004" cy="1836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63" name="Linie"/>
            <p:cNvSpPr/>
            <p:nvPr/>
          </p:nvSpPr>
          <p:spPr>
            <a:xfrm flipH="1">
              <a:off x="149803" y="45926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64" name="Linie"/>
            <p:cNvSpPr/>
            <p:nvPr/>
          </p:nvSpPr>
          <p:spPr>
            <a:xfrm flipH="1">
              <a:off x="140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65" name="Linie"/>
            <p:cNvSpPr/>
            <p:nvPr/>
          </p:nvSpPr>
          <p:spPr>
            <a:xfrm flipH="1">
              <a:off x="29819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267" name="Kreis"/>
          <p:cNvSpPr/>
          <p:nvPr/>
        </p:nvSpPr>
        <p:spPr>
          <a:xfrm flipH="1" rot="10800000">
            <a:off x="3236816" y="2072961"/>
            <a:ext cx="61199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68" name="Linie"/>
          <p:cNvSpPr/>
          <p:nvPr/>
        </p:nvSpPr>
        <p:spPr>
          <a:xfrm flipH="1" flipV="1">
            <a:off x="1061531" y="2506950"/>
            <a:ext cx="274411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69" name="Rechteck"/>
          <p:cNvSpPr/>
          <p:nvPr/>
        </p:nvSpPr>
        <p:spPr>
          <a:xfrm flipH="1" rot="10800000">
            <a:off x="2791774" y="2422879"/>
            <a:ext cx="308223" cy="168145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274" name="Gruppieren"/>
          <p:cNvGrpSpPr/>
          <p:nvPr/>
        </p:nvGrpSpPr>
        <p:grpSpPr>
          <a:xfrm flipH="1">
            <a:off x="1736624" y="2382807"/>
            <a:ext cx="448005" cy="183681"/>
            <a:chOff x="0" y="0"/>
            <a:chExt cx="448003" cy="183679"/>
          </a:xfrm>
        </p:grpSpPr>
        <p:sp>
          <p:nvSpPr>
            <p:cNvPr id="270" name="Rechteck"/>
            <p:cNvSpPr/>
            <p:nvPr/>
          </p:nvSpPr>
          <p:spPr>
            <a:xfrm rot="10800000">
              <a:off x="-1" y="-1"/>
              <a:ext cx="448004" cy="1836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71" name="Linie"/>
            <p:cNvSpPr/>
            <p:nvPr/>
          </p:nvSpPr>
          <p:spPr>
            <a:xfrm flipH="1">
              <a:off x="149803" y="45926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72" name="Linie"/>
            <p:cNvSpPr/>
            <p:nvPr/>
          </p:nvSpPr>
          <p:spPr>
            <a:xfrm flipH="1">
              <a:off x="140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73" name="Linie"/>
            <p:cNvSpPr/>
            <p:nvPr/>
          </p:nvSpPr>
          <p:spPr>
            <a:xfrm flipH="1">
              <a:off x="29819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275" name="Kreis"/>
          <p:cNvSpPr/>
          <p:nvPr/>
        </p:nvSpPr>
        <p:spPr>
          <a:xfrm flipH="1" rot="10800000">
            <a:off x="3236816" y="2476158"/>
            <a:ext cx="61199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76" name="Linie"/>
          <p:cNvSpPr/>
          <p:nvPr/>
        </p:nvSpPr>
        <p:spPr>
          <a:xfrm flipH="1">
            <a:off x="1059749" y="1682693"/>
            <a:ext cx="1" cy="82831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77" name="Linie"/>
          <p:cNvSpPr/>
          <p:nvPr/>
        </p:nvSpPr>
        <p:spPr>
          <a:xfrm>
            <a:off x="1334048" y="2260964"/>
            <a:ext cx="1" cy="94573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8" name="Linie"/>
          <p:cNvSpPr/>
          <p:nvPr/>
        </p:nvSpPr>
        <p:spPr>
          <a:xfrm>
            <a:off x="1331455" y="2667828"/>
            <a:ext cx="1" cy="94573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9" name="R1"/>
          <p:cNvSpPr txBox="1"/>
          <p:nvPr/>
        </p:nvSpPr>
        <p:spPr>
          <a:xfrm>
            <a:off x="2691314" y="1779880"/>
            <a:ext cx="509143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280" name="Abgerundetes Rechteck 215"/>
          <p:cNvSpPr/>
          <p:nvPr/>
        </p:nvSpPr>
        <p:spPr>
          <a:xfrm>
            <a:off x="843183" y="618895"/>
            <a:ext cx="3383464" cy="2805983"/>
          </a:xfrm>
          <a:prstGeom prst="roundRect">
            <a:avLst>
              <a:gd name="adj" fmla="val 5209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81" name="Linie"/>
          <p:cNvSpPr/>
          <p:nvPr/>
        </p:nvSpPr>
        <p:spPr>
          <a:xfrm>
            <a:off x="3373996" y="1520288"/>
            <a:ext cx="44800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82" name="Linie"/>
          <p:cNvSpPr/>
          <p:nvPr/>
        </p:nvSpPr>
        <p:spPr>
          <a:xfrm flipH="1">
            <a:off x="2601969" y="502361"/>
            <a:ext cx="1" cy="3215231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83" name="Kreis"/>
          <p:cNvSpPr/>
          <p:nvPr/>
        </p:nvSpPr>
        <p:spPr>
          <a:xfrm flipH="1" rot="10800000">
            <a:off x="2562996" y="1669764"/>
            <a:ext cx="61199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84" name="Kreis"/>
          <p:cNvSpPr/>
          <p:nvPr/>
        </p:nvSpPr>
        <p:spPr>
          <a:xfrm flipH="1" rot="10800000">
            <a:off x="2560790" y="2066058"/>
            <a:ext cx="61198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85" name="Kreis"/>
          <p:cNvSpPr/>
          <p:nvPr/>
        </p:nvSpPr>
        <p:spPr>
          <a:xfrm flipH="1" rot="10800000">
            <a:off x="2562996" y="2479402"/>
            <a:ext cx="61199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86" name="Aufwärtswandler"/>
          <p:cNvSpPr txBox="1"/>
          <p:nvPr/>
        </p:nvSpPr>
        <p:spPr>
          <a:xfrm>
            <a:off x="1378190" y="2764022"/>
            <a:ext cx="1247559" cy="492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Sinus PWM</a:t>
            </a:r>
          </a:p>
          <a:p>
            <a: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bzw. Sinus</a:t>
            </a:r>
          </a:p>
        </p:txBody>
      </p:sp>
      <p:sp>
        <p:nvSpPr>
          <p:cNvPr id="287" name="Rechteck"/>
          <p:cNvSpPr/>
          <p:nvPr/>
        </p:nvSpPr>
        <p:spPr>
          <a:xfrm>
            <a:off x="1154320" y="2795054"/>
            <a:ext cx="328871" cy="26766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301" name="Gruppieren"/>
          <p:cNvGrpSpPr/>
          <p:nvPr/>
        </p:nvGrpSpPr>
        <p:grpSpPr>
          <a:xfrm>
            <a:off x="1071007" y="2869830"/>
            <a:ext cx="495496" cy="215944"/>
            <a:chOff x="0" y="0"/>
            <a:chExt cx="495494" cy="215943"/>
          </a:xfrm>
        </p:grpSpPr>
        <p:sp>
          <p:nvSpPr>
            <p:cNvPr id="288" name="Linie"/>
            <p:cNvSpPr/>
            <p:nvPr/>
          </p:nvSpPr>
          <p:spPr>
            <a:xfrm>
              <a:off x="429645" y="213041"/>
              <a:ext cx="65850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89" name="Linie"/>
            <p:cNvSpPr/>
            <p:nvPr/>
          </p:nvSpPr>
          <p:spPr>
            <a:xfrm>
              <a:off x="366946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90" name="Linie"/>
            <p:cNvSpPr/>
            <p:nvPr/>
          </p:nvSpPr>
          <p:spPr>
            <a:xfrm>
              <a:off x="286949" y="215942"/>
              <a:ext cx="83547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91" name="Linie"/>
            <p:cNvSpPr/>
            <p:nvPr/>
          </p:nvSpPr>
          <p:spPr>
            <a:xfrm flipV="1">
              <a:off x="367272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92" name="Linie"/>
            <p:cNvSpPr/>
            <p:nvPr/>
          </p:nvSpPr>
          <p:spPr>
            <a:xfrm flipV="1">
              <a:off x="431447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93" name="Linie"/>
            <p:cNvSpPr/>
            <p:nvPr/>
          </p:nvSpPr>
          <p:spPr>
            <a:xfrm>
              <a:off x="79997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94" name="Linie"/>
            <p:cNvSpPr/>
            <p:nvPr/>
          </p:nvSpPr>
          <p:spPr>
            <a:xfrm>
              <a:off x="-1" y="215942"/>
              <a:ext cx="83548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95" name="Linie"/>
            <p:cNvSpPr/>
            <p:nvPr/>
          </p:nvSpPr>
          <p:spPr>
            <a:xfrm flipV="1">
              <a:off x="80323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96" name="Linie"/>
            <p:cNvSpPr/>
            <p:nvPr/>
          </p:nvSpPr>
          <p:spPr>
            <a:xfrm flipV="1">
              <a:off x="144498" y="-1"/>
              <a:ext cx="1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97" name="Linie"/>
            <p:cNvSpPr/>
            <p:nvPr/>
          </p:nvSpPr>
          <p:spPr>
            <a:xfrm>
              <a:off x="224039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98" name="Linie"/>
            <p:cNvSpPr/>
            <p:nvPr/>
          </p:nvSpPr>
          <p:spPr>
            <a:xfrm>
              <a:off x="144041" y="215942"/>
              <a:ext cx="83548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99" name="Linie"/>
            <p:cNvSpPr/>
            <p:nvPr/>
          </p:nvSpPr>
          <p:spPr>
            <a:xfrm flipV="1">
              <a:off x="224365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00" name="Linie"/>
            <p:cNvSpPr/>
            <p:nvPr/>
          </p:nvSpPr>
          <p:spPr>
            <a:xfrm flipV="1">
              <a:off x="288540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302" name="Linie"/>
          <p:cNvSpPr/>
          <p:nvPr/>
        </p:nvSpPr>
        <p:spPr>
          <a:xfrm flipH="1" flipV="1">
            <a:off x="1107453" y="1170524"/>
            <a:ext cx="1427462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03" name="u2"/>
          <p:cNvSpPr txBox="1"/>
          <p:nvPr/>
        </p:nvSpPr>
        <p:spPr>
          <a:xfrm>
            <a:off x="1604455" y="883608"/>
            <a:ext cx="509143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u(t)</a:t>
            </a:r>
          </a:p>
        </p:txBody>
      </p:sp>
      <p:sp>
        <p:nvSpPr>
          <p:cNvPr id="304" name="Linie"/>
          <p:cNvSpPr/>
          <p:nvPr/>
        </p:nvSpPr>
        <p:spPr>
          <a:xfrm>
            <a:off x="2320250" y="1700556"/>
            <a:ext cx="196785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05" name="u2"/>
          <p:cNvSpPr txBox="1"/>
          <p:nvPr/>
        </p:nvSpPr>
        <p:spPr>
          <a:xfrm>
            <a:off x="2164071" y="1287319"/>
            <a:ext cx="509143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i(t)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U1"/>
          <p:cNvSpPr txBox="1"/>
          <p:nvPr/>
        </p:nvSpPr>
        <p:spPr>
          <a:xfrm>
            <a:off x="5320035" y="1877204"/>
            <a:ext cx="988394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400" u="sng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i="1"/>
              <a:t>U</a:t>
            </a:r>
            <a:r>
              <a:rPr baseline="-5998" u="none"/>
              <a:t>2</a:t>
            </a:r>
          </a:p>
        </p:txBody>
      </p:sp>
      <p:sp>
        <p:nvSpPr>
          <p:cNvPr id="492" name="U2"/>
          <p:cNvSpPr txBox="1"/>
          <p:nvPr/>
        </p:nvSpPr>
        <p:spPr>
          <a:xfrm>
            <a:off x="6118353" y="1074366"/>
            <a:ext cx="522142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defTabSz="914400">
              <a:spcBef>
                <a:spcPts val="400"/>
              </a:spcBef>
              <a:defRPr sz="1400" u="sng">
                <a:solidFill>
                  <a:srgbClr val="0B5D18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i="1"/>
              <a:t>U</a:t>
            </a:r>
            <a:r>
              <a:rPr baseline="-5998" u="none"/>
              <a:t>1</a:t>
            </a:r>
          </a:p>
        </p:txBody>
      </p:sp>
      <p:sp>
        <p:nvSpPr>
          <p:cNvPr id="493" name="I"/>
          <p:cNvSpPr txBox="1"/>
          <p:nvPr/>
        </p:nvSpPr>
        <p:spPr>
          <a:xfrm>
            <a:off x="4927783" y="2718650"/>
            <a:ext cx="339472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defTabSz="914400">
              <a:spcBef>
                <a:spcPts val="400"/>
              </a:spcBef>
              <a:defRPr sz="1400" u="sng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494" name="φ"/>
          <p:cNvSpPr txBox="1"/>
          <p:nvPr/>
        </p:nvSpPr>
        <p:spPr>
          <a:xfrm>
            <a:off x="4059605" y="1877204"/>
            <a:ext cx="382378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720090" indent="-720725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400">
                <a:solidFill>
                  <a:schemeClr val="accent6"/>
                </a:solidFill>
              </a:defRPr>
            </a:lvl1pPr>
          </a:lstStyle>
          <a:p>
            <a:pPr/>
            <a:r>
              <a:t>φ</a:t>
            </a:r>
          </a:p>
        </p:txBody>
      </p:sp>
      <p:sp>
        <p:nvSpPr>
          <p:cNvPr id="521" name="Verbindungslinie"/>
          <p:cNvSpPr/>
          <p:nvPr/>
        </p:nvSpPr>
        <p:spPr>
          <a:xfrm>
            <a:off x="4127483" y="1857182"/>
            <a:ext cx="215199" cy="474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76" h="21600" fill="norm" stroke="1" extrusionOk="0">
                <a:moveTo>
                  <a:pt x="18496" y="0"/>
                </a:moveTo>
                <a:cubicBezTo>
                  <a:pt x="21600" y="9414"/>
                  <a:pt x="15435" y="16614"/>
                  <a:pt x="0" y="21600"/>
                </a:cubicBezTo>
              </a:path>
            </a:pathLst>
          </a:custGeom>
          <a:ln w="12700">
            <a:solidFill>
              <a:schemeClr val="accent6">
                <a:lumOff val="-8549"/>
              </a:schemeClr>
            </a:solidFill>
            <a:headEnd type="arrow"/>
          </a:ln>
        </p:spPr>
        <p:txBody>
          <a:bodyPr/>
          <a:lstStyle/>
          <a:p>
            <a:pPr/>
          </a:p>
        </p:txBody>
      </p:sp>
      <p:sp>
        <p:nvSpPr>
          <p:cNvPr id="496" name="Linie"/>
          <p:cNvSpPr/>
          <p:nvPr/>
        </p:nvSpPr>
        <p:spPr>
          <a:xfrm flipH="1" flipV="1">
            <a:off x="3233229" y="1823017"/>
            <a:ext cx="4230843" cy="1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97" name="Linie"/>
          <p:cNvSpPr/>
          <p:nvPr/>
        </p:nvSpPr>
        <p:spPr>
          <a:xfrm flipH="1" flipV="1">
            <a:off x="3261398" y="1833049"/>
            <a:ext cx="1629815" cy="995890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98" name="Kreis"/>
          <p:cNvSpPr/>
          <p:nvPr/>
        </p:nvSpPr>
        <p:spPr>
          <a:xfrm>
            <a:off x="6559722" y="918017"/>
            <a:ext cx="1810001" cy="1810001"/>
          </a:xfrm>
          <a:prstGeom prst="ellipse">
            <a:avLst/>
          </a:prstGeom>
          <a:ln w="12700">
            <a:solidFill>
              <a:schemeClr val="accent4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506" name="Gruppieren"/>
          <p:cNvGrpSpPr/>
          <p:nvPr/>
        </p:nvGrpSpPr>
        <p:grpSpPr>
          <a:xfrm rot="1680000">
            <a:off x="7304746" y="1127158"/>
            <a:ext cx="1156612" cy="900652"/>
            <a:chOff x="0" y="0"/>
            <a:chExt cx="1156611" cy="900650"/>
          </a:xfrm>
        </p:grpSpPr>
        <p:sp>
          <p:nvSpPr>
            <p:cNvPr id="499" name="Linie"/>
            <p:cNvSpPr/>
            <p:nvPr/>
          </p:nvSpPr>
          <p:spPr>
            <a:xfrm flipH="1">
              <a:off x="281423" y="884828"/>
              <a:ext cx="382378" cy="1"/>
            </a:xfrm>
            <a:prstGeom prst="line">
              <a:avLst/>
            </a:prstGeom>
            <a:noFill/>
            <a:ln w="9525" cap="flat">
              <a:solidFill>
                <a:schemeClr val="accent1">
                  <a:lumOff val="-7647"/>
                </a:schemeClr>
              </a:solidFill>
              <a:custDash>
                <a:ds d="200000" sp="200000"/>
              </a:custDash>
              <a:miter lim="400000"/>
              <a:head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505" name="Gruppieren"/>
            <p:cNvGrpSpPr/>
            <p:nvPr/>
          </p:nvGrpSpPr>
          <p:grpSpPr>
            <a:xfrm>
              <a:off x="0" y="0"/>
              <a:ext cx="1156612" cy="900651"/>
              <a:chOff x="0" y="0"/>
              <a:chExt cx="1156611" cy="900650"/>
            </a:xfrm>
          </p:grpSpPr>
          <p:sp>
            <p:nvSpPr>
              <p:cNvPr id="500" name="Linie"/>
              <p:cNvSpPr/>
              <p:nvPr/>
            </p:nvSpPr>
            <p:spPr>
              <a:xfrm flipH="1">
                <a:off x="655333" y="0"/>
                <a:ext cx="1" cy="900651"/>
              </a:xfrm>
              <a:prstGeom prst="line">
                <a:avLst/>
              </a:prstGeom>
              <a:noFill/>
              <a:ln w="9525" cap="flat">
                <a:solidFill>
                  <a:schemeClr val="accent1">
                    <a:lumOff val="-7647"/>
                  </a:schemeClr>
                </a:solidFill>
                <a:custDash>
                  <a:ds d="200000" sp="200000"/>
                </a:custDash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01" name="jX2 I"/>
              <p:cNvSpPr txBox="1"/>
              <p:nvPr/>
            </p:nvSpPr>
            <p:spPr>
              <a:xfrm>
                <a:off x="541720" y="373275"/>
                <a:ext cx="614892" cy="24943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R="40639" indent="40639" algn="ctr" defTabSz="914400">
                  <a:spcBef>
                    <a:spcPts val="400"/>
                  </a:spcBef>
                  <a:defRPr sz="11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jX </a:t>
                </a:r>
                <a:r>
                  <a:rPr u="sng"/>
                  <a:t>I</a:t>
                </a:r>
              </a:p>
            </p:txBody>
          </p:sp>
          <p:sp>
            <p:nvSpPr>
              <p:cNvPr id="502" name="jX2 I"/>
              <p:cNvSpPr txBox="1"/>
              <p:nvPr/>
            </p:nvSpPr>
            <p:spPr>
              <a:xfrm>
                <a:off x="242336" y="644831"/>
                <a:ext cx="614892" cy="24943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R="40639" indent="40639" algn="ctr" defTabSz="914400">
                  <a:spcBef>
                    <a:spcPts val="400"/>
                  </a:spcBef>
                  <a:defRPr sz="11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R </a:t>
                </a:r>
                <a:r>
                  <a:rPr u="sng"/>
                  <a:t>I</a:t>
                </a:r>
              </a:p>
            </p:txBody>
          </p:sp>
          <p:sp>
            <p:nvSpPr>
              <p:cNvPr id="503" name="Linie"/>
              <p:cNvSpPr/>
              <p:nvPr/>
            </p:nvSpPr>
            <p:spPr>
              <a:xfrm flipH="1">
                <a:off x="311514" y="4938"/>
                <a:ext cx="314521" cy="887535"/>
              </a:xfrm>
              <a:prstGeom prst="line">
                <a:avLst/>
              </a:prstGeom>
              <a:noFill/>
              <a:ln w="25400" cap="flat">
                <a:solidFill>
                  <a:srgbClr val="FF9300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04" name="U2"/>
              <p:cNvSpPr txBox="1"/>
              <p:nvPr/>
            </p:nvSpPr>
            <p:spPr>
              <a:xfrm>
                <a:off x="0" y="300833"/>
                <a:ext cx="522142" cy="29898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R="40639" indent="40639" defTabSz="914400">
                  <a:spcBef>
                    <a:spcPts val="400"/>
                  </a:spcBef>
                  <a:defRPr sz="1400" u="sng">
                    <a:solidFill>
                      <a:schemeClr val="accent4"/>
                    </a:solidFill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rPr i="1"/>
                  <a:t>U</a:t>
                </a:r>
                <a:r>
                  <a:rPr baseline="-5998" u="none"/>
                  <a:t>RL</a:t>
                </a:r>
              </a:p>
            </p:txBody>
          </p:sp>
        </p:grpSp>
      </p:grpSp>
      <p:grpSp>
        <p:nvGrpSpPr>
          <p:cNvPr id="519" name="Gruppieren"/>
          <p:cNvGrpSpPr/>
          <p:nvPr/>
        </p:nvGrpSpPr>
        <p:grpSpPr>
          <a:xfrm>
            <a:off x="942785" y="1270000"/>
            <a:ext cx="1384996" cy="1407771"/>
            <a:chOff x="0" y="0"/>
            <a:chExt cx="1384994" cy="1407770"/>
          </a:xfrm>
        </p:grpSpPr>
        <p:grpSp>
          <p:nvGrpSpPr>
            <p:cNvPr id="517" name="Gruppieren"/>
            <p:cNvGrpSpPr/>
            <p:nvPr/>
          </p:nvGrpSpPr>
          <p:grpSpPr>
            <a:xfrm>
              <a:off x="114191" y="96199"/>
              <a:ext cx="1156612" cy="1215372"/>
              <a:chOff x="0" y="0"/>
              <a:chExt cx="1156611" cy="1215371"/>
            </a:xfrm>
          </p:grpSpPr>
          <p:sp>
            <p:nvSpPr>
              <p:cNvPr id="507" name="Linie"/>
              <p:cNvSpPr/>
              <p:nvPr/>
            </p:nvSpPr>
            <p:spPr>
              <a:xfrm flipH="1">
                <a:off x="293572" y="960076"/>
                <a:ext cx="672722" cy="1"/>
              </a:xfrm>
              <a:prstGeom prst="line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08" name="I"/>
              <p:cNvSpPr txBox="1"/>
              <p:nvPr/>
            </p:nvSpPr>
            <p:spPr>
              <a:xfrm>
                <a:off x="551872" y="916388"/>
                <a:ext cx="339472" cy="29898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marR="40639" indent="40639" defTabSz="914400">
                  <a:spcBef>
                    <a:spcPts val="400"/>
                  </a:spcBef>
                  <a:defRPr sz="1400" u="sng">
                    <a:solidFill>
                      <a:schemeClr val="accent1"/>
                    </a:solidFill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I</a:t>
                </a:r>
              </a:p>
            </p:txBody>
          </p:sp>
          <p:grpSp>
            <p:nvGrpSpPr>
              <p:cNvPr id="516" name="Gruppieren"/>
              <p:cNvGrpSpPr/>
              <p:nvPr/>
            </p:nvGrpSpPr>
            <p:grpSpPr>
              <a:xfrm>
                <a:off x="0" y="0"/>
                <a:ext cx="1156612" cy="900651"/>
                <a:chOff x="0" y="0"/>
                <a:chExt cx="1156611" cy="900650"/>
              </a:xfrm>
            </p:grpSpPr>
            <p:sp>
              <p:nvSpPr>
                <p:cNvPr id="509" name="Linie"/>
                <p:cNvSpPr/>
                <p:nvPr/>
              </p:nvSpPr>
              <p:spPr>
                <a:xfrm flipH="1">
                  <a:off x="281423" y="884828"/>
                  <a:ext cx="382378" cy="1"/>
                </a:xfrm>
                <a:prstGeom prst="line">
                  <a:avLst/>
                </a:prstGeom>
                <a:noFill/>
                <a:ln w="9525" cap="flat">
                  <a:solidFill>
                    <a:schemeClr val="accent1">
                      <a:lumOff val="-7647"/>
                    </a:schemeClr>
                  </a:solidFill>
                  <a:custDash>
                    <a:ds d="200000" sp="200000"/>
                  </a:custDash>
                  <a:miter lim="400000"/>
                  <a:head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515" name="Gruppieren"/>
                <p:cNvGrpSpPr/>
                <p:nvPr/>
              </p:nvGrpSpPr>
              <p:grpSpPr>
                <a:xfrm>
                  <a:off x="0" y="0"/>
                  <a:ext cx="1156612" cy="900651"/>
                  <a:chOff x="0" y="0"/>
                  <a:chExt cx="1156611" cy="900650"/>
                </a:xfrm>
              </p:grpSpPr>
              <p:sp>
                <p:nvSpPr>
                  <p:cNvPr id="510" name="Linie"/>
                  <p:cNvSpPr/>
                  <p:nvPr/>
                </p:nvSpPr>
                <p:spPr>
                  <a:xfrm flipH="1">
                    <a:off x="655333" y="0"/>
                    <a:ext cx="1" cy="900651"/>
                  </a:xfrm>
                  <a:prstGeom prst="line">
                    <a:avLst/>
                  </a:prstGeom>
                  <a:noFill/>
                  <a:ln w="9525" cap="flat">
                    <a:solidFill>
                      <a:schemeClr val="accent1">
                        <a:lumOff val="-7647"/>
                      </a:schemeClr>
                    </a:solidFill>
                    <a:custDash>
                      <a:ds d="200000" sp="200000"/>
                    </a:custDash>
                    <a:miter lim="400000"/>
                    <a:headEnd type="triangle" w="med" len="med"/>
                  </a:ln>
                  <a:effectLst/>
                </p:spPr>
                <p:txBody>
                  <a:bodyPr wrap="square" lIns="45718" tIns="45718" rIns="45718" bIns="45718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511" name="jX2 I"/>
                  <p:cNvSpPr txBox="1"/>
                  <p:nvPr/>
                </p:nvSpPr>
                <p:spPr>
                  <a:xfrm>
                    <a:off x="541720" y="373275"/>
                    <a:ext cx="614892" cy="24943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50800" tIns="50800" rIns="50800" bIns="50800" numCol="1" anchor="t">
                    <a:spAutoFit/>
                  </a:bodyPr>
                  <a:lstStyle/>
                  <a:p>
                    <a:pPr marR="40639" indent="40639" algn="ctr" defTabSz="914400">
                      <a:spcBef>
                        <a:spcPts val="400"/>
                      </a:spcBef>
                      <a:defRPr sz="1100"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  <a:r>
                      <a:t>jX </a:t>
                    </a:r>
                    <a:r>
                      <a:rPr u="sng"/>
                      <a:t>I</a:t>
                    </a:r>
                  </a:p>
                </p:txBody>
              </p:sp>
              <p:sp>
                <p:nvSpPr>
                  <p:cNvPr id="512" name="jX2 I"/>
                  <p:cNvSpPr txBox="1"/>
                  <p:nvPr/>
                </p:nvSpPr>
                <p:spPr>
                  <a:xfrm>
                    <a:off x="242336" y="644831"/>
                    <a:ext cx="614892" cy="24943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50800" tIns="50800" rIns="50800" bIns="50800" numCol="1" anchor="t">
                    <a:spAutoFit/>
                  </a:bodyPr>
                  <a:lstStyle/>
                  <a:p>
                    <a:pPr marR="40639" indent="40639" algn="ctr" defTabSz="914400">
                      <a:spcBef>
                        <a:spcPts val="400"/>
                      </a:spcBef>
                      <a:defRPr sz="1100"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  <a:r>
                      <a:t>R </a:t>
                    </a:r>
                    <a:r>
                      <a:rPr u="sng"/>
                      <a:t>I</a:t>
                    </a:r>
                  </a:p>
                </p:txBody>
              </p:sp>
              <p:sp>
                <p:nvSpPr>
                  <p:cNvPr id="513" name="Linie"/>
                  <p:cNvSpPr/>
                  <p:nvPr/>
                </p:nvSpPr>
                <p:spPr>
                  <a:xfrm flipH="1">
                    <a:off x="311514" y="4938"/>
                    <a:ext cx="314521" cy="887535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FF9300"/>
                    </a:solidFill>
                    <a:prstDash val="solid"/>
                    <a:miter lim="400000"/>
                    <a:headEnd type="triangle" w="med" len="med"/>
                  </a:ln>
                  <a:effectLst/>
                </p:spPr>
                <p:txBody>
                  <a:bodyPr wrap="square" lIns="45718" tIns="45718" rIns="45718" bIns="45718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514" name="U2"/>
                  <p:cNvSpPr txBox="1"/>
                  <p:nvPr/>
                </p:nvSpPr>
                <p:spPr>
                  <a:xfrm>
                    <a:off x="0" y="300833"/>
                    <a:ext cx="522142" cy="298985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50800" tIns="50800" rIns="50800" bIns="50800" numCol="1" anchor="t">
                    <a:spAutoFit/>
                  </a:bodyPr>
                  <a:lstStyle/>
                  <a:p>
                    <a:pPr marR="40639" indent="40639" defTabSz="914400">
                      <a:spcBef>
                        <a:spcPts val="400"/>
                      </a:spcBef>
                      <a:defRPr sz="1400" u="sng">
                        <a:solidFill>
                          <a:schemeClr val="accent4"/>
                        </a:solidFill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  <a:r>
                      <a:rPr i="1"/>
                      <a:t>U</a:t>
                    </a:r>
                    <a:r>
                      <a:rPr baseline="-5998" u="none"/>
                      <a:t>RL</a:t>
                    </a:r>
                  </a:p>
                </p:txBody>
              </p:sp>
            </p:grpSp>
          </p:grpSp>
        </p:grpSp>
        <p:sp>
          <p:nvSpPr>
            <p:cNvPr id="518" name="Rechteck"/>
            <p:cNvSpPr/>
            <p:nvPr/>
          </p:nvSpPr>
          <p:spPr>
            <a:xfrm>
              <a:off x="0" y="0"/>
              <a:ext cx="1384995" cy="1407771"/>
            </a:xfrm>
            <a:prstGeom prst="rect">
              <a:avLst/>
            </a:prstGeom>
            <a:noFill/>
            <a:ln w="12700" cap="flat">
              <a:solidFill>
                <a:schemeClr val="accent4">
                  <a:satOff val="-10819"/>
                  <a:lumOff val="13333"/>
                </a:scheme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520" name="Linie"/>
          <p:cNvSpPr/>
          <p:nvPr/>
        </p:nvSpPr>
        <p:spPr>
          <a:xfrm flipH="1">
            <a:off x="3224762" y="1186703"/>
            <a:ext cx="4926428" cy="627547"/>
          </a:xfrm>
          <a:prstGeom prst="line">
            <a:avLst/>
          </a:prstGeom>
          <a:ln w="25400">
            <a:solidFill>
              <a:schemeClr val="accent2">
                <a:lumOff val="-5333"/>
              </a:schemeClr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8" name="Gruppieren"/>
          <p:cNvGrpSpPr/>
          <p:nvPr/>
        </p:nvGrpSpPr>
        <p:grpSpPr>
          <a:xfrm>
            <a:off x="4110926" y="2078185"/>
            <a:ext cx="5702620" cy="2554896"/>
            <a:chOff x="0" y="0"/>
            <a:chExt cx="5702618" cy="2554894"/>
          </a:xfrm>
        </p:grpSpPr>
        <p:pic>
          <p:nvPicPr>
            <p:cNvPr id="523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4441" y="0"/>
              <a:ext cx="5573736" cy="23678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24" name="Schaltung"/>
            <p:cNvSpPr txBox="1"/>
            <p:nvPr/>
          </p:nvSpPr>
          <p:spPr>
            <a:xfrm>
              <a:off x="4000342" y="1421023"/>
              <a:ext cx="1222136" cy="45224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Schaltung</a:t>
              </a:r>
            </a:p>
          </p:txBody>
        </p:sp>
        <p:sp>
          <p:nvSpPr>
            <p:cNvPr id="525" name="Stromquellen"/>
            <p:cNvSpPr txBox="1"/>
            <p:nvPr/>
          </p:nvSpPr>
          <p:spPr>
            <a:xfrm>
              <a:off x="1016701" y="2181966"/>
              <a:ext cx="2991868" cy="31339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defTabSz="914400">
                <a:spcBef>
                  <a:spcPts val="4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Stromquellen</a:t>
              </a:r>
            </a:p>
          </p:txBody>
        </p:sp>
        <p:sp>
          <p:nvSpPr>
            <p:cNvPr id="526" name="Linie"/>
            <p:cNvSpPr/>
            <p:nvPr/>
          </p:nvSpPr>
          <p:spPr>
            <a:xfrm flipH="1" flipV="1">
              <a:off x="716743" y="1981137"/>
              <a:ext cx="255273" cy="255273"/>
            </a:xfrm>
            <a:prstGeom prst="line">
              <a:avLst/>
            </a:prstGeom>
            <a:noFill/>
            <a:ln w="254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527" name="Abgerundetes Rechteck 215"/>
            <p:cNvSpPr/>
            <p:nvPr/>
          </p:nvSpPr>
          <p:spPr>
            <a:xfrm>
              <a:off x="0" y="7921"/>
              <a:ext cx="5702619" cy="2546974"/>
            </a:xfrm>
            <a:prstGeom prst="roundRect">
              <a:avLst>
                <a:gd name="adj" fmla="val 5739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  <p:grpSp>
        <p:nvGrpSpPr>
          <p:cNvPr id="558" name="Gruppieren"/>
          <p:cNvGrpSpPr/>
          <p:nvPr/>
        </p:nvGrpSpPr>
        <p:grpSpPr>
          <a:xfrm>
            <a:off x="57875" y="815358"/>
            <a:ext cx="3699220" cy="2415334"/>
            <a:chOff x="0" y="0"/>
            <a:chExt cx="3699219" cy="2415332"/>
          </a:xfrm>
        </p:grpSpPr>
        <p:sp>
          <p:nvSpPr>
            <p:cNvPr id="529" name="Linie"/>
            <p:cNvSpPr/>
            <p:nvPr/>
          </p:nvSpPr>
          <p:spPr>
            <a:xfrm flipH="1">
              <a:off x="1896787" y="206846"/>
              <a:ext cx="1" cy="1850452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530" name="Linie"/>
            <p:cNvSpPr/>
            <p:nvPr/>
          </p:nvSpPr>
          <p:spPr>
            <a:xfrm>
              <a:off x="1366580" y="517595"/>
              <a:ext cx="1693212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1" name="Linie"/>
            <p:cNvSpPr/>
            <p:nvPr/>
          </p:nvSpPr>
          <p:spPr>
            <a:xfrm>
              <a:off x="3051991" y="522995"/>
              <a:ext cx="3" cy="131224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2" name="Linie"/>
            <p:cNvSpPr/>
            <p:nvPr/>
          </p:nvSpPr>
          <p:spPr>
            <a:xfrm>
              <a:off x="1365536" y="510046"/>
              <a:ext cx="3" cy="132817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3" name="Linie"/>
            <p:cNvSpPr/>
            <p:nvPr/>
          </p:nvSpPr>
          <p:spPr>
            <a:xfrm>
              <a:off x="1379280" y="1838224"/>
              <a:ext cx="166781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4" name="Kreis"/>
            <p:cNvSpPr/>
            <p:nvPr/>
          </p:nvSpPr>
          <p:spPr>
            <a:xfrm rot="10800000">
              <a:off x="1865588" y="1800463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35" name="Kreis"/>
            <p:cNvSpPr/>
            <p:nvPr/>
          </p:nvSpPr>
          <p:spPr>
            <a:xfrm rot="10800000">
              <a:off x="1865588" y="479835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36" name="Linie"/>
            <p:cNvSpPr/>
            <p:nvPr/>
          </p:nvSpPr>
          <p:spPr>
            <a:xfrm>
              <a:off x="1591426" y="738819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7" name="Kreis"/>
            <p:cNvSpPr/>
            <p:nvPr/>
          </p:nvSpPr>
          <p:spPr>
            <a:xfrm rot="5400000">
              <a:off x="1211588" y="1008899"/>
              <a:ext cx="305231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38" name="Linie"/>
            <p:cNvSpPr/>
            <p:nvPr/>
          </p:nvSpPr>
          <p:spPr>
            <a:xfrm>
              <a:off x="1207853" y="1161436"/>
              <a:ext cx="31184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9" name="i2"/>
            <p:cNvSpPr/>
            <p:nvPr/>
          </p:nvSpPr>
          <p:spPr>
            <a:xfrm>
              <a:off x="1012402" y="619661"/>
              <a:ext cx="393439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 u="sng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I</a:t>
              </a:r>
            </a:p>
          </p:txBody>
        </p:sp>
        <p:sp>
          <p:nvSpPr>
            <p:cNvPr id="540" name="Abgerundetes Rechteck 215"/>
            <p:cNvSpPr/>
            <p:nvPr/>
          </p:nvSpPr>
          <p:spPr>
            <a:xfrm>
              <a:off x="224904" y="0"/>
              <a:ext cx="3474316" cy="2415333"/>
            </a:xfrm>
            <a:prstGeom prst="roundRect">
              <a:avLst>
                <a:gd name="adj" fmla="val 6135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541" name="Linie"/>
            <p:cNvSpPr/>
            <p:nvPr/>
          </p:nvSpPr>
          <p:spPr>
            <a:xfrm flipV="1">
              <a:off x="1366156" y="686738"/>
              <a:ext cx="1" cy="154672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42" name="u2"/>
            <p:cNvSpPr/>
            <p:nvPr/>
          </p:nvSpPr>
          <p:spPr>
            <a:xfrm>
              <a:off x="1616294" y="987661"/>
              <a:ext cx="786736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5999"/>
                <a:t>1</a:t>
              </a:r>
            </a:p>
          </p:txBody>
        </p:sp>
        <p:grpSp>
          <p:nvGrpSpPr>
            <p:cNvPr id="545" name="Gruppieren 70"/>
            <p:cNvGrpSpPr/>
            <p:nvPr/>
          </p:nvGrpSpPr>
          <p:grpSpPr>
            <a:xfrm>
              <a:off x="2897723" y="987661"/>
              <a:ext cx="308539" cy="311839"/>
              <a:chOff x="0" y="0"/>
              <a:chExt cx="308538" cy="311837"/>
            </a:xfrm>
          </p:grpSpPr>
          <p:sp>
            <p:nvSpPr>
              <p:cNvPr id="543" name="Kreis"/>
              <p:cNvSpPr/>
              <p:nvPr/>
            </p:nvSpPr>
            <p:spPr>
              <a:xfrm rot="5400000">
                <a:off x="1653" y="3382"/>
                <a:ext cx="305232" cy="30853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544" name="Linie"/>
              <p:cNvSpPr/>
              <p:nvPr/>
            </p:nvSpPr>
            <p:spPr>
              <a:xfrm flipV="1">
                <a:off x="153404" y="0"/>
                <a:ext cx="868" cy="31183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546" name="Linie"/>
            <p:cNvSpPr/>
            <p:nvPr/>
          </p:nvSpPr>
          <p:spPr>
            <a:xfrm>
              <a:off x="3323983" y="734992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47" name="R1"/>
            <p:cNvSpPr/>
            <p:nvPr/>
          </p:nvSpPr>
          <p:spPr>
            <a:xfrm>
              <a:off x="2064922" y="552099"/>
              <a:ext cx="509143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</a:t>
              </a:r>
            </a:p>
          </p:txBody>
        </p:sp>
        <p:grpSp>
          <p:nvGrpSpPr>
            <p:cNvPr id="552" name="Gruppieren"/>
            <p:cNvGrpSpPr/>
            <p:nvPr/>
          </p:nvGrpSpPr>
          <p:grpSpPr>
            <a:xfrm>
              <a:off x="2122774" y="403573"/>
              <a:ext cx="393439" cy="161309"/>
              <a:chOff x="0" y="0"/>
              <a:chExt cx="393438" cy="161307"/>
            </a:xfrm>
          </p:grpSpPr>
          <p:sp>
            <p:nvSpPr>
              <p:cNvPr id="548" name="Rechteck"/>
              <p:cNvSpPr/>
              <p:nvPr/>
            </p:nvSpPr>
            <p:spPr>
              <a:xfrm rot="10800000">
                <a:off x="-1" y="-1"/>
                <a:ext cx="393439" cy="16130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549" name="Linie"/>
              <p:cNvSpPr/>
              <p:nvPr/>
            </p:nvSpPr>
            <p:spPr>
              <a:xfrm flipH="1">
                <a:off x="131558" y="40332"/>
                <a:ext cx="130322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550" name="Linie"/>
              <p:cNvSpPr/>
              <p:nvPr/>
            </p:nvSpPr>
            <p:spPr>
              <a:xfrm flipH="1">
                <a:off x="1236" y="46750"/>
                <a:ext cx="130323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551" name="Linie"/>
              <p:cNvSpPr/>
              <p:nvPr/>
            </p:nvSpPr>
            <p:spPr>
              <a:xfrm flipH="1">
                <a:off x="261878" y="46750"/>
                <a:ext cx="130323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553" name="Linie"/>
            <p:cNvSpPr/>
            <p:nvPr/>
          </p:nvSpPr>
          <p:spPr>
            <a:xfrm>
              <a:off x="943213" y="1155929"/>
              <a:ext cx="245782" cy="45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54" name="Aufwärtswandler"/>
            <p:cNvSpPr/>
            <p:nvPr/>
          </p:nvSpPr>
          <p:spPr>
            <a:xfrm>
              <a:off x="0" y="999945"/>
              <a:ext cx="1247558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Sinus</a:t>
              </a:r>
            </a:p>
          </p:txBody>
        </p:sp>
        <p:sp>
          <p:nvSpPr>
            <p:cNvPr id="555" name="Umrichter-modell"/>
            <p:cNvSpPr txBox="1"/>
            <p:nvPr/>
          </p:nvSpPr>
          <p:spPr>
            <a:xfrm>
              <a:off x="0" y="250385"/>
              <a:ext cx="1518473" cy="4676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Umrichter-modell</a:t>
              </a:r>
            </a:p>
          </p:txBody>
        </p:sp>
        <p:sp>
          <p:nvSpPr>
            <p:cNvPr id="556" name="Stromquelle"/>
            <p:cNvSpPr txBox="1"/>
            <p:nvPr/>
          </p:nvSpPr>
          <p:spPr>
            <a:xfrm>
              <a:off x="580302" y="1980060"/>
              <a:ext cx="1322811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Stromquelle</a:t>
              </a:r>
            </a:p>
          </p:txBody>
        </p:sp>
        <p:sp>
          <p:nvSpPr>
            <p:cNvPr id="557" name="u2"/>
            <p:cNvSpPr/>
            <p:nvPr/>
          </p:nvSpPr>
          <p:spPr>
            <a:xfrm>
              <a:off x="3296680" y="999169"/>
              <a:ext cx="369223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5999"/>
                <a:t>2</a:t>
              </a:r>
            </a:p>
          </p:txBody>
        </p:sp>
      </p:grpSp>
      <p:grpSp>
        <p:nvGrpSpPr>
          <p:cNvPr id="564" name="Gruppieren"/>
          <p:cNvGrpSpPr/>
          <p:nvPr/>
        </p:nvGrpSpPr>
        <p:grpSpPr>
          <a:xfrm>
            <a:off x="4110926" y="824574"/>
            <a:ext cx="5702620" cy="1244311"/>
            <a:chOff x="0" y="0"/>
            <a:chExt cx="5702618" cy="1244310"/>
          </a:xfrm>
        </p:grpSpPr>
        <p:pic>
          <p:nvPicPr>
            <p:cNvPr id="559" name="Bild" descr="Bild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4738" y="3008"/>
              <a:ext cx="3487017" cy="12413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60" name="Stellgröße Id"/>
            <p:cNvSpPr txBox="1"/>
            <p:nvPr/>
          </p:nvSpPr>
          <p:spPr>
            <a:xfrm>
              <a:off x="3851320" y="151859"/>
              <a:ext cx="1520180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Stellgröße I</a:t>
              </a:r>
              <a:r>
                <a:rPr baseline="-5999"/>
                <a:t>d</a:t>
              </a:r>
            </a:p>
          </p:txBody>
        </p:sp>
        <p:sp>
          <p:nvSpPr>
            <p:cNvPr id="561" name="Stellgröße Iq"/>
            <p:cNvSpPr txBox="1"/>
            <p:nvPr/>
          </p:nvSpPr>
          <p:spPr>
            <a:xfrm>
              <a:off x="3893773" y="710675"/>
              <a:ext cx="1520180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Stellgröße I</a:t>
              </a:r>
              <a:r>
                <a:rPr baseline="-5999"/>
                <a:t>q</a:t>
              </a:r>
            </a:p>
          </p:txBody>
        </p:sp>
        <p:sp>
          <p:nvSpPr>
            <p:cNvPr id="562" name="Steuerung"/>
            <p:cNvSpPr txBox="1"/>
            <p:nvPr/>
          </p:nvSpPr>
          <p:spPr>
            <a:xfrm>
              <a:off x="94422" y="774268"/>
              <a:ext cx="1222136" cy="4522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Steuerung</a:t>
              </a:r>
            </a:p>
          </p:txBody>
        </p:sp>
        <p:sp>
          <p:nvSpPr>
            <p:cNvPr id="563" name="Abgerundetes Rechteck 215"/>
            <p:cNvSpPr/>
            <p:nvPr/>
          </p:nvSpPr>
          <p:spPr>
            <a:xfrm>
              <a:off x="0" y="0"/>
              <a:ext cx="5702619" cy="1164959"/>
            </a:xfrm>
            <a:prstGeom prst="roundRect">
              <a:avLst>
                <a:gd name="adj" fmla="val 12547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6" name="6_2_Spannung_Umrichter.PNG" descr="6_2_Spannung_Umrich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83111" y="786493"/>
            <a:ext cx="3531008" cy="3480420"/>
          </a:xfrm>
          <a:prstGeom prst="rect">
            <a:avLst/>
          </a:prstGeom>
          <a:ln w="12700">
            <a:miter lim="400000"/>
          </a:ln>
        </p:spPr>
      </p:pic>
      <p:pic>
        <p:nvPicPr>
          <p:cNvPr id="567" name="6_2_Stromquelle_PQ.PNG" descr="6_2_Stromquelle_PQ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3370" y="806221"/>
            <a:ext cx="3709420" cy="3485838"/>
          </a:xfrm>
          <a:prstGeom prst="rect">
            <a:avLst/>
          </a:prstGeom>
          <a:ln w="12700">
            <a:miter lim="400000"/>
          </a:ln>
        </p:spPr>
      </p:pic>
      <p:sp>
        <p:nvSpPr>
          <p:cNvPr id="568" name="Linie"/>
          <p:cNvSpPr/>
          <p:nvPr/>
        </p:nvSpPr>
        <p:spPr>
          <a:xfrm flipH="1" flipV="1">
            <a:off x="5496001" y="2498339"/>
            <a:ext cx="3183864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69" name="Linie"/>
          <p:cNvSpPr/>
          <p:nvPr/>
        </p:nvSpPr>
        <p:spPr>
          <a:xfrm flipV="1">
            <a:off x="7037515" y="884719"/>
            <a:ext cx="1" cy="3176442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70" name="Linie"/>
          <p:cNvSpPr/>
          <p:nvPr/>
        </p:nvSpPr>
        <p:spPr>
          <a:xfrm>
            <a:off x="7026370" y="2501767"/>
            <a:ext cx="1088978" cy="1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tailEnd type="arrow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71" name="Ud"/>
          <p:cNvSpPr txBox="1"/>
          <p:nvPr/>
        </p:nvSpPr>
        <p:spPr>
          <a:xfrm>
            <a:off x="8040906" y="36482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d</a:t>
            </a:r>
          </a:p>
        </p:txBody>
      </p:sp>
      <p:sp>
        <p:nvSpPr>
          <p:cNvPr id="572" name="j Uq"/>
          <p:cNvSpPr txBox="1"/>
          <p:nvPr/>
        </p:nvSpPr>
        <p:spPr>
          <a:xfrm>
            <a:off x="5524180" y="9050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j U</a:t>
            </a:r>
            <a:r>
              <a:rPr baseline="-5999"/>
              <a:t>q</a:t>
            </a:r>
          </a:p>
        </p:txBody>
      </p:sp>
      <p:sp>
        <p:nvSpPr>
          <p:cNvPr id="573" name="Id"/>
          <p:cNvSpPr txBox="1"/>
          <p:nvPr/>
        </p:nvSpPr>
        <p:spPr>
          <a:xfrm>
            <a:off x="8484785" y="2043375"/>
            <a:ext cx="894879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d</a:t>
            </a:r>
          </a:p>
        </p:txBody>
      </p:sp>
      <p:sp>
        <p:nvSpPr>
          <p:cNvPr id="591" name="Verbindungslinie"/>
          <p:cNvSpPr/>
          <p:nvPr/>
        </p:nvSpPr>
        <p:spPr>
          <a:xfrm>
            <a:off x="8732199" y="2113670"/>
            <a:ext cx="109209" cy="7697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412" h="21600" fill="norm" stroke="1" extrusionOk="0">
                <a:moveTo>
                  <a:pt x="0" y="0"/>
                </a:moveTo>
                <a:cubicBezTo>
                  <a:pt x="19394" y="7152"/>
                  <a:pt x="21600" y="14352"/>
                  <a:pt x="6618" y="21600"/>
                </a:cubicBezTo>
              </a:path>
            </a:pathLst>
          </a:custGeom>
          <a:ln w="12700">
            <a:solidFill>
              <a:schemeClr val="accent5"/>
            </a:solidFill>
            <a:headEnd type="arrow"/>
            <a:tailEnd type="arrow"/>
          </a:ln>
        </p:spPr>
        <p:txBody>
          <a:bodyPr/>
          <a:lstStyle/>
          <a:p>
            <a:pPr/>
          </a:p>
        </p:txBody>
      </p:sp>
      <p:sp>
        <p:nvSpPr>
          <p:cNvPr id="592" name="Verbindungslinie"/>
          <p:cNvSpPr/>
          <p:nvPr/>
        </p:nvSpPr>
        <p:spPr>
          <a:xfrm>
            <a:off x="8479899" y="2492930"/>
            <a:ext cx="747337" cy="10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0" y="21600"/>
                </a:lnTo>
              </a:path>
            </a:pathLst>
          </a:custGeom>
          <a:ln w="12700">
            <a:solidFill>
              <a:schemeClr val="accent1"/>
            </a:solidFill>
            <a:headEnd type="arrow"/>
            <a:tailEnd type="arrow"/>
          </a:ln>
        </p:spPr>
        <p:txBody>
          <a:bodyPr/>
          <a:lstStyle/>
          <a:p>
            <a:pPr/>
          </a:p>
        </p:txBody>
      </p:sp>
      <p:sp>
        <p:nvSpPr>
          <p:cNvPr id="576" name="Iq"/>
          <p:cNvSpPr txBox="1"/>
          <p:nvPr/>
        </p:nvSpPr>
        <p:spPr>
          <a:xfrm>
            <a:off x="8671052" y="2466708"/>
            <a:ext cx="894879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q</a:t>
            </a:r>
          </a:p>
        </p:txBody>
      </p:sp>
      <p:sp>
        <p:nvSpPr>
          <p:cNvPr id="577" name="Linie"/>
          <p:cNvSpPr/>
          <p:nvPr/>
        </p:nvSpPr>
        <p:spPr>
          <a:xfrm>
            <a:off x="3441859" y="2155172"/>
            <a:ext cx="290004" cy="290004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78" name="P"/>
          <p:cNvSpPr txBox="1"/>
          <p:nvPr/>
        </p:nvSpPr>
        <p:spPr>
          <a:xfrm>
            <a:off x="4010772" y="36482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</a:t>
            </a:r>
          </a:p>
        </p:txBody>
      </p:sp>
      <p:sp>
        <p:nvSpPr>
          <p:cNvPr id="579" name="j Q"/>
          <p:cNvSpPr txBox="1"/>
          <p:nvPr/>
        </p:nvSpPr>
        <p:spPr>
          <a:xfrm>
            <a:off x="1445372" y="811890"/>
            <a:ext cx="75908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j Q</a:t>
            </a:r>
          </a:p>
        </p:txBody>
      </p:sp>
      <p:sp>
        <p:nvSpPr>
          <p:cNvPr id="580" name="Watt"/>
          <p:cNvSpPr txBox="1"/>
          <p:nvPr/>
        </p:nvSpPr>
        <p:spPr>
          <a:xfrm>
            <a:off x="3832972" y="4129992"/>
            <a:ext cx="759082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Watt</a:t>
            </a:r>
          </a:p>
        </p:txBody>
      </p:sp>
      <p:sp>
        <p:nvSpPr>
          <p:cNvPr id="581" name="pu"/>
          <p:cNvSpPr txBox="1"/>
          <p:nvPr/>
        </p:nvSpPr>
        <p:spPr>
          <a:xfrm>
            <a:off x="8040906" y="4129992"/>
            <a:ext cx="759082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pu</a:t>
            </a:r>
          </a:p>
        </p:txBody>
      </p:sp>
      <p:sp>
        <p:nvSpPr>
          <p:cNvPr id="582" name="S"/>
          <p:cNvSpPr txBox="1"/>
          <p:nvPr/>
        </p:nvSpPr>
        <p:spPr>
          <a:xfrm>
            <a:off x="3926106" y="811890"/>
            <a:ext cx="75908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 u="sng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583" name="U"/>
          <p:cNvSpPr txBox="1"/>
          <p:nvPr/>
        </p:nvSpPr>
        <p:spPr>
          <a:xfrm>
            <a:off x="8040906" y="9050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 u="sng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584" name="Einschalt-vorgang"/>
          <p:cNvSpPr txBox="1"/>
          <p:nvPr/>
        </p:nvSpPr>
        <p:spPr>
          <a:xfrm>
            <a:off x="2324539" y="1823241"/>
            <a:ext cx="1402317" cy="502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Einschalt-vorgang</a:t>
            </a:r>
          </a:p>
        </p:txBody>
      </p:sp>
      <p:sp>
        <p:nvSpPr>
          <p:cNvPr id="585" name="Linie"/>
          <p:cNvSpPr/>
          <p:nvPr/>
        </p:nvSpPr>
        <p:spPr>
          <a:xfrm flipV="1">
            <a:off x="3885745" y="2413866"/>
            <a:ext cx="128476" cy="6734"/>
          </a:xfrm>
          <a:prstGeom prst="line">
            <a:avLst/>
          </a:prstGeom>
          <a:ln w="12700">
            <a:solidFill>
              <a:schemeClr val="accent1">
                <a:lumOff val="-7647"/>
              </a:schemeClr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86" name="Linie"/>
          <p:cNvSpPr/>
          <p:nvPr/>
        </p:nvSpPr>
        <p:spPr>
          <a:xfrm flipH="1" flipV="1">
            <a:off x="3718019" y="1482960"/>
            <a:ext cx="91395" cy="90546"/>
          </a:xfrm>
          <a:prstGeom prst="line">
            <a:avLst/>
          </a:prstGeom>
          <a:ln w="12700">
            <a:solidFill>
              <a:schemeClr val="accent1">
                <a:lumOff val="-7647"/>
              </a:schemeClr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87" name="Linie"/>
          <p:cNvSpPr/>
          <p:nvPr/>
        </p:nvSpPr>
        <p:spPr>
          <a:xfrm flipV="1">
            <a:off x="3065279" y="938482"/>
            <a:ext cx="1" cy="317644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88" name="Linie"/>
          <p:cNvSpPr/>
          <p:nvPr/>
        </p:nvSpPr>
        <p:spPr>
          <a:xfrm flipH="1" flipV="1">
            <a:off x="1473348" y="2472939"/>
            <a:ext cx="3183864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89" name="Netz"/>
          <p:cNvSpPr txBox="1"/>
          <p:nvPr/>
        </p:nvSpPr>
        <p:spPr>
          <a:xfrm>
            <a:off x="1458617" y="3655842"/>
            <a:ext cx="885774" cy="452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</a:t>
            </a:r>
          </a:p>
        </p:txBody>
      </p:sp>
      <p:sp>
        <p:nvSpPr>
          <p:cNvPr id="590" name="Umrichter"/>
          <p:cNvSpPr txBox="1"/>
          <p:nvPr/>
        </p:nvSpPr>
        <p:spPr>
          <a:xfrm>
            <a:off x="5600517" y="3655842"/>
            <a:ext cx="1085803" cy="452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" name="6_3_spannungsgeführt_U_I_-600_var_1000_var.PNG" descr="6_3_spannungsgeführt_U_I_-600_var_1000_va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2212" y="729054"/>
            <a:ext cx="9025855" cy="1726519"/>
          </a:xfrm>
          <a:prstGeom prst="rect">
            <a:avLst/>
          </a:prstGeom>
          <a:ln w="12700">
            <a:miter lim="400000"/>
          </a:ln>
        </p:spPr>
      </p:pic>
      <p:sp>
        <p:nvSpPr>
          <p:cNvPr id="595" name="t [s]"/>
          <p:cNvSpPr txBox="1"/>
          <p:nvPr/>
        </p:nvSpPr>
        <p:spPr>
          <a:xfrm>
            <a:off x="8875149" y="2339739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596" name="Rechteck 75"/>
          <p:cNvSpPr txBox="1"/>
          <p:nvPr/>
        </p:nvSpPr>
        <p:spPr>
          <a:xfrm>
            <a:off x="1029798" y="537500"/>
            <a:ext cx="2193785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Spannungen Umrichter</a:t>
            </a:r>
          </a:p>
        </p:txBody>
      </p:sp>
      <p:sp>
        <p:nvSpPr>
          <p:cNvPr id="597" name="Rechteck 75"/>
          <p:cNvSpPr txBox="1"/>
          <p:nvPr/>
        </p:nvSpPr>
        <p:spPr>
          <a:xfrm>
            <a:off x="6191282" y="1350371"/>
            <a:ext cx="759082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Ströme</a:t>
            </a:r>
          </a:p>
        </p:txBody>
      </p:sp>
      <p:sp>
        <p:nvSpPr>
          <p:cNvPr id="598" name="Linie"/>
          <p:cNvSpPr/>
          <p:nvPr/>
        </p:nvSpPr>
        <p:spPr>
          <a:xfrm flipV="1">
            <a:off x="5179190" y="732133"/>
            <a:ext cx="1" cy="1720361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99" name="U2= 0,6"/>
          <p:cNvSpPr txBox="1"/>
          <p:nvPr/>
        </p:nvSpPr>
        <p:spPr>
          <a:xfrm>
            <a:off x="891955" y="1850165"/>
            <a:ext cx="888496" cy="298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2</a:t>
            </a:r>
            <a:r>
              <a:t>= 0,6</a:t>
            </a:r>
          </a:p>
        </p:txBody>
      </p:sp>
      <p:sp>
        <p:nvSpPr>
          <p:cNvPr id="600" name="Linie"/>
          <p:cNvSpPr/>
          <p:nvPr/>
        </p:nvSpPr>
        <p:spPr>
          <a:xfrm>
            <a:off x="2722940" y="1999657"/>
            <a:ext cx="288212" cy="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01" name="U2= 1,0"/>
          <p:cNvSpPr txBox="1"/>
          <p:nvPr/>
        </p:nvSpPr>
        <p:spPr>
          <a:xfrm>
            <a:off x="8577930" y="1850165"/>
            <a:ext cx="888496" cy="298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2</a:t>
            </a:r>
            <a:r>
              <a:t>= 1,0</a:t>
            </a:r>
          </a:p>
        </p:txBody>
      </p:sp>
      <p:sp>
        <p:nvSpPr>
          <p:cNvPr id="602" name="Rechteck 75"/>
          <p:cNvSpPr txBox="1"/>
          <p:nvPr/>
        </p:nvSpPr>
        <p:spPr>
          <a:xfrm>
            <a:off x="3824082" y="656033"/>
            <a:ext cx="926117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>
              <a:defRPr sz="1400"/>
            </a:pPr>
            <a:r>
              <a:t>U</a:t>
            </a:r>
            <a:r>
              <a:rPr baseline="-5999"/>
              <a:t>1soll</a:t>
            </a:r>
            <a:r>
              <a:t> = 0,8</a:t>
            </a:r>
          </a:p>
        </p:txBody>
      </p:sp>
      <p:sp>
        <p:nvSpPr>
          <p:cNvPr id="603" name="Linie"/>
          <p:cNvSpPr/>
          <p:nvPr/>
        </p:nvSpPr>
        <p:spPr>
          <a:xfrm>
            <a:off x="759673" y="1004693"/>
            <a:ext cx="8640653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04" name="Rechteck 75"/>
          <p:cNvSpPr txBox="1"/>
          <p:nvPr/>
        </p:nvSpPr>
        <p:spPr>
          <a:xfrm>
            <a:off x="1917229" y="1855246"/>
            <a:ext cx="469723" cy="28882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400">
                <a:solidFill>
                  <a:schemeClr val="accent5"/>
                </a:solidFill>
              </a:defRPr>
            </a:lvl1pPr>
          </a:lstStyle>
          <a:p>
            <a:pPr/>
            <a:r>
              <a:t>Netz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6" name="Gruppieren"/>
          <p:cNvGrpSpPr/>
          <p:nvPr/>
        </p:nvGrpSpPr>
        <p:grpSpPr>
          <a:xfrm>
            <a:off x="1739847" y="807498"/>
            <a:ext cx="6680306" cy="2259758"/>
            <a:chOff x="0" y="0"/>
            <a:chExt cx="6680304" cy="2259757"/>
          </a:xfrm>
        </p:grpSpPr>
        <p:sp>
          <p:nvSpPr>
            <p:cNvPr id="606" name="Linie"/>
            <p:cNvSpPr/>
            <p:nvPr/>
          </p:nvSpPr>
          <p:spPr>
            <a:xfrm>
              <a:off x="4749293" y="282440"/>
              <a:ext cx="1" cy="1850452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607" name="Linie"/>
            <p:cNvSpPr/>
            <p:nvPr/>
          </p:nvSpPr>
          <p:spPr>
            <a:xfrm>
              <a:off x="4219087" y="593189"/>
              <a:ext cx="169321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08" name="Linie"/>
            <p:cNvSpPr/>
            <p:nvPr/>
          </p:nvSpPr>
          <p:spPr>
            <a:xfrm>
              <a:off x="5904497" y="598589"/>
              <a:ext cx="3" cy="131224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09" name="Linie"/>
            <p:cNvSpPr/>
            <p:nvPr/>
          </p:nvSpPr>
          <p:spPr>
            <a:xfrm>
              <a:off x="4218043" y="585640"/>
              <a:ext cx="3" cy="132817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10" name="Linie"/>
            <p:cNvSpPr/>
            <p:nvPr/>
          </p:nvSpPr>
          <p:spPr>
            <a:xfrm>
              <a:off x="4231786" y="1913818"/>
              <a:ext cx="1667812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11" name="Kreis"/>
            <p:cNvSpPr/>
            <p:nvPr/>
          </p:nvSpPr>
          <p:spPr>
            <a:xfrm rot="10800000">
              <a:off x="4718094" y="1876057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12" name="Kreis"/>
            <p:cNvSpPr/>
            <p:nvPr/>
          </p:nvSpPr>
          <p:spPr>
            <a:xfrm rot="10800000">
              <a:off x="4718094" y="555429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13" name="Linie"/>
            <p:cNvSpPr/>
            <p:nvPr/>
          </p:nvSpPr>
          <p:spPr>
            <a:xfrm>
              <a:off x="4443932" y="814413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14" name="Kreis"/>
            <p:cNvSpPr/>
            <p:nvPr/>
          </p:nvSpPr>
          <p:spPr>
            <a:xfrm rot="5400000">
              <a:off x="4064094" y="1084493"/>
              <a:ext cx="305231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15" name="Linie"/>
            <p:cNvSpPr/>
            <p:nvPr/>
          </p:nvSpPr>
          <p:spPr>
            <a:xfrm>
              <a:off x="4060359" y="1237030"/>
              <a:ext cx="31184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16" name="i2"/>
            <p:cNvSpPr txBox="1"/>
            <p:nvPr/>
          </p:nvSpPr>
          <p:spPr>
            <a:xfrm>
              <a:off x="3864908" y="695256"/>
              <a:ext cx="393439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 u="sng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I</a:t>
              </a:r>
            </a:p>
          </p:txBody>
        </p:sp>
        <p:sp>
          <p:nvSpPr>
            <p:cNvPr id="617" name="Abgerundetes Rechteck 215"/>
            <p:cNvSpPr/>
            <p:nvPr/>
          </p:nvSpPr>
          <p:spPr>
            <a:xfrm>
              <a:off x="0" y="0"/>
              <a:ext cx="6680305" cy="2259758"/>
            </a:xfrm>
            <a:prstGeom prst="roundRect">
              <a:avLst>
                <a:gd name="adj" fmla="val 6558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618" name="Linie"/>
            <p:cNvSpPr/>
            <p:nvPr/>
          </p:nvSpPr>
          <p:spPr>
            <a:xfrm flipV="1">
              <a:off x="4218663" y="762333"/>
              <a:ext cx="1" cy="154672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19" name="u2"/>
            <p:cNvSpPr txBox="1"/>
            <p:nvPr/>
          </p:nvSpPr>
          <p:spPr>
            <a:xfrm>
              <a:off x="4468800" y="1063255"/>
              <a:ext cx="786737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5999"/>
                <a:t>1</a:t>
              </a:r>
            </a:p>
          </p:txBody>
        </p:sp>
        <p:grpSp>
          <p:nvGrpSpPr>
            <p:cNvPr id="622" name="Gruppieren 70"/>
            <p:cNvGrpSpPr/>
            <p:nvPr/>
          </p:nvGrpSpPr>
          <p:grpSpPr>
            <a:xfrm>
              <a:off x="5750229" y="1063255"/>
              <a:ext cx="308539" cy="311839"/>
              <a:chOff x="0" y="0"/>
              <a:chExt cx="308538" cy="311837"/>
            </a:xfrm>
          </p:grpSpPr>
          <p:sp>
            <p:nvSpPr>
              <p:cNvPr id="620" name="Kreis"/>
              <p:cNvSpPr/>
              <p:nvPr/>
            </p:nvSpPr>
            <p:spPr>
              <a:xfrm rot="5400000">
                <a:off x="1653" y="3382"/>
                <a:ext cx="305232" cy="30853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621" name="Linie"/>
              <p:cNvSpPr/>
              <p:nvPr/>
            </p:nvSpPr>
            <p:spPr>
              <a:xfrm flipV="1">
                <a:off x="153404" y="0"/>
                <a:ext cx="868" cy="31183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623" name="Linie"/>
            <p:cNvSpPr/>
            <p:nvPr/>
          </p:nvSpPr>
          <p:spPr>
            <a:xfrm>
              <a:off x="6176489" y="810586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24" name="R1"/>
            <p:cNvSpPr txBox="1"/>
            <p:nvPr/>
          </p:nvSpPr>
          <p:spPr>
            <a:xfrm>
              <a:off x="4917429" y="627693"/>
              <a:ext cx="509142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</a:t>
              </a:r>
            </a:p>
          </p:txBody>
        </p:sp>
        <p:grpSp>
          <p:nvGrpSpPr>
            <p:cNvPr id="629" name="Gruppieren"/>
            <p:cNvGrpSpPr/>
            <p:nvPr/>
          </p:nvGrpSpPr>
          <p:grpSpPr>
            <a:xfrm>
              <a:off x="4975280" y="479167"/>
              <a:ext cx="393439" cy="161309"/>
              <a:chOff x="0" y="0"/>
              <a:chExt cx="393438" cy="161307"/>
            </a:xfrm>
          </p:grpSpPr>
          <p:sp>
            <p:nvSpPr>
              <p:cNvPr id="625" name="Rechteck"/>
              <p:cNvSpPr/>
              <p:nvPr/>
            </p:nvSpPr>
            <p:spPr>
              <a:xfrm rot="10800000">
                <a:off x="-1" y="-1"/>
                <a:ext cx="393439" cy="16130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626" name="Linie"/>
              <p:cNvSpPr/>
              <p:nvPr/>
            </p:nvSpPr>
            <p:spPr>
              <a:xfrm flipH="1">
                <a:off x="131558" y="40332"/>
                <a:ext cx="130322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627" name="Linie"/>
              <p:cNvSpPr/>
              <p:nvPr/>
            </p:nvSpPr>
            <p:spPr>
              <a:xfrm flipH="1">
                <a:off x="1236" y="46750"/>
                <a:ext cx="130323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628" name="Linie"/>
              <p:cNvSpPr/>
              <p:nvPr/>
            </p:nvSpPr>
            <p:spPr>
              <a:xfrm flipH="1">
                <a:off x="261878" y="46750"/>
                <a:ext cx="130323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630" name="Linie"/>
            <p:cNvSpPr/>
            <p:nvPr/>
          </p:nvSpPr>
          <p:spPr>
            <a:xfrm flipV="1">
              <a:off x="3903205" y="1231974"/>
              <a:ext cx="163697" cy="1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31" name="Umrichtermodell"/>
            <p:cNvSpPr txBox="1"/>
            <p:nvPr/>
          </p:nvSpPr>
          <p:spPr>
            <a:xfrm>
              <a:off x="2128213" y="105547"/>
              <a:ext cx="2227194" cy="4676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Umrichtermodell</a:t>
              </a:r>
            </a:p>
          </p:txBody>
        </p:sp>
        <p:sp>
          <p:nvSpPr>
            <p:cNvPr id="632" name="u2"/>
            <p:cNvSpPr txBox="1"/>
            <p:nvPr/>
          </p:nvSpPr>
          <p:spPr>
            <a:xfrm>
              <a:off x="6149186" y="1074763"/>
              <a:ext cx="369224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5999"/>
                <a:t>2</a:t>
              </a:r>
            </a:p>
          </p:txBody>
        </p:sp>
        <p:sp>
          <p:nvSpPr>
            <p:cNvPr id="633" name="AC"/>
            <p:cNvSpPr txBox="1"/>
            <p:nvPr/>
          </p:nvSpPr>
          <p:spPr>
            <a:xfrm>
              <a:off x="4050930" y="135221"/>
              <a:ext cx="743675" cy="2888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AC</a:t>
              </a:r>
            </a:p>
          </p:txBody>
        </p:sp>
        <p:sp>
          <p:nvSpPr>
            <p:cNvPr id="634" name="DC"/>
            <p:cNvSpPr txBox="1"/>
            <p:nvPr/>
          </p:nvSpPr>
          <p:spPr>
            <a:xfrm>
              <a:off x="1107016" y="135221"/>
              <a:ext cx="743675" cy="2888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DC</a:t>
              </a:r>
            </a:p>
          </p:txBody>
        </p:sp>
        <p:sp>
          <p:nvSpPr>
            <p:cNvPr id="635" name="Doppelpfeil"/>
            <p:cNvSpPr/>
            <p:nvPr/>
          </p:nvSpPr>
          <p:spPr>
            <a:xfrm>
              <a:off x="2860578" y="1074603"/>
              <a:ext cx="762463" cy="266126"/>
            </a:xfrm>
            <a:prstGeom prst="leftRightArrow">
              <a:avLst>
                <a:gd name="adj1" fmla="val 62949"/>
                <a:gd name="adj2" fmla="val 81439"/>
              </a:avLst>
            </a:prstGeom>
            <a:solidFill>
              <a:srgbClr val="FF2600"/>
            </a:solidFill>
            <a:ln w="127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36" name="P"/>
            <p:cNvSpPr txBox="1"/>
            <p:nvPr/>
          </p:nvSpPr>
          <p:spPr>
            <a:xfrm>
              <a:off x="2942927" y="1373151"/>
              <a:ext cx="597766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P</a:t>
              </a:r>
            </a:p>
          </p:txBody>
        </p:sp>
        <p:grpSp>
          <p:nvGrpSpPr>
            <p:cNvPr id="655" name="Gruppieren"/>
            <p:cNvGrpSpPr/>
            <p:nvPr/>
          </p:nvGrpSpPr>
          <p:grpSpPr>
            <a:xfrm>
              <a:off x="114189" y="282440"/>
              <a:ext cx="2558970" cy="1850452"/>
              <a:chOff x="0" y="0"/>
              <a:chExt cx="2558968" cy="1850451"/>
            </a:xfrm>
          </p:grpSpPr>
          <p:sp>
            <p:nvSpPr>
              <p:cNvPr id="637" name="Linie"/>
              <p:cNvSpPr/>
              <p:nvPr/>
            </p:nvSpPr>
            <p:spPr>
              <a:xfrm flipH="1">
                <a:off x="1026176" y="0"/>
                <a:ext cx="1" cy="1850452"/>
              </a:xfrm>
              <a:prstGeom prst="line">
                <a:avLst/>
              </a:prstGeom>
              <a:noFill/>
              <a:ln w="12700" cap="flat">
                <a:solidFill>
                  <a:srgbClr val="F39019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638" name="Linie"/>
              <p:cNvSpPr/>
              <p:nvPr/>
            </p:nvSpPr>
            <p:spPr>
              <a:xfrm>
                <a:off x="489645" y="310773"/>
                <a:ext cx="1693211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9" name="Linie"/>
              <p:cNvSpPr/>
              <p:nvPr/>
            </p:nvSpPr>
            <p:spPr>
              <a:xfrm>
                <a:off x="2175056" y="316173"/>
                <a:ext cx="3" cy="1312243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0" name="Linie"/>
              <p:cNvSpPr/>
              <p:nvPr/>
            </p:nvSpPr>
            <p:spPr>
              <a:xfrm>
                <a:off x="488600" y="303224"/>
                <a:ext cx="3" cy="132817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1" name="Linie"/>
              <p:cNvSpPr/>
              <p:nvPr/>
            </p:nvSpPr>
            <p:spPr>
              <a:xfrm>
                <a:off x="502344" y="1631402"/>
                <a:ext cx="1667812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2" name="Kreis"/>
              <p:cNvSpPr/>
              <p:nvPr/>
            </p:nvSpPr>
            <p:spPr>
              <a:xfrm rot="10800000">
                <a:off x="988652" y="1593641"/>
                <a:ext cx="75049" cy="75523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643" name="Kreis"/>
              <p:cNvSpPr/>
              <p:nvPr/>
            </p:nvSpPr>
            <p:spPr>
              <a:xfrm rot="10800000">
                <a:off x="988652" y="273012"/>
                <a:ext cx="75049" cy="75523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644" name="Linie"/>
              <p:cNvSpPr/>
              <p:nvPr/>
            </p:nvSpPr>
            <p:spPr>
              <a:xfrm>
                <a:off x="1913729" y="516048"/>
                <a:ext cx="3" cy="88059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5" name="Kreis"/>
              <p:cNvSpPr/>
              <p:nvPr/>
            </p:nvSpPr>
            <p:spPr>
              <a:xfrm rot="5400000">
                <a:off x="334652" y="802077"/>
                <a:ext cx="305231" cy="30853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646" name="Linie"/>
              <p:cNvSpPr/>
              <p:nvPr/>
            </p:nvSpPr>
            <p:spPr>
              <a:xfrm>
                <a:off x="330917" y="954614"/>
                <a:ext cx="311840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7" name="i2"/>
              <p:cNvSpPr txBox="1"/>
              <p:nvPr/>
            </p:nvSpPr>
            <p:spPr>
              <a:xfrm>
                <a:off x="0" y="412840"/>
                <a:ext cx="393439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algn="ctr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I</a:t>
                </a:r>
                <a:r>
                  <a:rPr baseline="-5999"/>
                  <a:t>DC</a:t>
                </a:r>
              </a:p>
            </p:txBody>
          </p:sp>
          <p:sp>
            <p:nvSpPr>
              <p:cNvPr id="648" name="Linie"/>
              <p:cNvSpPr/>
              <p:nvPr/>
            </p:nvSpPr>
            <p:spPr>
              <a:xfrm flipV="1">
                <a:off x="489221" y="479917"/>
                <a:ext cx="1" cy="154672"/>
              </a:xfrm>
              <a:prstGeom prst="line">
                <a:avLst/>
              </a:prstGeom>
              <a:noFill/>
              <a:ln w="25400" cap="flat">
                <a:solidFill>
                  <a:srgbClr val="004B93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9" name="u2"/>
              <p:cNvSpPr txBox="1"/>
              <p:nvPr/>
            </p:nvSpPr>
            <p:spPr>
              <a:xfrm>
                <a:off x="1362798" y="780815"/>
                <a:ext cx="786736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U</a:t>
                </a:r>
                <a:r>
                  <a:rPr baseline="-5999"/>
                  <a:t>DC</a:t>
                </a:r>
              </a:p>
            </p:txBody>
          </p:sp>
          <p:grpSp>
            <p:nvGrpSpPr>
              <p:cNvPr id="653" name="Gruppieren"/>
              <p:cNvGrpSpPr/>
              <p:nvPr/>
            </p:nvGrpSpPr>
            <p:grpSpPr>
              <a:xfrm>
                <a:off x="1967743" y="878156"/>
                <a:ext cx="414628" cy="94139"/>
                <a:chOff x="0" y="0"/>
                <a:chExt cx="414626" cy="94137"/>
              </a:xfrm>
            </p:grpSpPr>
            <p:sp>
              <p:nvSpPr>
                <p:cNvPr id="650" name="Rechteck"/>
                <p:cNvSpPr/>
                <p:nvPr/>
              </p:nvSpPr>
              <p:spPr>
                <a:xfrm>
                  <a:off x="50637" y="-1"/>
                  <a:ext cx="356990" cy="92558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101600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651" name="Linie"/>
                <p:cNvSpPr/>
                <p:nvPr/>
              </p:nvSpPr>
              <p:spPr>
                <a:xfrm flipH="1" flipV="1">
                  <a:off x="0" y="9312"/>
                  <a:ext cx="414627" cy="4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52" name="Linie"/>
                <p:cNvSpPr/>
                <p:nvPr/>
              </p:nvSpPr>
              <p:spPr>
                <a:xfrm flipH="1" flipV="1">
                  <a:off x="0" y="94135"/>
                  <a:ext cx="414627" cy="3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654" name="R1"/>
              <p:cNvSpPr txBox="1"/>
              <p:nvPr/>
            </p:nvSpPr>
            <p:spPr>
              <a:xfrm>
                <a:off x="2165530" y="1027653"/>
                <a:ext cx="393439" cy="2888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>
                <a:lvl1pPr marR="36574" indent="36574" algn="ctr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C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8" name="Gruppieren"/>
          <p:cNvGrpSpPr/>
          <p:nvPr/>
        </p:nvGrpSpPr>
        <p:grpSpPr>
          <a:xfrm>
            <a:off x="2334895" y="663258"/>
            <a:ext cx="5490210" cy="2060151"/>
            <a:chOff x="0" y="0"/>
            <a:chExt cx="5490208" cy="2060149"/>
          </a:xfrm>
        </p:grpSpPr>
        <p:pic>
          <p:nvPicPr>
            <p:cNvPr id="658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934872" y="465042"/>
              <a:ext cx="4166221" cy="12123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59" name="Sollwert UDC"/>
            <p:cNvSpPr txBox="1"/>
            <p:nvPr/>
          </p:nvSpPr>
          <p:spPr>
            <a:xfrm>
              <a:off x="277251" y="654857"/>
              <a:ext cx="1322811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Sollwert U</a:t>
              </a:r>
              <a:r>
                <a:rPr baseline="-5999"/>
                <a:t>DC</a:t>
              </a:r>
            </a:p>
          </p:txBody>
        </p:sp>
        <p:sp>
          <p:nvSpPr>
            <p:cNvPr id="660" name="Istwert"/>
            <p:cNvSpPr txBox="1"/>
            <p:nvPr/>
          </p:nvSpPr>
          <p:spPr>
            <a:xfrm>
              <a:off x="171962" y="1252939"/>
              <a:ext cx="1034779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Istwert</a:t>
              </a:r>
            </a:p>
          </p:txBody>
        </p:sp>
        <p:sp>
          <p:nvSpPr>
            <p:cNvPr id="661" name="Stellgröße Id"/>
            <p:cNvSpPr txBox="1"/>
            <p:nvPr/>
          </p:nvSpPr>
          <p:spPr>
            <a:xfrm>
              <a:off x="3578790" y="296507"/>
              <a:ext cx="1731029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Stellgröße I</a:t>
              </a:r>
              <a:r>
                <a:rPr baseline="-5999"/>
                <a:t>d</a:t>
              </a:r>
            </a:p>
          </p:txBody>
        </p:sp>
        <p:sp>
          <p:nvSpPr>
            <p:cNvPr id="662" name="Rechteck"/>
            <p:cNvSpPr/>
            <p:nvPr/>
          </p:nvSpPr>
          <p:spPr>
            <a:xfrm>
              <a:off x="1749171" y="437550"/>
              <a:ext cx="1680511" cy="495160"/>
            </a:xfrm>
            <a:prstGeom prst="rect">
              <a:avLst/>
            </a:prstGeom>
            <a:solidFill>
              <a:schemeClr val="accent3">
                <a:lumOff val="25000"/>
                <a:alpha val="20639"/>
              </a:schemeClr>
            </a:solidFill>
            <a:ln w="12700" cap="flat">
              <a:solidFill>
                <a:srgbClr val="FF9300">
                  <a:alpha val="20639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63" name="Vorsteuerung Id"/>
            <p:cNvSpPr txBox="1"/>
            <p:nvPr/>
          </p:nvSpPr>
          <p:spPr>
            <a:xfrm>
              <a:off x="1443071" y="125520"/>
              <a:ext cx="1937110" cy="3417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Vorsteuerung I</a:t>
              </a:r>
              <a:r>
                <a:rPr baseline="-5999"/>
                <a:t>d</a:t>
              </a:r>
            </a:p>
          </p:txBody>
        </p:sp>
        <p:sp>
          <p:nvSpPr>
            <p:cNvPr id="664" name="Regler"/>
            <p:cNvSpPr txBox="1"/>
            <p:nvPr/>
          </p:nvSpPr>
          <p:spPr>
            <a:xfrm>
              <a:off x="3435618" y="1621239"/>
              <a:ext cx="1408189" cy="3845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8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Regler</a:t>
              </a:r>
            </a:p>
          </p:txBody>
        </p:sp>
        <p:sp>
          <p:nvSpPr>
            <p:cNvPr id="665" name="Linie"/>
            <p:cNvSpPr/>
            <p:nvPr/>
          </p:nvSpPr>
          <p:spPr>
            <a:xfrm>
              <a:off x="4547318" y="620089"/>
              <a:ext cx="1" cy="382926"/>
            </a:xfrm>
            <a:prstGeom prst="line">
              <a:avLst/>
            </a:prstGeom>
            <a:noFill/>
            <a:ln w="254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666" name="Linie"/>
            <p:cNvSpPr/>
            <p:nvPr/>
          </p:nvSpPr>
          <p:spPr>
            <a:xfrm>
              <a:off x="1353525" y="1009127"/>
              <a:ext cx="536914" cy="111982"/>
            </a:xfrm>
            <a:prstGeom prst="line">
              <a:avLst/>
            </a:prstGeom>
            <a:noFill/>
            <a:ln w="254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667" name="Abgerundetes Rechteck 215"/>
            <p:cNvSpPr/>
            <p:nvPr/>
          </p:nvSpPr>
          <p:spPr>
            <a:xfrm>
              <a:off x="0" y="0"/>
              <a:ext cx="5490209" cy="2060150"/>
            </a:xfrm>
            <a:prstGeom prst="roundRect">
              <a:avLst>
                <a:gd name="adj" fmla="val 7193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8" name="Gruppieren"/>
          <p:cNvGrpSpPr/>
          <p:nvPr/>
        </p:nvGrpSpPr>
        <p:grpSpPr>
          <a:xfrm>
            <a:off x="2328396" y="587902"/>
            <a:ext cx="5503208" cy="2100974"/>
            <a:chOff x="0" y="0"/>
            <a:chExt cx="5503206" cy="2100973"/>
          </a:xfrm>
        </p:grpSpPr>
        <p:pic>
          <p:nvPicPr>
            <p:cNvPr id="670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097" y="255472"/>
              <a:ext cx="5476015" cy="17414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71" name="Störgröße"/>
            <p:cNvSpPr txBox="1"/>
            <p:nvPr/>
          </p:nvSpPr>
          <p:spPr>
            <a:xfrm>
              <a:off x="432499" y="300525"/>
              <a:ext cx="1239262" cy="4676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Störgröße</a:t>
              </a:r>
            </a:p>
          </p:txBody>
        </p:sp>
        <p:sp>
          <p:nvSpPr>
            <p:cNvPr id="672" name="Doppelpfeil"/>
            <p:cNvSpPr/>
            <p:nvPr/>
          </p:nvSpPr>
          <p:spPr>
            <a:xfrm>
              <a:off x="4568463" y="299373"/>
              <a:ext cx="597397" cy="181791"/>
            </a:xfrm>
            <a:prstGeom prst="leftRightArrow">
              <a:avLst>
                <a:gd name="adj1" fmla="val 62949"/>
                <a:gd name="adj2" fmla="val 93410"/>
              </a:avLst>
            </a:prstGeom>
            <a:solidFill>
              <a:srgbClr val="FF2600"/>
            </a:solidFill>
            <a:ln w="127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73" name="P"/>
            <p:cNvSpPr txBox="1"/>
            <p:nvPr/>
          </p:nvSpPr>
          <p:spPr>
            <a:xfrm>
              <a:off x="5124946" y="233573"/>
              <a:ext cx="378261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P</a:t>
              </a:r>
            </a:p>
          </p:txBody>
        </p:sp>
        <p:sp>
          <p:nvSpPr>
            <p:cNvPr id="674" name="i2"/>
            <p:cNvSpPr txBox="1"/>
            <p:nvPr/>
          </p:nvSpPr>
          <p:spPr>
            <a:xfrm>
              <a:off x="2935326" y="1173448"/>
              <a:ext cx="393439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 sz="1400">
                  <a:solidFill>
                    <a:srgbClr val="FF2600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DC</a:t>
              </a:r>
            </a:p>
          </p:txBody>
        </p:sp>
        <p:sp>
          <p:nvSpPr>
            <p:cNvPr id="675" name="u2"/>
            <p:cNvSpPr txBox="1"/>
            <p:nvPr/>
          </p:nvSpPr>
          <p:spPr>
            <a:xfrm>
              <a:off x="2351736" y="110556"/>
              <a:ext cx="786736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DC</a:t>
              </a:r>
            </a:p>
          </p:txBody>
        </p:sp>
        <p:sp>
          <p:nvSpPr>
            <p:cNvPr id="676" name="DC-Zwischenkreis"/>
            <p:cNvSpPr txBox="1"/>
            <p:nvPr/>
          </p:nvSpPr>
          <p:spPr>
            <a:xfrm>
              <a:off x="2574565" y="1633289"/>
              <a:ext cx="2506308" cy="46768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8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DC-Zwischenkreis</a:t>
              </a:r>
            </a:p>
          </p:txBody>
        </p:sp>
        <p:sp>
          <p:nvSpPr>
            <p:cNvPr id="677" name="Abgerundetes Rechteck 215"/>
            <p:cNvSpPr/>
            <p:nvPr/>
          </p:nvSpPr>
          <p:spPr>
            <a:xfrm>
              <a:off x="0" y="0"/>
              <a:ext cx="5490209" cy="2060150"/>
            </a:xfrm>
            <a:prstGeom prst="roundRect">
              <a:avLst>
                <a:gd name="adj" fmla="val 7193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0" name="6_3_idc_udc.PNG" descr="6_3_idc_udc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1868" y="858162"/>
            <a:ext cx="4693070" cy="1639824"/>
          </a:xfrm>
          <a:prstGeom prst="rect">
            <a:avLst/>
          </a:prstGeom>
          <a:ln w="12700">
            <a:miter lim="400000"/>
          </a:ln>
        </p:spPr>
      </p:pic>
      <p:pic>
        <p:nvPicPr>
          <p:cNvPr id="681" name="6_3_uac_iac.PNG" descr="6_3_uac_iac.PNG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11001" y="894737"/>
            <a:ext cx="4794671" cy="1591971"/>
          </a:xfrm>
          <a:prstGeom prst="rect">
            <a:avLst/>
          </a:prstGeom>
          <a:ln w="12700">
            <a:miter lim="400000"/>
          </a:ln>
        </p:spPr>
      </p:pic>
      <p:sp>
        <p:nvSpPr>
          <p:cNvPr id="682" name="t [s]"/>
          <p:cNvSpPr txBox="1"/>
          <p:nvPr/>
        </p:nvSpPr>
        <p:spPr>
          <a:xfrm>
            <a:off x="9197422" y="1992606"/>
            <a:ext cx="469723" cy="288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683" name="Rechteck 75"/>
          <p:cNvSpPr txBox="1"/>
          <p:nvPr/>
        </p:nvSpPr>
        <p:spPr>
          <a:xfrm>
            <a:off x="5336177" y="520566"/>
            <a:ext cx="2193785" cy="313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Spannungen Umrichter</a:t>
            </a:r>
          </a:p>
        </p:txBody>
      </p:sp>
      <p:sp>
        <p:nvSpPr>
          <p:cNvPr id="684" name="Rechteck 75"/>
          <p:cNvSpPr txBox="1"/>
          <p:nvPr/>
        </p:nvSpPr>
        <p:spPr>
          <a:xfrm>
            <a:off x="6231329" y="1457879"/>
            <a:ext cx="759082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Ströme</a:t>
            </a:r>
          </a:p>
        </p:txBody>
      </p:sp>
      <p:sp>
        <p:nvSpPr>
          <p:cNvPr id="685" name="Linie"/>
          <p:cNvSpPr/>
          <p:nvPr/>
        </p:nvSpPr>
        <p:spPr>
          <a:xfrm flipV="1">
            <a:off x="2605863" y="753300"/>
            <a:ext cx="1" cy="1720361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86" name="Linie"/>
          <p:cNvSpPr/>
          <p:nvPr/>
        </p:nvSpPr>
        <p:spPr>
          <a:xfrm flipH="1">
            <a:off x="2596479" y="877824"/>
            <a:ext cx="288213" cy="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87" name="Linie"/>
          <p:cNvSpPr/>
          <p:nvPr/>
        </p:nvSpPr>
        <p:spPr>
          <a:xfrm>
            <a:off x="5319474" y="1627274"/>
            <a:ext cx="4648658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88" name="Rechteck 75"/>
          <p:cNvSpPr txBox="1"/>
          <p:nvPr/>
        </p:nvSpPr>
        <p:spPr>
          <a:xfrm>
            <a:off x="2662835" y="1795980"/>
            <a:ext cx="1258724" cy="492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1400">
                <a:solidFill>
                  <a:schemeClr val="accent1">
                    <a:lumOff val="-7647"/>
                  </a:schemeClr>
                </a:solidFill>
              </a:defRPr>
            </a:lvl1pPr>
          </a:lstStyle>
          <a:p>
            <a:pPr/>
            <a:r>
              <a:t>Lastfluss-umkehr</a:t>
            </a:r>
          </a:p>
        </p:txBody>
      </p:sp>
      <p:sp>
        <p:nvSpPr>
          <p:cNvPr id="689" name="Linie"/>
          <p:cNvSpPr/>
          <p:nvPr/>
        </p:nvSpPr>
        <p:spPr>
          <a:xfrm>
            <a:off x="353774" y="1614574"/>
            <a:ext cx="4648658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90" name="u2"/>
          <p:cNvSpPr txBox="1"/>
          <p:nvPr/>
        </p:nvSpPr>
        <p:spPr>
          <a:xfrm>
            <a:off x="2898829" y="1062525"/>
            <a:ext cx="786736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DC</a:t>
            </a:r>
          </a:p>
        </p:txBody>
      </p:sp>
      <p:sp>
        <p:nvSpPr>
          <p:cNvPr id="691" name="i2"/>
          <p:cNvSpPr txBox="1"/>
          <p:nvPr/>
        </p:nvSpPr>
        <p:spPr>
          <a:xfrm>
            <a:off x="631456" y="1211017"/>
            <a:ext cx="39343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DC</a:t>
            </a:r>
          </a:p>
        </p:txBody>
      </p:sp>
      <p:sp>
        <p:nvSpPr>
          <p:cNvPr id="692" name="t [s]"/>
          <p:cNvSpPr txBox="1"/>
          <p:nvPr/>
        </p:nvSpPr>
        <p:spPr>
          <a:xfrm>
            <a:off x="4186832" y="1983322"/>
            <a:ext cx="658896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693" name="Linie"/>
          <p:cNvSpPr/>
          <p:nvPr/>
        </p:nvSpPr>
        <p:spPr>
          <a:xfrm flipV="1">
            <a:off x="7563096" y="779742"/>
            <a:ext cx="1" cy="1720361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94" name="Linie"/>
          <p:cNvSpPr/>
          <p:nvPr/>
        </p:nvSpPr>
        <p:spPr>
          <a:xfrm flipH="1">
            <a:off x="7596231" y="877824"/>
            <a:ext cx="288213" cy="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95" name="Rechteck 75"/>
          <p:cNvSpPr txBox="1"/>
          <p:nvPr/>
        </p:nvSpPr>
        <p:spPr>
          <a:xfrm>
            <a:off x="459377" y="520566"/>
            <a:ext cx="1752560" cy="313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DC-Zwischenkreis</a:t>
            </a:r>
          </a:p>
        </p:txBody>
      </p:sp>
      <p:sp>
        <p:nvSpPr>
          <p:cNvPr id="696" name="Rechteck 75"/>
          <p:cNvSpPr txBox="1"/>
          <p:nvPr/>
        </p:nvSpPr>
        <p:spPr>
          <a:xfrm>
            <a:off x="1182842" y="1223303"/>
            <a:ext cx="1258724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914400">
              <a:defRPr i="1">
                <a:solidFill>
                  <a:schemeClr val="accent1">
                    <a:lumOff val="-7647"/>
                  </a:schemeClr>
                </a:solidFill>
              </a:defRPr>
            </a:lvl1pPr>
          </a:lstStyle>
          <a:p>
            <a:pPr/>
            <a:r>
              <a:t>Störgröße</a:t>
            </a:r>
          </a:p>
        </p:txBody>
      </p:sp>
      <p:sp>
        <p:nvSpPr>
          <p:cNvPr id="697" name="Rechteck 75"/>
          <p:cNvSpPr txBox="1"/>
          <p:nvPr/>
        </p:nvSpPr>
        <p:spPr>
          <a:xfrm>
            <a:off x="3474568" y="1074809"/>
            <a:ext cx="1258724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914400">
              <a:defRPr i="1">
                <a:solidFill>
                  <a:schemeClr val="accent5">
                    <a:lumOff val="-8078"/>
                  </a:schemeClr>
                </a:solidFill>
              </a:defRPr>
            </a:lvl1pPr>
          </a:lstStyle>
          <a:p>
            <a:pPr/>
            <a:r>
              <a:t>Führungsgröße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9" name="6_3_P_Q.PNG" descr="6_3_P_Q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11706" y="829255"/>
            <a:ext cx="3676064" cy="3421490"/>
          </a:xfrm>
          <a:prstGeom prst="rect">
            <a:avLst/>
          </a:prstGeom>
          <a:ln w="12700">
            <a:miter lim="400000"/>
          </a:ln>
        </p:spPr>
      </p:pic>
      <p:pic>
        <p:nvPicPr>
          <p:cNvPr id="700" name="6_3_Ud_Uq.PNG" descr="6_3_Ud_Uq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85185" y="863795"/>
            <a:ext cx="3563628" cy="3421490"/>
          </a:xfrm>
          <a:prstGeom prst="rect">
            <a:avLst/>
          </a:prstGeom>
          <a:ln w="12700">
            <a:miter lim="400000"/>
          </a:ln>
        </p:spPr>
      </p:pic>
      <p:sp>
        <p:nvSpPr>
          <p:cNvPr id="701" name="Linie"/>
          <p:cNvSpPr/>
          <p:nvPr/>
        </p:nvSpPr>
        <p:spPr>
          <a:xfrm flipH="1" flipV="1">
            <a:off x="5496001" y="2498339"/>
            <a:ext cx="3183864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702" name="Linie"/>
          <p:cNvSpPr/>
          <p:nvPr/>
        </p:nvSpPr>
        <p:spPr>
          <a:xfrm flipV="1">
            <a:off x="7037515" y="884719"/>
            <a:ext cx="1" cy="3176442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703" name="Ud"/>
          <p:cNvSpPr txBox="1"/>
          <p:nvPr/>
        </p:nvSpPr>
        <p:spPr>
          <a:xfrm>
            <a:off x="8040906" y="36482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d</a:t>
            </a:r>
          </a:p>
        </p:txBody>
      </p:sp>
      <p:sp>
        <p:nvSpPr>
          <p:cNvPr id="704" name="j Uq"/>
          <p:cNvSpPr txBox="1"/>
          <p:nvPr/>
        </p:nvSpPr>
        <p:spPr>
          <a:xfrm>
            <a:off x="5524180" y="9050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j U</a:t>
            </a:r>
            <a:r>
              <a:rPr baseline="-5999"/>
              <a:t>q</a:t>
            </a:r>
          </a:p>
        </p:txBody>
      </p:sp>
      <p:sp>
        <p:nvSpPr>
          <p:cNvPr id="705" name="Id"/>
          <p:cNvSpPr txBox="1"/>
          <p:nvPr/>
        </p:nvSpPr>
        <p:spPr>
          <a:xfrm>
            <a:off x="8484785" y="2043375"/>
            <a:ext cx="894879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d</a:t>
            </a:r>
          </a:p>
        </p:txBody>
      </p:sp>
      <p:sp>
        <p:nvSpPr>
          <p:cNvPr id="728" name="Verbindungslinie"/>
          <p:cNvSpPr/>
          <p:nvPr/>
        </p:nvSpPr>
        <p:spPr>
          <a:xfrm>
            <a:off x="8732199" y="2113670"/>
            <a:ext cx="109209" cy="7697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412" h="21600" fill="norm" stroke="1" extrusionOk="0">
                <a:moveTo>
                  <a:pt x="0" y="0"/>
                </a:moveTo>
                <a:cubicBezTo>
                  <a:pt x="19394" y="7152"/>
                  <a:pt x="21600" y="14352"/>
                  <a:pt x="6618" y="21600"/>
                </a:cubicBezTo>
              </a:path>
            </a:pathLst>
          </a:custGeom>
          <a:ln w="12700">
            <a:solidFill>
              <a:schemeClr val="accent5"/>
            </a:solidFill>
            <a:headEnd type="arrow"/>
            <a:tailEnd type="arrow"/>
          </a:ln>
        </p:spPr>
        <p:txBody>
          <a:bodyPr/>
          <a:lstStyle/>
          <a:p>
            <a:pPr/>
          </a:p>
        </p:txBody>
      </p:sp>
      <p:sp>
        <p:nvSpPr>
          <p:cNvPr id="729" name="Verbindungslinie"/>
          <p:cNvSpPr/>
          <p:nvPr/>
        </p:nvSpPr>
        <p:spPr>
          <a:xfrm>
            <a:off x="8479899" y="2492930"/>
            <a:ext cx="747337" cy="10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0" y="21600"/>
                </a:lnTo>
              </a:path>
            </a:pathLst>
          </a:custGeom>
          <a:ln w="12700">
            <a:solidFill>
              <a:schemeClr val="accent1"/>
            </a:solidFill>
            <a:headEnd type="arrow"/>
            <a:tailEnd type="arrow"/>
          </a:ln>
        </p:spPr>
        <p:txBody>
          <a:bodyPr/>
          <a:lstStyle/>
          <a:p>
            <a:pPr/>
          </a:p>
        </p:txBody>
      </p:sp>
      <p:sp>
        <p:nvSpPr>
          <p:cNvPr id="708" name="Iq"/>
          <p:cNvSpPr txBox="1"/>
          <p:nvPr/>
        </p:nvSpPr>
        <p:spPr>
          <a:xfrm>
            <a:off x="8671052" y="2466708"/>
            <a:ext cx="894879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q</a:t>
            </a:r>
          </a:p>
        </p:txBody>
      </p:sp>
      <p:sp>
        <p:nvSpPr>
          <p:cNvPr id="709" name="P"/>
          <p:cNvSpPr txBox="1"/>
          <p:nvPr/>
        </p:nvSpPr>
        <p:spPr>
          <a:xfrm>
            <a:off x="4010772" y="36482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</a:t>
            </a:r>
          </a:p>
        </p:txBody>
      </p:sp>
      <p:sp>
        <p:nvSpPr>
          <p:cNvPr id="710" name="j Q"/>
          <p:cNvSpPr txBox="1"/>
          <p:nvPr/>
        </p:nvSpPr>
        <p:spPr>
          <a:xfrm>
            <a:off x="1445372" y="811890"/>
            <a:ext cx="75908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j Q</a:t>
            </a:r>
          </a:p>
        </p:txBody>
      </p:sp>
      <p:sp>
        <p:nvSpPr>
          <p:cNvPr id="711" name="Watt"/>
          <p:cNvSpPr txBox="1"/>
          <p:nvPr/>
        </p:nvSpPr>
        <p:spPr>
          <a:xfrm>
            <a:off x="3832972" y="4129992"/>
            <a:ext cx="759082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Watt</a:t>
            </a:r>
          </a:p>
        </p:txBody>
      </p:sp>
      <p:sp>
        <p:nvSpPr>
          <p:cNvPr id="712" name="pu"/>
          <p:cNvSpPr txBox="1"/>
          <p:nvPr/>
        </p:nvSpPr>
        <p:spPr>
          <a:xfrm>
            <a:off x="8040906" y="4129992"/>
            <a:ext cx="759082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pu</a:t>
            </a:r>
          </a:p>
        </p:txBody>
      </p:sp>
      <p:sp>
        <p:nvSpPr>
          <p:cNvPr id="713" name="S"/>
          <p:cNvSpPr txBox="1"/>
          <p:nvPr/>
        </p:nvSpPr>
        <p:spPr>
          <a:xfrm>
            <a:off x="3926106" y="811890"/>
            <a:ext cx="75908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 u="sng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714" name="U"/>
          <p:cNvSpPr txBox="1"/>
          <p:nvPr/>
        </p:nvSpPr>
        <p:spPr>
          <a:xfrm>
            <a:off x="8040906" y="9050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 u="sng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715" name="Linie"/>
          <p:cNvSpPr/>
          <p:nvPr/>
        </p:nvSpPr>
        <p:spPr>
          <a:xfrm flipH="1">
            <a:off x="3349878" y="2470507"/>
            <a:ext cx="128652" cy="1"/>
          </a:xfrm>
          <a:prstGeom prst="line">
            <a:avLst/>
          </a:prstGeom>
          <a:ln w="12700">
            <a:solidFill>
              <a:schemeClr val="accent1">
                <a:lumOff val="-7647"/>
              </a:schemeClr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716" name="Linie"/>
          <p:cNvSpPr/>
          <p:nvPr/>
        </p:nvSpPr>
        <p:spPr>
          <a:xfrm flipV="1">
            <a:off x="3065279" y="938482"/>
            <a:ext cx="1" cy="317644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717" name="Linie"/>
          <p:cNvSpPr/>
          <p:nvPr/>
        </p:nvSpPr>
        <p:spPr>
          <a:xfrm flipH="1" flipV="1">
            <a:off x="1473348" y="2472939"/>
            <a:ext cx="3183864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718" name="Netz"/>
          <p:cNvSpPr txBox="1"/>
          <p:nvPr/>
        </p:nvSpPr>
        <p:spPr>
          <a:xfrm>
            <a:off x="1458617" y="3655842"/>
            <a:ext cx="885774" cy="452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</a:t>
            </a:r>
          </a:p>
        </p:txBody>
      </p:sp>
      <p:sp>
        <p:nvSpPr>
          <p:cNvPr id="719" name="Umrichter"/>
          <p:cNvSpPr txBox="1"/>
          <p:nvPr/>
        </p:nvSpPr>
        <p:spPr>
          <a:xfrm>
            <a:off x="5600517" y="3655842"/>
            <a:ext cx="1085803" cy="452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</a:t>
            </a:r>
          </a:p>
        </p:txBody>
      </p:sp>
      <p:sp>
        <p:nvSpPr>
          <p:cNvPr id="720" name="Linie"/>
          <p:cNvSpPr/>
          <p:nvPr/>
        </p:nvSpPr>
        <p:spPr>
          <a:xfrm>
            <a:off x="7022621" y="2505263"/>
            <a:ext cx="1076584" cy="113154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tailEnd type="arrow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21" name="Linie"/>
          <p:cNvSpPr/>
          <p:nvPr/>
        </p:nvSpPr>
        <p:spPr>
          <a:xfrm flipV="1">
            <a:off x="7023418" y="2236164"/>
            <a:ext cx="1050359" cy="261885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tailEnd type="arrow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22" name="1"/>
          <p:cNvSpPr txBox="1"/>
          <p:nvPr/>
        </p:nvSpPr>
        <p:spPr>
          <a:xfrm>
            <a:off x="7796531" y="1866331"/>
            <a:ext cx="194457" cy="246671"/>
          </a:xfrm>
          <a:prstGeom prst="rect">
            <a:avLst/>
          </a:prstGeom>
          <a:solidFill>
            <a:schemeClr val="accent3">
              <a:lumOff val="25000"/>
            </a:schemeClr>
          </a:solidFill>
          <a:ln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"/>
            </a:lvl1pPr>
          </a:lstStyle>
          <a:p>
            <a:pPr/>
            <a:r>
              <a:t>1</a:t>
            </a:r>
          </a:p>
        </p:txBody>
      </p:sp>
      <p:sp>
        <p:nvSpPr>
          <p:cNvPr id="723" name="2"/>
          <p:cNvSpPr txBox="1"/>
          <p:nvPr/>
        </p:nvSpPr>
        <p:spPr>
          <a:xfrm>
            <a:off x="7906598" y="2797664"/>
            <a:ext cx="194457" cy="246672"/>
          </a:xfrm>
          <a:prstGeom prst="rect">
            <a:avLst/>
          </a:prstGeom>
          <a:solidFill>
            <a:schemeClr val="accent3">
              <a:lumOff val="25000"/>
            </a:schemeClr>
          </a:solidFill>
          <a:ln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"/>
            </a:lvl1pPr>
          </a:lstStyle>
          <a:p>
            <a:pPr/>
            <a:r>
              <a:t>2</a:t>
            </a:r>
          </a:p>
        </p:txBody>
      </p:sp>
      <p:sp>
        <p:nvSpPr>
          <p:cNvPr id="724" name="1"/>
          <p:cNvSpPr txBox="1"/>
          <p:nvPr/>
        </p:nvSpPr>
        <p:spPr>
          <a:xfrm>
            <a:off x="4385799" y="2106066"/>
            <a:ext cx="194458" cy="246672"/>
          </a:xfrm>
          <a:prstGeom prst="rect">
            <a:avLst/>
          </a:prstGeom>
          <a:solidFill>
            <a:schemeClr val="accent3">
              <a:lumOff val="25000"/>
            </a:schemeClr>
          </a:solidFill>
          <a:ln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"/>
            </a:lvl1pPr>
          </a:lstStyle>
          <a:p>
            <a:pPr/>
            <a:r>
              <a:t>1</a:t>
            </a:r>
          </a:p>
        </p:txBody>
      </p:sp>
      <p:sp>
        <p:nvSpPr>
          <p:cNvPr id="725" name="2"/>
          <p:cNvSpPr txBox="1"/>
          <p:nvPr/>
        </p:nvSpPr>
        <p:spPr>
          <a:xfrm>
            <a:off x="2208531" y="2069531"/>
            <a:ext cx="194457" cy="246671"/>
          </a:xfrm>
          <a:prstGeom prst="rect">
            <a:avLst/>
          </a:prstGeom>
          <a:solidFill>
            <a:schemeClr val="accent3">
              <a:lumOff val="25000"/>
            </a:schemeClr>
          </a:solidFill>
          <a:ln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"/>
            </a:lvl1pPr>
          </a:lstStyle>
          <a:p>
            <a:pPr/>
            <a:r>
              <a:t>2</a:t>
            </a:r>
          </a:p>
        </p:txBody>
      </p:sp>
      <p:sp>
        <p:nvSpPr>
          <p:cNvPr id="726" name="x"/>
          <p:cNvSpPr txBox="1"/>
          <p:nvPr/>
        </p:nvSpPr>
        <p:spPr>
          <a:xfrm>
            <a:off x="4419918" y="2323032"/>
            <a:ext cx="190501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lumOff val="-7647"/>
                  </a:schemeClr>
                </a:solidFill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727" name="x"/>
          <p:cNvSpPr txBox="1"/>
          <p:nvPr/>
        </p:nvSpPr>
        <p:spPr>
          <a:xfrm>
            <a:off x="2217250" y="2323032"/>
            <a:ext cx="190501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lumOff val="-7647"/>
                  </a:schemeClr>
                </a:solidFill>
              </a:defRPr>
            </a:lvl1pPr>
          </a:lstStyle>
          <a:p>
            <a:pPr/>
            <a:r>
              <a:t>x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" name="Gruppieren"/>
          <p:cNvGrpSpPr/>
          <p:nvPr/>
        </p:nvGrpSpPr>
        <p:grpSpPr>
          <a:xfrm>
            <a:off x="435098" y="413023"/>
            <a:ext cx="3418265" cy="1991342"/>
            <a:chOff x="0" y="0"/>
            <a:chExt cx="3418264" cy="1991341"/>
          </a:xfrm>
        </p:grpSpPr>
        <p:sp>
          <p:nvSpPr>
            <p:cNvPr id="731" name="Rechteck"/>
            <p:cNvSpPr/>
            <p:nvPr/>
          </p:nvSpPr>
          <p:spPr>
            <a:xfrm>
              <a:off x="1737754" y="777270"/>
              <a:ext cx="1680511" cy="909700"/>
            </a:xfrm>
            <a:prstGeom prst="rect">
              <a:avLst/>
            </a:prstGeom>
            <a:solidFill>
              <a:schemeClr val="accent3">
                <a:lumOff val="25000"/>
                <a:alpha val="20639"/>
              </a:schemeClr>
            </a:solidFill>
            <a:ln w="12700" cap="flat">
              <a:solidFill>
                <a:srgbClr val="FF9300">
                  <a:alpha val="20639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32" name="Netz 1"/>
            <p:cNvSpPr txBox="1"/>
            <p:nvPr/>
          </p:nvSpPr>
          <p:spPr>
            <a:xfrm>
              <a:off x="0" y="409398"/>
              <a:ext cx="897746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lvl1pPr>
            </a:lstStyle>
            <a:p>
              <a:pPr/>
              <a:r>
                <a:t>Netz 1</a:t>
              </a:r>
            </a:p>
          </p:txBody>
        </p:sp>
        <p:grpSp>
          <p:nvGrpSpPr>
            <p:cNvPr id="740" name="Gruppieren"/>
            <p:cNvGrpSpPr/>
            <p:nvPr/>
          </p:nvGrpSpPr>
          <p:grpSpPr>
            <a:xfrm>
              <a:off x="179340" y="890583"/>
              <a:ext cx="539068" cy="683074"/>
              <a:chOff x="0" y="0"/>
              <a:chExt cx="539067" cy="683073"/>
            </a:xfrm>
          </p:grpSpPr>
          <p:sp>
            <p:nvSpPr>
              <p:cNvPr id="733" name="Rechteck"/>
              <p:cNvSpPr/>
              <p:nvPr/>
            </p:nvSpPr>
            <p:spPr>
              <a:xfrm>
                <a:off x="9049" y="5707"/>
                <a:ext cx="521265" cy="67736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34" name="Linie"/>
              <p:cNvSpPr/>
              <p:nvPr/>
            </p:nvSpPr>
            <p:spPr>
              <a:xfrm flipH="1" flipV="1">
                <a:off x="19345" y="13381"/>
                <a:ext cx="500673" cy="66202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35" name="Linie"/>
              <p:cNvSpPr/>
              <p:nvPr/>
            </p:nvSpPr>
            <p:spPr>
              <a:xfrm flipH="1">
                <a:off x="18407" y="9959"/>
                <a:ext cx="513978" cy="66749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36" name="Linie"/>
              <p:cNvSpPr/>
              <p:nvPr/>
            </p:nvSpPr>
            <p:spPr>
              <a:xfrm flipH="1" flipV="1">
                <a:off x="5986" y="321135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37" name="Linie"/>
              <p:cNvSpPr/>
              <p:nvPr/>
            </p:nvSpPr>
            <p:spPr>
              <a:xfrm flipH="1">
                <a:off x="278426" y="337179"/>
                <a:ext cx="258427" cy="33843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38" name="Linie"/>
              <p:cNvSpPr/>
              <p:nvPr/>
            </p:nvSpPr>
            <p:spPr>
              <a:xfrm flipH="1">
                <a:off x="-1" y="0"/>
                <a:ext cx="270192" cy="35020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39" name="Linie"/>
              <p:cNvSpPr/>
              <p:nvPr/>
            </p:nvSpPr>
            <p:spPr>
              <a:xfrm flipH="1" flipV="1">
                <a:off x="268877" y="12524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sp>
          <p:nvSpPr>
            <p:cNvPr id="741" name="Linie"/>
            <p:cNvSpPr/>
            <p:nvPr/>
          </p:nvSpPr>
          <p:spPr>
            <a:xfrm>
              <a:off x="709798" y="1232120"/>
              <a:ext cx="1984977" cy="1"/>
            </a:xfrm>
            <a:prstGeom prst="line">
              <a:avLst/>
            </a:prstGeom>
            <a:noFill/>
            <a:ln w="1270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grpSp>
          <p:nvGrpSpPr>
            <p:cNvPr id="749" name="Gruppieren"/>
            <p:cNvGrpSpPr/>
            <p:nvPr/>
          </p:nvGrpSpPr>
          <p:grpSpPr>
            <a:xfrm>
              <a:off x="2691153" y="882116"/>
              <a:ext cx="539069" cy="683075"/>
              <a:chOff x="0" y="0"/>
              <a:chExt cx="539067" cy="683074"/>
            </a:xfrm>
          </p:grpSpPr>
          <p:sp>
            <p:nvSpPr>
              <p:cNvPr id="742" name="Rechteck"/>
              <p:cNvSpPr/>
              <p:nvPr/>
            </p:nvSpPr>
            <p:spPr>
              <a:xfrm>
                <a:off x="9049" y="5707"/>
                <a:ext cx="521265" cy="677368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43" name="Linie"/>
              <p:cNvSpPr/>
              <p:nvPr/>
            </p:nvSpPr>
            <p:spPr>
              <a:xfrm flipH="1" flipV="1">
                <a:off x="19345" y="13381"/>
                <a:ext cx="500673" cy="66202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44" name="Linie"/>
              <p:cNvSpPr/>
              <p:nvPr/>
            </p:nvSpPr>
            <p:spPr>
              <a:xfrm flipH="1">
                <a:off x="18407" y="9959"/>
                <a:ext cx="513978" cy="66749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45" name="Linie"/>
              <p:cNvSpPr/>
              <p:nvPr/>
            </p:nvSpPr>
            <p:spPr>
              <a:xfrm flipH="1" flipV="1">
                <a:off x="5986" y="321135"/>
                <a:ext cx="270191" cy="35020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46" name="Linie"/>
              <p:cNvSpPr/>
              <p:nvPr/>
            </p:nvSpPr>
            <p:spPr>
              <a:xfrm flipH="1">
                <a:off x="278426" y="337180"/>
                <a:ext cx="258427" cy="33843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47" name="Linie"/>
              <p:cNvSpPr/>
              <p:nvPr/>
            </p:nvSpPr>
            <p:spPr>
              <a:xfrm flipH="1">
                <a:off x="0" y="-1"/>
                <a:ext cx="270190" cy="35020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48" name="Linie"/>
              <p:cNvSpPr/>
              <p:nvPr/>
            </p:nvSpPr>
            <p:spPr>
              <a:xfrm flipH="1" flipV="1">
                <a:off x="268877" y="12523"/>
                <a:ext cx="270191" cy="35020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sp>
          <p:nvSpPr>
            <p:cNvPr id="750" name="Netz 2"/>
            <p:cNvSpPr txBox="1"/>
            <p:nvPr/>
          </p:nvSpPr>
          <p:spPr>
            <a:xfrm>
              <a:off x="2511814" y="409398"/>
              <a:ext cx="897747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8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lvl1pPr>
            </a:lstStyle>
            <a:p>
              <a:pPr/>
              <a:r>
                <a:t>Netz 2</a:t>
              </a:r>
            </a:p>
          </p:txBody>
        </p:sp>
        <p:sp>
          <p:nvSpPr>
            <p:cNvPr id="751" name="Kreis"/>
            <p:cNvSpPr/>
            <p:nvPr/>
          </p:nvSpPr>
          <p:spPr>
            <a:xfrm>
              <a:off x="2451265" y="1203884"/>
              <a:ext cx="56473" cy="56473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52" name="Kreis"/>
            <p:cNvSpPr/>
            <p:nvPr/>
          </p:nvSpPr>
          <p:spPr>
            <a:xfrm>
              <a:off x="896835" y="1203884"/>
              <a:ext cx="56473" cy="56473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757" name="Gruppieren"/>
            <p:cNvGrpSpPr/>
            <p:nvPr/>
          </p:nvGrpSpPr>
          <p:grpSpPr>
            <a:xfrm>
              <a:off x="1138542" y="1007388"/>
              <a:ext cx="458658" cy="475869"/>
              <a:chOff x="0" y="0"/>
              <a:chExt cx="458657" cy="475867"/>
            </a:xfrm>
          </p:grpSpPr>
          <p:sp>
            <p:nvSpPr>
              <p:cNvPr id="753" name="Rechteck"/>
              <p:cNvSpPr/>
              <p:nvPr/>
            </p:nvSpPr>
            <p:spPr>
              <a:xfrm>
                <a:off x="49795" y="-1"/>
                <a:ext cx="374168" cy="474500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54" name="AC-…"/>
              <p:cNvSpPr txBox="1"/>
              <p:nvPr/>
            </p:nvSpPr>
            <p:spPr>
              <a:xfrm>
                <a:off x="0" y="29"/>
                <a:ext cx="282413" cy="2263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marR="36574" indent="36574" algn="ctr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lvl1pPr>
              </a:lstStyle>
              <a:p>
                <a:pPr/>
                <a:r>
                  <a:t>~</a:t>
                </a:r>
              </a:p>
            </p:txBody>
          </p:sp>
          <p:sp>
            <p:nvSpPr>
              <p:cNvPr id="755" name="AC-…"/>
              <p:cNvSpPr txBox="1"/>
              <p:nvPr/>
            </p:nvSpPr>
            <p:spPr>
              <a:xfrm>
                <a:off x="176245" y="249486"/>
                <a:ext cx="282413" cy="2263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marR="36574" indent="36574" algn="ctr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lvl1pPr>
              </a:lstStyle>
              <a:p>
                <a:pPr/>
                <a:r>
                  <a:t>=</a:t>
                </a:r>
              </a:p>
            </p:txBody>
          </p:sp>
          <p:sp>
            <p:nvSpPr>
              <p:cNvPr id="756" name="Linie"/>
              <p:cNvSpPr/>
              <p:nvPr/>
            </p:nvSpPr>
            <p:spPr>
              <a:xfrm flipV="1">
                <a:off x="46777" y="115"/>
                <a:ext cx="377535" cy="474269"/>
              </a:xfrm>
              <a:prstGeom prst="line">
                <a:avLst/>
              </a:prstGeom>
              <a:noFill/>
              <a:ln w="1270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sp>
          <p:nvSpPr>
            <p:cNvPr id="758" name="Netz 2"/>
            <p:cNvSpPr txBox="1"/>
            <p:nvPr/>
          </p:nvSpPr>
          <p:spPr>
            <a:xfrm>
              <a:off x="1079586" y="1696701"/>
              <a:ext cx="1245401" cy="294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lvl1pPr>
            </a:lstStyle>
            <a:p>
              <a:pPr/>
              <a:r>
                <a:t>Umrichter 1 &amp; 2</a:t>
              </a:r>
            </a:p>
          </p:txBody>
        </p:sp>
        <p:grpSp>
          <p:nvGrpSpPr>
            <p:cNvPr id="763" name="Gruppieren"/>
            <p:cNvGrpSpPr/>
            <p:nvPr/>
          </p:nvGrpSpPr>
          <p:grpSpPr>
            <a:xfrm>
              <a:off x="1782204" y="1007388"/>
              <a:ext cx="458658" cy="475869"/>
              <a:chOff x="0" y="0"/>
              <a:chExt cx="458657" cy="475867"/>
            </a:xfrm>
          </p:grpSpPr>
          <p:sp>
            <p:nvSpPr>
              <p:cNvPr id="759" name="Rechteck"/>
              <p:cNvSpPr/>
              <p:nvPr/>
            </p:nvSpPr>
            <p:spPr>
              <a:xfrm>
                <a:off x="49795" y="-1"/>
                <a:ext cx="374168" cy="474500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60" name="AC-…"/>
              <p:cNvSpPr txBox="1"/>
              <p:nvPr/>
            </p:nvSpPr>
            <p:spPr>
              <a:xfrm>
                <a:off x="0" y="29"/>
                <a:ext cx="282413" cy="2263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marR="36574" indent="36574" algn="ctr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lvl1pPr>
              </a:lstStyle>
              <a:p>
                <a:pPr/>
                <a:r>
                  <a:t>=</a:t>
                </a:r>
              </a:p>
            </p:txBody>
          </p:sp>
          <p:sp>
            <p:nvSpPr>
              <p:cNvPr id="761" name="AC-…"/>
              <p:cNvSpPr txBox="1"/>
              <p:nvPr/>
            </p:nvSpPr>
            <p:spPr>
              <a:xfrm>
                <a:off x="176245" y="249486"/>
                <a:ext cx="282413" cy="2263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marR="36574" indent="36574" algn="ctr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lvl1pPr>
              </a:lstStyle>
              <a:p>
                <a:pPr/>
                <a:r>
                  <a:t>~</a:t>
                </a:r>
              </a:p>
            </p:txBody>
          </p:sp>
          <p:sp>
            <p:nvSpPr>
              <p:cNvPr id="762" name="Linie"/>
              <p:cNvSpPr/>
              <p:nvPr/>
            </p:nvSpPr>
            <p:spPr>
              <a:xfrm flipV="1">
                <a:off x="46777" y="115"/>
                <a:ext cx="377535" cy="474269"/>
              </a:xfrm>
              <a:prstGeom prst="line">
                <a:avLst/>
              </a:prstGeom>
              <a:noFill/>
              <a:ln w="1270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sp>
          <p:nvSpPr>
            <p:cNvPr id="764" name="Linie"/>
            <p:cNvSpPr/>
            <p:nvPr/>
          </p:nvSpPr>
          <p:spPr>
            <a:xfrm>
              <a:off x="2011663" y="570634"/>
              <a:ext cx="1" cy="358141"/>
            </a:xfrm>
            <a:prstGeom prst="line">
              <a:avLst/>
            </a:prstGeom>
            <a:noFill/>
            <a:ln w="254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765" name="Rechteck 75"/>
            <p:cNvSpPr txBox="1"/>
            <p:nvPr/>
          </p:nvSpPr>
          <p:spPr>
            <a:xfrm>
              <a:off x="1382302" y="0"/>
              <a:ext cx="1258724" cy="492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 defTabSz="914400">
                <a:defRPr i="1" sz="1400">
                  <a:solidFill>
                    <a:schemeClr val="accent1"/>
                  </a:solidFill>
                </a:defRPr>
              </a:lvl1pPr>
            </a:lstStyle>
            <a:p>
              <a:pPr/>
              <a:r>
                <a:t>netzbildender Umrichter</a:t>
              </a:r>
            </a:p>
          </p:txBody>
        </p:sp>
        <p:sp>
          <p:nvSpPr>
            <p:cNvPr id="766" name="f1"/>
            <p:cNvSpPr txBox="1"/>
            <p:nvPr/>
          </p:nvSpPr>
          <p:spPr>
            <a:xfrm>
              <a:off x="595623" y="1460232"/>
              <a:ext cx="658897" cy="3073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uFill>
                    <a:solidFill>
                      <a:srgbClr val="000000"/>
                    </a:solidFill>
                  </a:uFill>
                </a:defRPr>
              </a:pPr>
              <a:r>
                <a:t>f</a:t>
              </a:r>
              <a:r>
                <a:rPr baseline="-5999"/>
                <a:t>1</a:t>
              </a:r>
            </a:p>
          </p:txBody>
        </p:sp>
        <p:sp>
          <p:nvSpPr>
            <p:cNvPr id="767" name="f2"/>
            <p:cNvSpPr txBox="1"/>
            <p:nvPr/>
          </p:nvSpPr>
          <p:spPr>
            <a:xfrm>
              <a:off x="2150054" y="1460232"/>
              <a:ext cx="658896" cy="3073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f</a:t>
              </a:r>
              <a:r>
                <a:rPr baseline="-5999"/>
                <a:t>2</a:t>
              </a:r>
            </a:p>
          </p:txBody>
        </p:sp>
      </p:grpSp>
      <p:grpSp>
        <p:nvGrpSpPr>
          <p:cNvPr id="805" name="Gruppieren"/>
          <p:cNvGrpSpPr/>
          <p:nvPr/>
        </p:nvGrpSpPr>
        <p:grpSpPr>
          <a:xfrm>
            <a:off x="4602765" y="276621"/>
            <a:ext cx="5188220" cy="2264146"/>
            <a:chOff x="0" y="0"/>
            <a:chExt cx="5188219" cy="2264144"/>
          </a:xfrm>
        </p:grpSpPr>
        <p:sp>
          <p:nvSpPr>
            <p:cNvPr id="769" name="Linie"/>
            <p:cNvSpPr/>
            <p:nvPr/>
          </p:nvSpPr>
          <p:spPr>
            <a:xfrm flipH="1">
              <a:off x="1896787" y="206846"/>
              <a:ext cx="1" cy="1850452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770" name="Linie"/>
            <p:cNvSpPr/>
            <p:nvPr/>
          </p:nvSpPr>
          <p:spPr>
            <a:xfrm>
              <a:off x="1366581" y="517595"/>
              <a:ext cx="318829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71" name="Linie"/>
            <p:cNvSpPr/>
            <p:nvPr/>
          </p:nvSpPr>
          <p:spPr>
            <a:xfrm>
              <a:off x="3051991" y="522995"/>
              <a:ext cx="4" cy="1312243"/>
            </a:xfrm>
            <a:prstGeom prst="line">
              <a:avLst/>
            </a:prstGeom>
            <a:noFill/>
            <a:ln w="19050" cap="flat">
              <a:solidFill>
                <a:srgbClr val="535353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72" name="Linie"/>
            <p:cNvSpPr/>
            <p:nvPr/>
          </p:nvSpPr>
          <p:spPr>
            <a:xfrm>
              <a:off x="1365536" y="510046"/>
              <a:ext cx="3" cy="132817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73" name="Linie"/>
            <p:cNvSpPr/>
            <p:nvPr/>
          </p:nvSpPr>
          <p:spPr>
            <a:xfrm>
              <a:off x="1361818" y="1838224"/>
              <a:ext cx="319782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74" name="Kreis"/>
            <p:cNvSpPr/>
            <p:nvPr/>
          </p:nvSpPr>
          <p:spPr>
            <a:xfrm rot="10800000">
              <a:off x="1865588" y="1800463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775" name="u2"/>
            <p:cNvSpPr txBox="1"/>
            <p:nvPr/>
          </p:nvSpPr>
          <p:spPr>
            <a:xfrm>
              <a:off x="3296680" y="999169"/>
              <a:ext cx="786736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5999"/>
                <a:t>2</a:t>
              </a:r>
            </a:p>
          </p:txBody>
        </p:sp>
        <p:sp>
          <p:nvSpPr>
            <p:cNvPr id="776" name="Kreis"/>
            <p:cNvSpPr/>
            <p:nvPr/>
          </p:nvSpPr>
          <p:spPr>
            <a:xfrm rot="10800000">
              <a:off x="1865588" y="479835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777" name="Linie"/>
            <p:cNvSpPr/>
            <p:nvPr/>
          </p:nvSpPr>
          <p:spPr>
            <a:xfrm>
              <a:off x="1591426" y="738819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780" name="Gruppieren 70"/>
            <p:cNvGrpSpPr/>
            <p:nvPr/>
          </p:nvGrpSpPr>
          <p:grpSpPr>
            <a:xfrm>
              <a:off x="1209934" y="1005517"/>
              <a:ext cx="308539" cy="311839"/>
              <a:chOff x="0" y="0"/>
              <a:chExt cx="308538" cy="311837"/>
            </a:xfrm>
          </p:grpSpPr>
          <p:sp>
            <p:nvSpPr>
              <p:cNvPr id="778" name="Kreis"/>
              <p:cNvSpPr/>
              <p:nvPr/>
            </p:nvSpPr>
            <p:spPr>
              <a:xfrm rot="5400000">
                <a:off x="1653" y="3382"/>
                <a:ext cx="305232" cy="30853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779" name="Linie"/>
              <p:cNvSpPr/>
              <p:nvPr/>
            </p:nvSpPr>
            <p:spPr>
              <a:xfrm flipV="1">
                <a:off x="153404" y="0"/>
                <a:ext cx="868" cy="31183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781" name="i2"/>
            <p:cNvSpPr txBox="1"/>
            <p:nvPr/>
          </p:nvSpPr>
          <p:spPr>
            <a:xfrm>
              <a:off x="2688827" y="168898"/>
              <a:ext cx="393439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 u="sng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I</a:t>
              </a:r>
            </a:p>
          </p:txBody>
        </p:sp>
        <p:sp>
          <p:nvSpPr>
            <p:cNvPr id="782" name="Abgerundetes Rechteck 215"/>
            <p:cNvSpPr/>
            <p:nvPr/>
          </p:nvSpPr>
          <p:spPr>
            <a:xfrm>
              <a:off x="201352" y="0"/>
              <a:ext cx="4925586" cy="2264145"/>
            </a:xfrm>
            <a:prstGeom prst="roundRect">
              <a:avLst>
                <a:gd name="adj" fmla="val 6545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783" name="Linie"/>
            <p:cNvSpPr/>
            <p:nvPr/>
          </p:nvSpPr>
          <p:spPr>
            <a:xfrm flipV="1">
              <a:off x="2808211" y="521192"/>
              <a:ext cx="154672" cy="3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84" name="u2"/>
            <p:cNvSpPr txBox="1"/>
            <p:nvPr/>
          </p:nvSpPr>
          <p:spPr>
            <a:xfrm>
              <a:off x="1616294" y="987661"/>
              <a:ext cx="786737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5999"/>
                <a:t>1</a:t>
              </a:r>
            </a:p>
          </p:txBody>
        </p:sp>
        <p:sp>
          <p:nvSpPr>
            <p:cNvPr id="785" name="Kreis"/>
            <p:cNvSpPr/>
            <p:nvPr/>
          </p:nvSpPr>
          <p:spPr>
            <a:xfrm rot="5400000">
              <a:off x="2899377" y="991043"/>
              <a:ext cx="305231" cy="308539"/>
            </a:xfrm>
            <a:prstGeom prst="ellipse">
              <a:avLst/>
            </a:prstGeom>
            <a:noFill/>
            <a:ln w="19050" cap="flat">
              <a:solidFill>
                <a:srgbClr val="535353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786" name="Linie"/>
            <p:cNvSpPr/>
            <p:nvPr/>
          </p:nvSpPr>
          <p:spPr>
            <a:xfrm>
              <a:off x="3323983" y="734992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87" name="R1"/>
            <p:cNvSpPr txBox="1"/>
            <p:nvPr/>
          </p:nvSpPr>
          <p:spPr>
            <a:xfrm>
              <a:off x="2064923" y="552099"/>
              <a:ext cx="509142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</a:t>
              </a:r>
            </a:p>
          </p:txBody>
        </p:sp>
        <p:grpSp>
          <p:nvGrpSpPr>
            <p:cNvPr id="792" name="Gruppieren"/>
            <p:cNvGrpSpPr/>
            <p:nvPr/>
          </p:nvGrpSpPr>
          <p:grpSpPr>
            <a:xfrm>
              <a:off x="2122774" y="403573"/>
              <a:ext cx="393439" cy="161309"/>
              <a:chOff x="0" y="0"/>
              <a:chExt cx="393438" cy="161307"/>
            </a:xfrm>
          </p:grpSpPr>
          <p:sp>
            <p:nvSpPr>
              <p:cNvPr id="788" name="Rechteck"/>
              <p:cNvSpPr/>
              <p:nvPr/>
            </p:nvSpPr>
            <p:spPr>
              <a:xfrm rot="10800000">
                <a:off x="-1" y="-1"/>
                <a:ext cx="393439" cy="16130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789" name="Linie"/>
              <p:cNvSpPr/>
              <p:nvPr/>
            </p:nvSpPr>
            <p:spPr>
              <a:xfrm flipH="1">
                <a:off x="131558" y="40332"/>
                <a:ext cx="130322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790" name="Linie"/>
              <p:cNvSpPr/>
              <p:nvPr/>
            </p:nvSpPr>
            <p:spPr>
              <a:xfrm flipH="1">
                <a:off x="1236" y="46750"/>
                <a:ext cx="130323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791" name="Linie"/>
              <p:cNvSpPr/>
              <p:nvPr/>
            </p:nvSpPr>
            <p:spPr>
              <a:xfrm flipH="1">
                <a:off x="261878" y="46750"/>
                <a:ext cx="130323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793" name="Linie"/>
            <p:cNvSpPr/>
            <p:nvPr/>
          </p:nvSpPr>
          <p:spPr>
            <a:xfrm>
              <a:off x="943213" y="1155929"/>
              <a:ext cx="245782" cy="45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94" name="Aufwärtswandler"/>
            <p:cNvSpPr txBox="1"/>
            <p:nvPr/>
          </p:nvSpPr>
          <p:spPr>
            <a:xfrm>
              <a:off x="44861" y="1354631"/>
              <a:ext cx="1247558" cy="4420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r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Spannungs-quelle</a:t>
              </a:r>
            </a:p>
          </p:txBody>
        </p:sp>
        <p:sp>
          <p:nvSpPr>
            <p:cNvPr id="795" name="Umrichter-modell"/>
            <p:cNvSpPr txBox="1"/>
            <p:nvPr/>
          </p:nvSpPr>
          <p:spPr>
            <a:xfrm>
              <a:off x="0" y="250385"/>
              <a:ext cx="1518473" cy="4676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Umrichter-modell</a:t>
              </a:r>
            </a:p>
          </p:txBody>
        </p:sp>
        <p:sp>
          <p:nvSpPr>
            <p:cNvPr id="796" name="Netz 2"/>
            <p:cNvSpPr txBox="1"/>
            <p:nvPr/>
          </p:nvSpPr>
          <p:spPr>
            <a:xfrm>
              <a:off x="3421768" y="1892043"/>
              <a:ext cx="897747" cy="320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lvl1pPr>
            </a:lstStyle>
            <a:p>
              <a:pPr/>
              <a:r>
                <a:t>Netz 2</a:t>
              </a:r>
            </a:p>
          </p:txBody>
        </p:sp>
        <p:sp>
          <p:nvSpPr>
            <p:cNvPr id="797" name="Linie"/>
            <p:cNvSpPr/>
            <p:nvPr/>
          </p:nvSpPr>
          <p:spPr>
            <a:xfrm>
              <a:off x="3879673" y="525559"/>
              <a:ext cx="4" cy="131224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98" name="Linie"/>
            <p:cNvSpPr/>
            <p:nvPr/>
          </p:nvSpPr>
          <p:spPr>
            <a:xfrm>
              <a:off x="4563311" y="526751"/>
              <a:ext cx="3" cy="131224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99" name="Kreis"/>
            <p:cNvSpPr/>
            <p:nvPr/>
          </p:nvSpPr>
          <p:spPr>
            <a:xfrm rot="5400000">
              <a:off x="4401171" y="979535"/>
              <a:ext cx="305231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00" name="Linie"/>
            <p:cNvSpPr/>
            <p:nvPr/>
          </p:nvSpPr>
          <p:spPr>
            <a:xfrm>
              <a:off x="4397435" y="1132072"/>
              <a:ext cx="31184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01" name="Rechteck"/>
            <p:cNvSpPr/>
            <p:nvPr/>
          </p:nvSpPr>
          <p:spPr>
            <a:xfrm rot="16200000">
              <a:off x="3681652" y="1028973"/>
              <a:ext cx="377979" cy="20619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02" name="R1"/>
            <p:cNvSpPr txBox="1"/>
            <p:nvPr/>
          </p:nvSpPr>
          <p:spPr>
            <a:xfrm>
              <a:off x="3806788" y="999944"/>
              <a:ext cx="653199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Z</a:t>
              </a:r>
              <a:r>
                <a:rPr baseline="-5998"/>
                <a:t>2</a:t>
              </a:r>
            </a:p>
          </p:txBody>
        </p:sp>
        <p:sp>
          <p:nvSpPr>
            <p:cNvPr id="803" name="Linie"/>
            <p:cNvSpPr/>
            <p:nvPr/>
          </p:nvSpPr>
          <p:spPr>
            <a:xfrm>
              <a:off x="4564448" y="723258"/>
              <a:ext cx="1" cy="154672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04" name="R1"/>
            <p:cNvSpPr txBox="1"/>
            <p:nvPr/>
          </p:nvSpPr>
          <p:spPr>
            <a:xfrm>
              <a:off x="4535021" y="994313"/>
              <a:ext cx="653199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I</a:t>
              </a:r>
              <a:r>
                <a:rPr baseline="-5998"/>
                <a:t>2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9240" y="909039"/>
            <a:ext cx="6457923" cy="4006548"/>
          </a:xfrm>
          <a:prstGeom prst="rect">
            <a:avLst/>
          </a:prstGeom>
          <a:ln w="12700">
            <a:miter lim="400000"/>
          </a:ln>
        </p:spPr>
      </p:pic>
      <p:pic>
        <p:nvPicPr>
          <p:cNvPr id="308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37421" y="859397"/>
            <a:ext cx="3323289" cy="140894"/>
          </a:xfrm>
          <a:prstGeom prst="rect">
            <a:avLst/>
          </a:prstGeom>
        </p:spPr>
      </p:pic>
      <p:pic>
        <p:nvPicPr>
          <p:cNvPr id="310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37421" y="4796397"/>
            <a:ext cx="3323289" cy="140894"/>
          </a:xfrm>
          <a:prstGeom prst="rect">
            <a:avLst/>
          </a:prstGeom>
        </p:spPr>
      </p:pic>
      <p:sp>
        <p:nvSpPr>
          <p:cNvPr id="312" name="Zeiger aus Drehstromsystem berechnen"/>
          <p:cNvSpPr txBox="1"/>
          <p:nvPr/>
        </p:nvSpPr>
        <p:spPr>
          <a:xfrm>
            <a:off x="938795" y="579232"/>
            <a:ext cx="3952140" cy="504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Zeiger aus Drehstromsystem berechnen</a:t>
            </a:r>
          </a:p>
        </p:txBody>
      </p:sp>
      <p:sp>
        <p:nvSpPr>
          <p:cNvPr id="313" name="Aufwärtswandler"/>
          <p:cNvSpPr txBox="1"/>
          <p:nvPr/>
        </p:nvSpPr>
        <p:spPr>
          <a:xfrm>
            <a:off x="5983088" y="1248489"/>
            <a:ext cx="840927" cy="366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0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Scheitel-wert</a:t>
            </a:r>
          </a:p>
        </p:txBody>
      </p:sp>
      <p:sp>
        <p:nvSpPr>
          <p:cNvPr id="314" name="Aufwärtswandler"/>
          <p:cNvSpPr txBox="1"/>
          <p:nvPr/>
        </p:nvSpPr>
        <p:spPr>
          <a:xfrm>
            <a:off x="5983088" y="3703822"/>
            <a:ext cx="840927" cy="366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0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Scheitel-wert</a:t>
            </a:r>
          </a:p>
        </p:txBody>
      </p:sp>
      <p:sp>
        <p:nvSpPr>
          <p:cNvPr id="315" name="Kreis"/>
          <p:cNvSpPr/>
          <p:nvPr/>
        </p:nvSpPr>
        <p:spPr>
          <a:xfrm>
            <a:off x="5927003" y="2626506"/>
            <a:ext cx="708387" cy="708387"/>
          </a:xfrm>
          <a:prstGeom prst="ellipse">
            <a:avLst/>
          </a:prstGeom>
          <a:ln w="12700">
            <a:solidFill>
              <a:schemeClr val="accent4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16" name="Aufwärtswandler"/>
          <p:cNvSpPr txBox="1"/>
          <p:nvPr/>
        </p:nvSpPr>
        <p:spPr>
          <a:xfrm>
            <a:off x="7574821" y="2702108"/>
            <a:ext cx="1646384" cy="557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140902" marR="40639" indent="-100263" defTabSz="914400">
              <a:spcBef>
                <a:spcPts val="400"/>
              </a:spcBef>
              <a:buSzPct val="100000"/>
              <a:buChar char="•"/>
              <a:defRPr sz="1000">
                <a:uFill>
                  <a:solidFill>
                    <a:srgbClr val="000000"/>
                  </a:solidFill>
                </a:uFill>
              </a:defRPr>
            </a:pPr>
            <a:r>
              <a:t>3 Phasen</a:t>
            </a:r>
          </a:p>
          <a:p>
            <a:pPr marL="140902" marR="40639" indent="-100263" defTabSz="914400">
              <a:spcBef>
                <a:spcPts val="400"/>
              </a:spcBef>
              <a:buSzPct val="100000"/>
              <a:buChar char="•"/>
              <a:defRPr sz="1000">
                <a:uFill>
                  <a:solidFill>
                    <a:srgbClr val="000000"/>
                  </a:solidFill>
                </a:uFill>
              </a:defRPr>
            </a:pPr>
            <a:r>
              <a:t>1/2 für Effektivwerte U und I aus Scheitelwerten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4" name="Gruppieren"/>
          <p:cNvGrpSpPr/>
          <p:nvPr/>
        </p:nvGrpSpPr>
        <p:grpSpPr>
          <a:xfrm>
            <a:off x="1739847" y="790564"/>
            <a:ext cx="6680306" cy="2259758"/>
            <a:chOff x="0" y="0"/>
            <a:chExt cx="6680304" cy="2259757"/>
          </a:xfrm>
        </p:grpSpPr>
        <p:sp>
          <p:nvSpPr>
            <p:cNvPr id="807" name="Linie"/>
            <p:cNvSpPr/>
            <p:nvPr/>
          </p:nvSpPr>
          <p:spPr>
            <a:xfrm>
              <a:off x="4749293" y="282440"/>
              <a:ext cx="1" cy="1850452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808" name="Linie"/>
            <p:cNvSpPr/>
            <p:nvPr/>
          </p:nvSpPr>
          <p:spPr>
            <a:xfrm>
              <a:off x="4219087" y="593189"/>
              <a:ext cx="169321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09" name="Linie"/>
            <p:cNvSpPr/>
            <p:nvPr/>
          </p:nvSpPr>
          <p:spPr>
            <a:xfrm>
              <a:off x="5904497" y="598589"/>
              <a:ext cx="3" cy="131224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10" name="Linie"/>
            <p:cNvSpPr/>
            <p:nvPr/>
          </p:nvSpPr>
          <p:spPr>
            <a:xfrm>
              <a:off x="4218043" y="585640"/>
              <a:ext cx="3" cy="132817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11" name="Linie"/>
            <p:cNvSpPr/>
            <p:nvPr/>
          </p:nvSpPr>
          <p:spPr>
            <a:xfrm>
              <a:off x="4231786" y="1913818"/>
              <a:ext cx="1667812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12" name="Kreis"/>
            <p:cNvSpPr/>
            <p:nvPr/>
          </p:nvSpPr>
          <p:spPr>
            <a:xfrm rot="10800000">
              <a:off x="4718094" y="1876057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13" name="Kreis"/>
            <p:cNvSpPr/>
            <p:nvPr/>
          </p:nvSpPr>
          <p:spPr>
            <a:xfrm rot="10800000">
              <a:off x="4718094" y="555429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14" name="Linie"/>
            <p:cNvSpPr/>
            <p:nvPr/>
          </p:nvSpPr>
          <p:spPr>
            <a:xfrm>
              <a:off x="4443932" y="814413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15" name="Kreis"/>
            <p:cNvSpPr/>
            <p:nvPr/>
          </p:nvSpPr>
          <p:spPr>
            <a:xfrm rot="5400000">
              <a:off x="4064094" y="1084493"/>
              <a:ext cx="305231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16" name="i2"/>
            <p:cNvSpPr txBox="1"/>
            <p:nvPr/>
          </p:nvSpPr>
          <p:spPr>
            <a:xfrm>
              <a:off x="5541331" y="688572"/>
              <a:ext cx="393439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 u="sng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I</a:t>
              </a:r>
            </a:p>
          </p:txBody>
        </p:sp>
        <p:sp>
          <p:nvSpPr>
            <p:cNvPr id="817" name="Abgerundetes Rechteck 215"/>
            <p:cNvSpPr/>
            <p:nvPr/>
          </p:nvSpPr>
          <p:spPr>
            <a:xfrm>
              <a:off x="0" y="0"/>
              <a:ext cx="6680305" cy="2259758"/>
            </a:xfrm>
            <a:prstGeom prst="roundRect">
              <a:avLst>
                <a:gd name="adj" fmla="val 6558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818" name="Linie"/>
            <p:cNvSpPr/>
            <p:nvPr/>
          </p:nvSpPr>
          <p:spPr>
            <a:xfrm>
              <a:off x="5904498" y="772103"/>
              <a:ext cx="1" cy="154672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19" name="u2"/>
            <p:cNvSpPr txBox="1"/>
            <p:nvPr/>
          </p:nvSpPr>
          <p:spPr>
            <a:xfrm>
              <a:off x="4468800" y="1063255"/>
              <a:ext cx="786737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5999"/>
                <a:t>1</a:t>
              </a:r>
            </a:p>
          </p:txBody>
        </p:sp>
        <p:sp>
          <p:nvSpPr>
            <p:cNvPr id="820" name="Kreis"/>
            <p:cNvSpPr/>
            <p:nvPr/>
          </p:nvSpPr>
          <p:spPr>
            <a:xfrm rot="5400000">
              <a:off x="5751883" y="1066637"/>
              <a:ext cx="305231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21" name="Linie"/>
            <p:cNvSpPr/>
            <p:nvPr/>
          </p:nvSpPr>
          <p:spPr>
            <a:xfrm flipV="1">
              <a:off x="4219198" y="1086091"/>
              <a:ext cx="868" cy="31183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22" name="Linie"/>
            <p:cNvSpPr/>
            <p:nvPr/>
          </p:nvSpPr>
          <p:spPr>
            <a:xfrm>
              <a:off x="6176490" y="810586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23" name="R1"/>
            <p:cNvSpPr txBox="1"/>
            <p:nvPr/>
          </p:nvSpPr>
          <p:spPr>
            <a:xfrm>
              <a:off x="4917429" y="627693"/>
              <a:ext cx="509143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</a:t>
              </a:r>
            </a:p>
          </p:txBody>
        </p:sp>
        <p:grpSp>
          <p:nvGrpSpPr>
            <p:cNvPr id="828" name="Gruppieren"/>
            <p:cNvGrpSpPr/>
            <p:nvPr/>
          </p:nvGrpSpPr>
          <p:grpSpPr>
            <a:xfrm>
              <a:off x="4975281" y="479167"/>
              <a:ext cx="393439" cy="161309"/>
              <a:chOff x="0" y="0"/>
              <a:chExt cx="393438" cy="161307"/>
            </a:xfrm>
          </p:grpSpPr>
          <p:sp>
            <p:nvSpPr>
              <p:cNvPr id="824" name="Rechteck"/>
              <p:cNvSpPr/>
              <p:nvPr/>
            </p:nvSpPr>
            <p:spPr>
              <a:xfrm rot="10800000">
                <a:off x="-1" y="-1"/>
                <a:ext cx="393439" cy="16130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825" name="Linie"/>
              <p:cNvSpPr/>
              <p:nvPr/>
            </p:nvSpPr>
            <p:spPr>
              <a:xfrm flipH="1">
                <a:off x="131558" y="40332"/>
                <a:ext cx="130322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826" name="Linie"/>
              <p:cNvSpPr/>
              <p:nvPr/>
            </p:nvSpPr>
            <p:spPr>
              <a:xfrm flipH="1">
                <a:off x="1236" y="46750"/>
                <a:ext cx="130323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827" name="Linie"/>
              <p:cNvSpPr/>
              <p:nvPr/>
            </p:nvSpPr>
            <p:spPr>
              <a:xfrm flipH="1">
                <a:off x="261878" y="46750"/>
                <a:ext cx="130323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829" name="Linie"/>
            <p:cNvSpPr/>
            <p:nvPr/>
          </p:nvSpPr>
          <p:spPr>
            <a:xfrm flipV="1">
              <a:off x="3903205" y="1231974"/>
              <a:ext cx="163697" cy="1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30" name="Umrichtermodell"/>
            <p:cNvSpPr txBox="1"/>
            <p:nvPr/>
          </p:nvSpPr>
          <p:spPr>
            <a:xfrm>
              <a:off x="2128213" y="105547"/>
              <a:ext cx="2227194" cy="4676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Umrichtermodell</a:t>
              </a:r>
            </a:p>
          </p:txBody>
        </p:sp>
        <p:sp>
          <p:nvSpPr>
            <p:cNvPr id="831" name="u2"/>
            <p:cNvSpPr txBox="1"/>
            <p:nvPr/>
          </p:nvSpPr>
          <p:spPr>
            <a:xfrm>
              <a:off x="6149187" y="1074763"/>
              <a:ext cx="369223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5999"/>
                <a:t>2</a:t>
              </a:r>
            </a:p>
          </p:txBody>
        </p:sp>
        <p:sp>
          <p:nvSpPr>
            <p:cNvPr id="832" name="AC"/>
            <p:cNvSpPr txBox="1"/>
            <p:nvPr/>
          </p:nvSpPr>
          <p:spPr>
            <a:xfrm>
              <a:off x="4050930" y="135221"/>
              <a:ext cx="743675" cy="2888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AC</a:t>
              </a:r>
            </a:p>
          </p:txBody>
        </p:sp>
        <p:sp>
          <p:nvSpPr>
            <p:cNvPr id="833" name="DC"/>
            <p:cNvSpPr txBox="1"/>
            <p:nvPr/>
          </p:nvSpPr>
          <p:spPr>
            <a:xfrm>
              <a:off x="1221316" y="135221"/>
              <a:ext cx="743675" cy="2888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DC</a:t>
              </a:r>
            </a:p>
          </p:txBody>
        </p:sp>
        <p:sp>
          <p:nvSpPr>
            <p:cNvPr id="834" name="Doppelpfeil"/>
            <p:cNvSpPr/>
            <p:nvPr/>
          </p:nvSpPr>
          <p:spPr>
            <a:xfrm>
              <a:off x="2860578" y="1074603"/>
              <a:ext cx="762463" cy="266126"/>
            </a:xfrm>
            <a:prstGeom prst="leftRightArrow">
              <a:avLst>
                <a:gd name="adj1" fmla="val 62949"/>
                <a:gd name="adj2" fmla="val 81439"/>
              </a:avLst>
            </a:prstGeom>
            <a:solidFill>
              <a:srgbClr val="FF2600"/>
            </a:solidFill>
            <a:ln w="127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35" name="P"/>
            <p:cNvSpPr txBox="1"/>
            <p:nvPr/>
          </p:nvSpPr>
          <p:spPr>
            <a:xfrm>
              <a:off x="2942926" y="1373151"/>
              <a:ext cx="597767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P</a:t>
              </a:r>
            </a:p>
          </p:txBody>
        </p:sp>
        <p:sp>
          <p:nvSpPr>
            <p:cNvPr id="836" name="Linie"/>
            <p:cNvSpPr/>
            <p:nvPr/>
          </p:nvSpPr>
          <p:spPr>
            <a:xfrm flipH="1">
              <a:off x="1229266" y="282440"/>
              <a:ext cx="1" cy="1850452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837" name="Linie"/>
            <p:cNvSpPr/>
            <p:nvPr/>
          </p:nvSpPr>
          <p:spPr>
            <a:xfrm>
              <a:off x="603834" y="593214"/>
              <a:ext cx="169321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38" name="Linie"/>
            <p:cNvSpPr/>
            <p:nvPr/>
          </p:nvSpPr>
          <p:spPr>
            <a:xfrm>
              <a:off x="2289245" y="598614"/>
              <a:ext cx="3" cy="131224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39" name="Linie"/>
            <p:cNvSpPr/>
            <p:nvPr/>
          </p:nvSpPr>
          <p:spPr>
            <a:xfrm>
              <a:off x="602789" y="585664"/>
              <a:ext cx="4" cy="132817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40" name="Linie"/>
            <p:cNvSpPr/>
            <p:nvPr/>
          </p:nvSpPr>
          <p:spPr>
            <a:xfrm>
              <a:off x="616533" y="1913842"/>
              <a:ext cx="1667812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41" name="Kreis"/>
            <p:cNvSpPr/>
            <p:nvPr/>
          </p:nvSpPr>
          <p:spPr>
            <a:xfrm rot="10800000">
              <a:off x="1191742" y="1876081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42" name="Kreis"/>
            <p:cNvSpPr/>
            <p:nvPr/>
          </p:nvSpPr>
          <p:spPr>
            <a:xfrm rot="10800000">
              <a:off x="1191742" y="555453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43" name="Linie"/>
            <p:cNvSpPr/>
            <p:nvPr/>
          </p:nvSpPr>
          <p:spPr>
            <a:xfrm>
              <a:off x="307125" y="767368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44" name="Kreis"/>
            <p:cNvSpPr/>
            <p:nvPr/>
          </p:nvSpPr>
          <p:spPr>
            <a:xfrm rot="5400000">
              <a:off x="448841" y="1084517"/>
              <a:ext cx="305231" cy="308539"/>
            </a:xfrm>
            <a:prstGeom prst="ellips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45" name="i2"/>
            <p:cNvSpPr txBox="1"/>
            <p:nvPr/>
          </p:nvSpPr>
          <p:spPr>
            <a:xfrm>
              <a:off x="1533660" y="605922"/>
              <a:ext cx="393439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DC</a:t>
              </a:r>
            </a:p>
          </p:txBody>
        </p:sp>
        <p:sp>
          <p:nvSpPr>
            <p:cNvPr id="846" name="Linie"/>
            <p:cNvSpPr/>
            <p:nvPr/>
          </p:nvSpPr>
          <p:spPr>
            <a:xfrm>
              <a:off x="1777622" y="589616"/>
              <a:ext cx="154672" cy="1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47" name="u2"/>
            <p:cNvSpPr txBox="1"/>
            <p:nvPr/>
          </p:nvSpPr>
          <p:spPr>
            <a:xfrm>
              <a:off x="746998" y="1087563"/>
              <a:ext cx="786736" cy="288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DC</a:t>
              </a:r>
            </a:p>
          </p:txBody>
        </p:sp>
        <p:grpSp>
          <p:nvGrpSpPr>
            <p:cNvPr id="851" name="Gruppieren"/>
            <p:cNvGrpSpPr/>
            <p:nvPr/>
          </p:nvGrpSpPr>
          <p:grpSpPr>
            <a:xfrm>
              <a:off x="2081932" y="1160597"/>
              <a:ext cx="414628" cy="94139"/>
              <a:chOff x="0" y="0"/>
              <a:chExt cx="414626" cy="94137"/>
            </a:xfrm>
          </p:grpSpPr>
          <p:sp>
            <p:nvSpPr>
              <p:cNvPr id="848" name="Rechteck"/>
              <p:cNvSpPr/>
              <p:nvPr/>
            </p:nvSpPr>
            <p:spPr>
              <a:xfrm>
                <a:off x="50637" y="-1"/>
                <a:ext cx="356990" cy="9255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849" name="Linie"/>
              <p:cNvSpPr/>
              <p:nvPr/>
            </p:nvSpPr>
            <p:spPr>
              <a:xfrm flipH="1" flipV="1">
                <a:off x="0" y="9312"/>
                <a:ext cx="414627" cy="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50" name="Linie"/>
              <p:cNvSpPr/>
              <p:nvPr/>
            </p:nvSpPr>
            <p:spPr>
              <a:xfrm flipH="1" flipV="1">
                <a:off x="0" y="94135"/>
                <a:ext cx="414627" cy="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852" name="R1"/>
            <p:cNvSpPr txBox="1"/>
            <p:nvPr/>
          </p:nvSpPr>
          <p:spPr>
            <a:xfrm>
              <a:off x="2279720" y="1310094"/>
              <a:ext cx="393439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C</a:t>
              </a:r>
            </a:p>
          </p:txBody>
        </p:sp>
        <p:sp>
          <p:nvSpPr>
            <p:cNvPr id="853" name="Linie"/>
            <p:cNvSpPr/>
            <p:nvPr/>
          </p:nvSpPr>
          <p:spPr>
            <a:xfrm>
              <a:off x="5750230" y="1220366"/>
              <a:ext cx="31184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6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14491" y="627489"/>
            <a:ext cx="5131018" cy="2021799"/>
          </a:xfrm>
          <a:prstGeom prst="rect">
            <a:avLst/>
          </a:prstGeom>
          <a:ln w="12700">
            <a:miter lim="400000"/>
          </a:ln>
        </p:spPr>
      </p:pic>
      <p:sp>
        <p:nvSpPr>
          <p:cNvPr id="857" name="Spannungs-quelle"/>
          <p:cNvSpPr txBox="1"/>
          <p:nvPr/>
        </p:nvSpPr>
        <p:spPr>
          <a:xfrm>
            <a:off x="2346029" y="1001272"/>
            <a:ext cx="1239262" cy="558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Spannungs-quelle</a:t>
            </a:r>
          </a:p>
        </p:txBody>
      </p:sp>
      <p:sp>
        <p:nvSpPr>
          <p:cNvPr id="858" name="Doppelpfeil"/>
          <p:cNvSpPr/>
          <p:nvPr/>
        </p:nvSpPr>
        <p:spPr>
          <a:xfrm>
            <a:off x="6896860" y="887275"/>
            <a:ext cx="597396" cy="181791"/>
          </a:xfrm>
          <a:prstGeom prst="leftRightArrow">
            <a:avLst>
              <a:gd name="adj1" fmla="val 62949"/>
              <a:gd name="adj2" fmla="val 93410"/>
            </a:avLst>
          </a:prstGeom>
          <a:solidFill>
            <a:srgbClr val="FF2600"/>
          </a:solidFill>
          <a:ln w="12700">
            <a:solidFill>
              <a:schemeClr val="accent5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59" name="P"/>
          <p:cNvSpPr txBox="1"/>
          <p:nvPr/>
        </p:nvSpPr>
        <p:spPr>
          <a:xfrm>
            <a:off x="7453342" y="821475"/>
            <a:ext cx="378262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</a:t>
            </a:r>
          </a:p>
        </p:txBody>
      </p:sp>
      <p:sp>
        <p:nvSpPr>
          <p:cNvPr id="860" name="i2"/>
          <p:cNvSpPr txBox="1"/>
          <p:nvPr/>
        </p:nvSpPr>
        <p:spPr>
          <a:xfrm>
            <a:off x="4883280" y="1634350"/>
            <a:ext cx="39344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rgbClr val="FF26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DC</a:t>
            </a:r>
          </a:p>
        </p:txBody>
      </p:sp>
      <p:sp>
        <p:nvSpPr>
          <p:cNvPr id="861" name="u2"/>
          <p:cNvSpPr txBox="1"/>
          <p:nvPr/>
        </p:nvSpPr>
        <p:spPr>
          <a:xfrm>
            <a:off x="3486332" y="689992"/>
            <a:ext cx="786737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DC</a:t>
            </a:r>
          </a:p>
        </p:txBody>
      </p:sp>
      <p:sp>
        <p:nvSpPr>
          <p:cNvPr id="862" name="DC-Zwischenkreis"/>
          <p:cNvSpPr txBox="1"/>
          <p:nvPr/>
        </p:nvSpPr>
        <p:spPr>
          <a:xfrm>
            <a:off x="4013961" y="2255057"/>
            <a:ext cx="2506309" cy="46768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8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DC-Zwischenkreis</a:t>
            </a:r>
          </a:p>
        </p:txBody>
      </p:sp>
      <p:sp>
        <p:nvSpPr>
          <p:cNvPr id="863" name="Abgerundetes Rechteck 215"/>
          <p:cNvSpPr/>
          <p:nvPr/>
        </p:nvSpPr>
        <p:spPr>
          <a:xfrm>
            <a:off x="2328396" y="587902"/>
            <a:ext cx="5490210" cy="2060150"/>
          </a:xfrm>
          <a:prstGeom prst="roundRect">
            <a:avLst>
              <a:gd name="adj" fmla="val 7193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5" name="6_3_Udc_Idc.PNG" descr="6_3_Udc_Idc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801" y="748107"/>
            <a:ext cx="4774137" cy="1730747"/>
          </a:xfrm>
          <a:prstGeom prst="rect">
            <a:avLst/>
          </a:prstGeom>
          <a:ln w="12700">
            <a:miter lim="400000"/>
          </a:ln>
        </p:spPr>
      </p:pic>
      <p:pic>
        <p:nvPicPr>
          <p:cNvPr id="866" name="6_3_Uac_Iac.PNG" descr="6_3_Uac_Iac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74431" y="858162"/>
            <a:ext cx="4939469" cy="1639824"/>
          </a:xfrm>
          <a:prstGeom prst="rect">
            <a:avLst/>
          </a:prstGeom>
          <a:ln w="12700">
            <a:miter lim="400000"/>
          </a:ln>
        </p:spPr>
      </p:pic>
      <p:sp>
        <p:nvSpPr>
          <p:cNvPr id="867" name="t [s]"/>
          <p:cNvSpPr txBox="1"/>
          <p:nvPr/>
        </p:nvSpPr>
        <p:spPr>
          <a:xfrm>
            <a:off x="9197422" y="1992606"/>
            <a:ext cx="469723" cy="288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868" name="Rechteck 75"/>
          <p:cNvSpPr txBox="1"/>
          <p:nvPr/>
        </p:nvSpPr>
        <p:spPr>
          <a:xfrm>
            <a:off x="5336177" y="520566"/>
            <a:ext cx="3142713" cy="313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Spannungen am Anschluss (Last)</a:t>
            </a:r>
          </a:p>
        </p:txBody>
      </p:sp>
      <p:sp>
        <p:nvSpPr>
          <p:cNvPr id="869" name="Linie"/>
          <p:cNvSpPr/>
          <p:nvPr/>
        </p:nvSpPr>
        <p:spPr>
          <a:xfrm flipV="1">
            <a:off x="1738030" y="793568"/>
            <a:ext cx="1" cy="1591173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70" name="Linie"/>
          <p:cNvSpPr/>
          <p:nvPr/>
        </p:nvSpPr>
        <p:spPr>
          <a:xfrm flipH="1">
            <a:off x="1745579" y="1931162"/>
            <a:ext cx="288213" cy="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71" name="Linie"/>
          <p:cNvSpPr/>
          <p:nvPr/>
        </p:nvSpPr>
        <p:spPr>
          <a:xfrm>
            <a:off x="5196036" y="1626180"/>
            <a:ext cx="4648659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72" name="Rechteck 75"/>
          <p:cNvSpPr txBox="1"/>
          <p:nvPr/>
        </p:nvSpPr>
        <p:spPr>
          <a:xfrm>
            <a:off x="1935348" y="1070124"/>
            <a:ext cx="1258724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defTabSz="914400">
              <a:defRPr sz="1400">
                <a:solidFill>
                  <a:schemeClr val="accent6"/>
                </a:solidFill>
              </a:defRPr>
            </a:pPr>
            <a:r>
              <a:t>folgt I</a:t>
            </a:r>
            <a:r>
              <a:rPr baseline="-5999"/>
              <a:t>d</a:t>
            </a:r>
            <a:r>
              <a:t> bzw. P</a:t>
            </a:r>
          </a:p>
        </p:txBody>
      </p:sp>
      <p:sp>
        <p:nvSpPr>
          <p:cNvPr id="873" name="Linie"/>
          <p:cNvSpPr/>
          <p:nvPr/>
        </p:nvSpPr>
        <p:spPr>
          <a:xfrm>
            <a:off x="353774" y="1614574"/>
            <a:ext cx="4648658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74" name="u2"/>
          <p:cNvSpPr txBox="1"/>
          <p:nvPr/>
        </p:nvSpPr>
        <p:spPr>
          <a:xfrm>
            <a:off x="3363855" y="545136"/>
            <a:ext cx="1532035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DC </a:t>
            </a:r>
            <a:r>
              <a:t>= konstant </a:t>
            </a:r>
          </a:p>
        </p:txBody>
      </p:sp>
      <p:sp>
        <p:nvSpPr>
          <p:cNvPr id="875" name="i2"/>
          <p:cNvSpPr txBox="1"/>
          <p:nvPr/>
        </p:nvSpPr>
        <p:spPr>
          <a:xfrm>
            <a:off x="1172674" y="1070120"/>
            <a:ext cx="39343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chemeClr val="accent6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DC</a:t>
            </a:r>
          </a:p>
        </p:txBody>
      </p:sp>
      <p:sp>
        <p:nvSpPr>
          <p:cNvPr id="876" name="t [s]"/>
          <p:cNvSpPr txBox="1"/>
          <p:nvPr/>
        </p:nvSpPr>
        <p:spPr>
          <a:xfrm>
            <a:off x="4186832" y="1983322"/>
            <a:ext cx="658896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877" name="Linie"/>
          <p:cNvSpPr/>
          <p:nvPr/>
        </p:nvSpPr>
        <p:spPr>
          <a:xfrm flipV="1">
            <a:off x="6622990" y="882488"/>
            <a:ext cx="1" cy="1591173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78" name="Linie"/>
          <p:cNvSpPr/>
          <p:nvPr/>
        </p:nvSpPr>
        <p:spPr>
          <a:xfrm flipH="1">
            <a:off x="8221073" y="945557"/>
            <a:ext cx="288212" cy="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79" name="Rechteck 75"/>
          <p:cNvSpPr txBox="1"/>
          <p:nvPr/>
        </p:nvSpPr>
        <p:spPr>
          <a:xfrm>
            <a:off x="450911" y="520566"/>
            <a:ext cx="1752559" cy="313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DC-Zwischenkreis</a:t>
            </a:r>
          </a:p>
        </p:txBody>
      </p:sp>
      <p:sp>
        <p:nvSpPr>
          <p:cNvPr id="880" name="Linie"/>
          <p:cNvSpPr/>
          <p:nvPr/>
        </p:nvSpPr>
        <p:spPr>
          <a:xfrm flipV="1">
            <a:off x="8202023" y="833836"/>
            <a:ext cx="1" cy="1639825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81" name="Linie"/>
          <p:cNvSpPr/>
          <p:nvPr/>
        </p:nvSpPr>
        <p:spPr>
          <a:xfrm flipH="1">
            <a:off x="6633573" y="945557"/>
            <a:ext cx="288212" cy="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82" name="Rechteck 75"/>
          <p:cNvSpPr txBox="1"/>
          <p:nvPr/>
        </p:nvSpPr>
        <p:spPr>
          <a:xfrm>
            <a:off x="5511662" y="1497053"/>
            <a:ext cx="759082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Ströme</a:t>
            </a:r>
          </a:p>
        </p:txBody>
      </p:sp>
      <p:sp>
        <p:nvSpPr>
          <p:cNvPr id="883" name="Linie"/>
          <p:cNvSpPr/>
          <p:nvPr/>
        </p:nvSpPr>
        <p:spPr>
          <a:xfrm flipV="1">
            <a:off x="3278963" y="778700"/>
            <a:ext cx="1" cy="1591173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84" name="Linie"/>
          <p:cNvSpPr/>
          <p:nvPr/>
        </p:nvSpPr>
        <p:spPr>
          <a:xfrm flipH="1">
            <a:off x="3285150" y="1931162"/>
            <a:ext cx="288212" cy="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2" name="Gruppieren"/>
          <p:cNvGrpSpPr/>
          <p:nvPr/>
        </p:nvGrpSpPr>
        <p:grpSpPr>
          <a:xfrm>
            <a:off x="2717729" y="1006129"/>
            <a:ext cx="4724542" cy="2217045"/>
            <a:chOff x="0" y="0"/>
            <a:chExt cx="4724541" cy="2217044"/>
          </a:xfrm>
        </p:grpSpPr>
        <p:sp>
          <p:nvSpPr>
            <p:cNvPr id="886" name="Rechteck 107"/>
            <p:cNvSpPr txBox="1"/>
            <p:nvPr/>
          </p:nvSpPr>
          <p:spPr>
            <a:xfrm>
              <a:off x="93483" y="1815522"/>
              <a:ext cx="3415599" cy="3936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defTabSz="914400">
                <a:defRPr sz="1600"/>
              </a:lvl1pPr>
            </a:lstStyle>
            <a:p>
              <a:pPr/>
              <a:r>
                <a:t>Synchronität der Netzfrequenz</a:t>
              </a:r>
            </a:p>
          </p:txBody>
        </p:sp>
        <p:sp>
          <p:nvSpPr>
            <p:cNvPr id="887" name="Linie"/>
            <p:cNvSpPr/>
            <p:nvPr/>
          </p:nvSpPr>
          <p:spPr>
            <a:xfrm flipV="1">
              <a:off x="1407105" y="883269"/>
              <a:ext cx="1896492" cy="2194"/>
            </a:xfrm>
            <a:prstGeom prst="line">
              <a:avLst/>
            </a:prstGeom>
            <a:noFill/>
            <a:ln w="12700" cap="flat">
              <a:solidFill>
                <a:srgbClr val="006AB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888" name="Linie"/>
            <p:cNvSpPr/>
            <p:nvPr/>
          </p:nvSpPr>
          <p:spPr>
            <a:xfrm>
              <a:off x="600242" y="878129"/>
              <a:ext cx="604701" cy="3282"/>
            </a:xfrm>
            <a:prstGeom prst="line">
              <a:avLst/>
            </a:prstGeom>
            <a:noFill/>
            <a:ln w="12700" cap="flat">
              <a:solidFill>
                <a:srgbClr val="008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889" name="Aufwärtswandler"/>
            <p:cNvSpPr txBox="1"/>
            <p:nvPr/>
          </p:nvSpPr>
          <p:spPr>
            <a:xfrm>
              <a:off x="284963" y="1039550"/>
              <a:ext cx="1021218" cy="3936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Netz 1</a:t>
              </a:r>
            </a:p>
          </p:txBody>
        </p:sp>
        <p:sp>
          <p:nvSpPr>
            <p:cNvPr id="890" name="Aufwärtswandler"/>
            <p:cNvSpPr txBox="1"/>
            <p:nvPr/>
          </p:nvSpPr>
          <p:spPr>
            <a:xfrm>
              <a:off x="442366" y="502866"/>
              <a:ext cx="713332" cy="3422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φ</a:t>
              </a:r>
              <a:r>
                <a:rPr baseline="-19571"/>
                <a:t>soll</a:t>
              </a:r>
              <a:r>
                <a:t>(t)</a:t>
              </a:r>
            </a:p>
          </p:txBody>
        </p:sp>
        <p:sp>
          <p:nvSpPr>
            <p:cNvPr id="891" name="Oval 182"/>
            <p:cNvSpPr/>
            <p:nvPr/>
          </p:nvSpPr>
          <p:spPr>
            <a:xfrm>
              <a:off x="1212408" y="791295"/>
              <a:ext cx="179528" cy="179528"/>
            </a:xfrm>
            <a:prstGeom prst="ellips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892" name="Aufwärtswandler"/>
            <p:cNvSpPr txBox="1"/>
            <p:nvPr/>
          </p:nvSpPr>
          <p:spPr>
            <a:xfrm>
              <a:off x="1074149" y="733440"/>
              <a:ext cx="456926" cy="3094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+</a:t>
              </a:r>
            </a:p>
          </p:txBody>
        </p:sp>
        <p:sp>
          <p:nvSpPr>
            <p:cNvPr id="893" name="Linie"/>
            <p:cNvSpPr/>
            <p:nvPr/>
          </p:nvSpPr>
          <p:spPr>
            <a:xfrm flipV="1">
              <a:off x="1304144" y="973737"/>
              <a:ext cx="462" cy="762061"/>
            </a:xfrm>
            <a:prstGeom prst="line">
              <a:avLst/>
            </a:prstGeom>
            <a:noFill/>
            <a:ln w="12700" cap="flat">
              <a:solidFill>
                <a:srgbClr val="008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894" name="Aufwärtswandler"/>
            <p:cNvSpPr txBox="1"/>
            <p:nvPr/>
          </p:nvSpPr>
          <p:spPr>
            <a:xfrm>
              <a:off x="1227577" y="1380925"/>
              <a:ext cx="713332" cy="3422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φ</a:t>
              </a:r>
              <a:r>
                <a:rPr baseline="-19571"/>
                <a:t>ist</a:t>
              </a:r>
              <a:r>
                <a:t>(t)</a:t>
              </a:r>
            </a:p>
          </p:txBody>
        </p:sp>
        <p:grpSp>
          <p:nvGrpSpPr>
            <p:cNvPr id="897" name="Gruppierung 198"/>
            <p:cNvGrpSpPr/>
            <p:nvPr/>
          </p:nvGrpSpPr>
          <p:grpSpPr>
            <a:xfrm>
              <a:off x="1483086" y="693804"/>
              <a:ext cx="636393" cy="363119"/>
              <a:chOff x="0" y="0"/>
              <a:chExt cx="636391" cy="363118"/>
            </a:xfrm>
          </p:grpSpPr>
          <p:sp>
            <p:nvSpPr>
              <p:cNvPr id="895" name="Rechteck"/>
              <p:cNvSpPr/>
              <p:nvPr/>
            </p:nvSpPr>
            <p:spPr>
              <a:xfrm rot="16200000">
                <a:off x="147376" y="-87425"/>
                <a:ext cx="363119" cy="537968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0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896" name="Aufwärtswandler"/>
              <p:cNvSpPr txBox="1"/>
              <p:nvPr/>
            </p:nvSpPr>
            <p:spPr>
              <a:xfrm>
                <a:off x="-1" y="14528"/>
                <a:ext cx="636393" cy="30940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marR="40639" indent="40639" algn="ctr" defTabSz="914400">
                  <a:spcBef>
                    <a:spcPts val="4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PID</a:t>
                </a:r>
              </a:p>
            </p:txBody>
          </p:sp>
        </p:grpSp>
        <p:grpSp>
          <p:nvGrpSpPr>
            <p:cNvPr id="900" name="Gruppierung 202"/>
            <p:cNvGrpSpPr/>
            <p:nvPr/>
          </p:nvGrpSpPr>
          <p:grpSpPr>
            <a:xfrm>
              <a:off x="3141329" y="1568061"/>
              <a:ext cx="636393" cy="363119"/>
              <a:chOff x="0" y="0"/>
              <a:chExt cx="636391" cy="363118"/>
            </a:xfrm>
          </p:grpSpPr>
          <p:sp>
            <p:nvSpPr>
              <p:cNvPr id="898" name="Rechteck"/>
              <p:cNvSpPr/>
              <p:nvPr/>
            </p:nvSpPr>
            <p:spPr>
              <a:xfrm rot="16200000">
                <a:off x="147376" y="-87425"/>
                <a:ext cx="363119" cy="537968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0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899" name="Aufwärtswandler"/>
              <p:cNvSpPr txBox="1"/>
              <p:nvPr/>
            </p:nvSpPr>
            <p:spPr>
              <a:xfrm>
                <a:off x="-1" y="14528"/>
                <a:ext cx="636393" cy="30940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marR="40639" indent="40639" algn="ctr" defTabSz="914400">
                  <a:spcBef>
                    <a:spcPts val="4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2π/s</a:t>
                </a:r>
              </a:p>
            </p:txBody>
          </p:sp>
        </p:grpSp>
        <p:sp>
          <p:nvSpPr>
            <p:cNvPr id="901" name="Linie"/>
            <p:cNvSpPr/>
            <p:nvPr/>
          </p:nvSpPr>
          <p:spPr>
            <a:xfrm>
              <a:off x="3741229" y="883617"/>
              <a:ext cx="844358" cy="359"/>
            </a:xfrm>
            <a:prstGeom prst="line">
              <a:avLst/>
            </a:prstGeom>
            <a:noFill/>
            <a:ln w="12700" cap="flat">
              <a:solidFill>
                <a:srgbClr val="DC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902" name="Linie"/>
            <p:cNvSpPr/>
            <p:nvPr/>
          </p:nvSpPr>
          <p:spPr>
            <a:xfrm flipH="1">
              <a:off x="3756614" y="1757664"/>
              <a:ext cx="309792" cy="861"/>
            </a:xfrm>
            <a:prstGeom prst="line">
              <a:avLst/>
            </a:prstGeom>
            <a:noFill/>
            <a:ln w="12700" cap="flat">
              <a:solidFill>
                <a:srgbClr val="DC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903" name="Linie"/>
            <p:cNvSpPr/>
            <p:nvPr/>
          </p:nvSpPr>
          <p:spPr>
            <a:xfrm>
              <a:off x="4053438" y="882337"/>
              <a:ext cx="6485" cy="868846"/>
            </a:xfrm>
            <a:prstGeom prst="line">
              <a:avLst/>
            </a:prstGeom>
            <a:noFill/>
            <a:ln w="12700" cap="flat">
              <a:solidFill>
                <a:srgbClr val="DC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904" name="Linie"/>
            <p:cNvSpPr/>
            <p:nvPr/>
          </p:nvSpPr>
          <p:spPr>
            <a:xfrm flipH="1" flipV="1">
              <a:off x="1304413" y="1736383"/>
              <a:ext cx="1877374" cy="5021"/>
            </a:xfrm>
            <a:prstGeom prst="line">
              <a:avLst/>
            </a:prstGeom>
            <a:noFill/>
            <a:ln w="12700" cap="flat">
              <a:solidFill>
                <a:srgbClr val="008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905" name="Linie"/>
            <p:cNvSpPr/>
            <p:nvPr/>
          </p:nvSpPr>
          <p:spPr>
            <a:xfrm flipH="1">
              <a:off x="2549787" y="441591"/>
              <a:ext cx="597908" cy="4301"/>
            </a:xfrm>
            <a:prstGeom prst="line">
              <a:avLst/>
            </a:prstGeom>
            <a:noFill/>
            <a:ln w="12700" cap="flat">
              <a:solidFill>
                <a:srgbClr val="006AB3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grpSp>
          <p:nvGrpSpPr>
            <p:cNvPr id="908" name="Gruppierung 218"/>
            <p:cNvGrpSpPr/>
            <p:nvPr/>
          </p:nvGrpSpPr>
          <p:grpSpPr>
            <a:xfrm>
              <a:off x="2547762" y="735733"/>
              <a:ext cx="191356" cy="223289"/>
              <a:chOff x="0" y="0"/>
              <a:chExt cx="191354" cy="223288"/>
            </a:xfrm>
          </p:grpSpPr>
          <p:sp>
            <p:nvSpPr>
              <p:cNvPr id="906" name="Rechteck 188"/>
              <p:cNvSpPr/>
              <p:nvPr/>
            </p:nvSpPr>
            <p:spPr>
              <a:xfrm flipH="1" rot="16200000">
                <a:off x="33940" y="98832"/>
                <a:ext cx="90516" cy="15839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algn="ctr" defTabSz="914400">
                  <a:defRPr sz="18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907" name="Gerader Verbinder 300"/>
              <p:cNvSpPr/>
              <p:nvPr/>
            </p:nvSpPr>
            <p:spPr>
              <a:xfrm flipH="1" flipV="1">
                <a:off x="9768" y="0"/>
                <a:ext cx="181587" cy="136374"/>
              </a:xfrm>
              <a:prstGeom prst="line">
                <a:avLst/>
              </a:prstGeom>
              <a:noFill/>
              <a:ln w="12700" cap="flat">
                <a:solidFill>
                  <a:srgbClr val="004B93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grpSp>
          <p:nvGrpSpPr>
            <p:cNvPr id="911" name="Gruppierung 212"/>
            <p:cNvGrpSpPr/>
            <p:nvPr/>
          </p:nvGrpSpPr>
          <p:grpSpPr>
            <a:xfrm>
              <a:off x="2558411" y="276242"/>
              <a:ext cx="636392" cy="363120"/>
              <a:chOff x="0" y="0"/>
              <a:chExt cx="636391" cy="363118"/>
            </a:xfrm>
          </p:grpSpPr>
          <p:sp>
            <p:nvSpPr>
              <p:cNvPr id="909" name="Rechteck"/>
              <p:cNvSpPr/>
              <p:nvPr/>
            </p:nvSpPr>
            <p:spPr>
              <a:xfrm rot="16200000">
                <a:off x="122885" y="4506"/>
                <a:ext cx="363120" cy="354105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0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910" name="Aufwärtswandler"/>
              <p:cNvSpPr txBox="1"/>
              <p:nvPr/>
            </p:nvSpPr>
            <p:spPr>
              <a:xfrm>
                <a:off x="-1" y="14528"/>
                <a:ext cx="636393" cy="30940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marR="40639" indent="40639" algn="ctr" defTabSz="914400">
                  <a:spcBef>
                    <a:spcPts val="4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z</a:t>
                </a:r>
                <a:r>
                  <a:rPr baseline="30571"/>
                  <a:t>-1</a:t>
                </a:r>
              </a:p>
            </p:txBody>
          </p:sp>
        </p:grpSp>
        <p:grpSp>
          <p:nvGrpSpPr>
            <p:cNvPr id="914" name="Gruppierung 199"/>
            <p:cNvGrpSpPr/>
            <p:nvPr/>
          </p:nvGrpSpPr>
          <p:grpSpPr>
            <a:xfrm>
              <a:off x="3259358" y="683254"/>
              <a:ext cx="636393" cy="363119"/>
              <a:chOff x="0" y="0"/>
              <a:chExt cx="636391" cy="363118"/>
            </a:xfrm>
          </p:grpSpPr>
          <p:sp>
            <p:nvSpPr>
              <p:cNvPr id="912" name="Rechteck"/>
              <p:cNvSpPr/>
              <p:nvPr/>
            </p:nvSpPr>
            <p:spPr>
              <a:xfrm rot="16200000">
                <a:off x="147376" y="-87425"/>
                <a:ext cx="363119" cy="537968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0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913" name="Aufwärtswandler"/>
              <p:cNvSpPr txBox="1"/>
              <p:nvPr/>
            </p:nvSpPr>
            <p:spPr>
              <a:xfrm>
                <a:off x="-1" y="14528"/>
                <a:ext cx="636393" cy="30940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marR="40639" indent="40639" algn="ctr" defTabSz="914400">
                  <a:spcBef>
                    <a:spcPts val="4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VCO</a:t>
                </a:r>
              </a:p>
            </p:txBody>
          </p:sp>
        </p:grpSp>
        <p:sp>
          <p:nvSpPr>
            <p:cNvPr id="915" name="Linie"/>
            <p:cNvSpPr/>
            <p:nvPr/>
          </p:nvSpPr>
          <p:spPr>
            <a:xfrm>
              <a:off x="3146633" y="434744"/>
              <a:ext cx="1" cy="450702"/>
            </a:xfrm>
            <a:prstGeom prst="line">
              <a:avLst/>
            </a:prstGeom>
            <a:noFill/>
            <a:ln w="12700" cap="flat">
              <a:solidFill>
                <a:srgbClr val="006AB3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916" name="Linie"/>
            <p:cNvSpPr/>
            <p:nvPr/>
          </p:nvSpPr>
          <p:spPr>
            <a:xfrm>
              <a:off x="2552261" y="429917"/>
              <a:ext cx="2660" cy="292626"/>
            </a:xfrm>
            <a:prstGeom prst="line">
              <a:avLst/>
            </a:prstGeom>
            <a:noFill/>
            <a:ln w="12700" cap="flat">
              <a:solidFill>
                <a:srgbClr val="006AB3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917" name="Oval 223"/>
            <p:cNvSpPr/>
            <p:nvPr/>
          </p:nvSpPr>
          <p:spPr>
            <a:xfrm>
              <a:off x="2702767" y="840263"/>
              <a:ext cx="62322" cy="62322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918" name="Oval 225"/>
            <p:cNvSpPr/>
            <p:nvPr/>
          </p:nvSpPr>
          <p:spPr>
            <a:xfrm>
              <a:off x="2519899" y="848919"/>
              <a:ext cx="62322" cy="62322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919" name="Oval 227"/>
            <p:cNvSpPr/>
            <p:nvPr/>
          </p:nvSpPr>
          <p:spPr>
            <a:xfrm>
              <a:off x="2526370" y="715777"/>
              <a:ext cx="62322" cy="6232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grpSp>
          <p:nvGrpSpPr>
            <p:cNvPr id="923" name="Nach rechts gekrümmter Pfeil 236"/>
            <p:cNvGrpSpPr/>
            <p:nvPr/>
          </p:nvGrpSpPr>
          <p:grpSpPr>
            <a:xfrm>
              <a:off x="2568039" y="679302"/>
              <a:ext cx="241871" cy="407091"/>
              <a:chOff x="0" y="0"/>
              <a:chExt cx="241870" cy="407089"/>
            </a:xfrm>
          </p:grpSpPr>
          <p:sp>
            <p:nvSpPr>
              <p:cNvPr id="920" name="Form"/>
              <p:cNvSpPr/>
              <p:nvPr/>
            </p:nvSpPr>
            <p:spPr>
              <a:xfrm flipH="1" rot="9953146">
                <a:off x="44154" y="12970"/>
                <a:ext cx="153562" cy="3811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25" h="21600" fill="norm" stroke="1" extrusionOk="0">
                    <a:moveTo>
                      <a:pt x="2" y="9316"/>
                    </a:moveTo>
                    <a:cubicBezTo>
                      <a:pt x="2" y="13565"/>
                      <a:pt x="6302" y="17275"/>
                      <a:pt x="15319" y="18337"/>
                    </a:cubicBezTo>
                    <a:lnTo>
                      <a:pt x="15319" y="17249"/>
                    </a:lnTo>
                    <a:lnTo>
                      <a:pt x="20425" y="19720"/>
                    </a:lnTo>
                    <a:lnTo>
                      <a:pt x="15319" y="21600"/>
                    </a:lnTo>
                    <a:lnTo>
                      <a:pt x="15319" y="20512"/>
                    </a:lnTo>
                    <a:cubicBezTo>
                      <a:pt x="6302" y="19450"/>
                      <a:pt x="2" y="15740"/>
                      <a:pt x="2" y="11492"/>
                    </a:cubicBezTo>
                    <a:close/>
                    <a:moveTo>
                      <a:pt x="20425" y="2175"/>
                    </a:moveTo>
                    <a:cubicBezTo>
                      <a:pt x="10068" y="2175"/>
                      <a:pt x="1351" y="5712"/>
                      <a:pt x="142" y="10404"/>
                    </a:cubicBezTo>
                    <a:cubicBezTo>
                      <a:pt x="-1175" y="5294"/>
                      <a:pt x="6839" y="664"/>
                      <a:pt x="18041" y="64"/>
                    </a:cubicBezTo>
                    <a:cubicBezTo>
                      <a:pt x="18832" y="21"/>
                      <a:pt x="19628" y="0"/>
                      <a:pt x="2042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algn="ctr" defTabSz="914400">
                  <a:defRPr sz="18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921" name="Form"/>
              <p:cNvSpPr/>
              <p:nvPr/>
            </p:nvSpPr>
            <p:spPr>
              <a:xfrm flipH="1" rot="9953146">
                <a:off x="68243" y="207549"/>
                <a:ext cx="153561" cy="1835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25" h="21600" fill="norm" stroke="1" extrusionOk="0">
                    <a:moveTo>
                      <a:pt x="20425" y="4516"/>
                    </a:moveTo>
                    <a:cubicBezTo>
                      <a:pt x="10068" y="4516"/>
                      <a:pt x="1351" y="11858"/>
                      <a:pt x="142" y="21600"/>
                    </a:cubicBezTo>
                    <a:cubicBezTo>
                      <a:pt x="-1175" y="10991"/>
                      <a:pt x="6839" y="1379"/>
                      <a:pt x="18041" y="132"/>
                    </a:cubicBezTo>
                    <a:cubicBezTo>
                      <a:pt x="18832" y="44"/>
                      <a:pt x="19628" y="0"/>
                      <a:pt x="20425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algn="ctr" defTabSz="914400">
                  <a:defRPr sz="18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922" name="Linie"/>
              <p:cNvSpPr/>
              <p:nvPr/>
            </p:nvSpPr>
            <p:spPr>
              <a:xfrm flipH="1" rot="9953146">
                <a:off x="44169" y="12968"/>
                <a:ext cx="153547" cy="3811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9316"/>
                    </a:moveTo>
                    <a:cubicBezTo>
                      <a:pt x="0" y="13565"/>
                      <a:pt x="6663" y="17275"/>
                      <a:pt x="16200" y="18337"/>
                    </a:cubicBezTo>
                    <a:lnTo>
                      <a:pt x="16200" y="17249"/>
                    </a:lnTo>
                    <a:lnTo>
                      <a:pt x="21600" y="19720"/>
                    </a:lnTo>
                    <a:lnTo>
                      <a:pt x="16200" y="21600"/>
                    </a:lnTo>
                    <a:lnTo>
                      <a:pt x="16200" y="20512"/>
                    </a:lnTo>
                    <a:cubicBezTo>
                      <a:pt x="6663" y="19450"/>
                      <a:pt x="0" y="15740"/>
                      <a:pt x="0" y="11492"/>
                    </a:cubicBezTo>
                    <a:lnTo>
                      <a:pt x="0" y="9316"/>
                    </a:lnTo>
                    <a:cubicBezTo>
                      <a:pt x="0" y="4171"/>
                      <a:pt x="9671" y="0"/>
                      <a:pt x="21600" y="0"/>
                    </a:cubicBezTo>
                    <a:lnTo>
                      <a:pt x="21600" y="2175"/>
                    </a:lnTo>
                    <a:cubicBezTo>
                      <a:pt x="10646" y="2175"/>
                      <a:pt x="1427" y="5712"/>
                      <a:pt x="148" y="10404"/>
                    </a:cubicBezTo>
                  </a:path>
                </a:pathLst>
              </a:custGeom>
              <a:noFill/>
              <a:ln w="12700" cap="flat">
                <a:solidFill>
                  <a:srgbClr val="DC0000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algn="ctr" defTabSz="914400">
                  <a:defRPr sz="18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sp>
          <p:nvSpPr>
            <p:cNvPr id="924" name="Aufwärtswandler"/>
            <p:cNvSpPr txBox="1"/>
            <p:nvPr/>
          </p:nvSpPr>
          <p:spPr>
            <a:xfrm>
              <a:off x="4011210" y="921851"/>
              <a:ext cx="713332" cy="3094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f(t)</a:t>
              </a:r>
            </a:p>
          </p:txBody>
        </p:sp>
        <p:sp>
          <p:nvSpPr>
            <p:cNvPr id="925" name="Abgerundetes Rechteck 239"/>
            <p:cNvSpPr/>
            <p:nvPr/>
          </p:nvSpPr>
          <p:spPr>
            <a:xfrm>
              <a:off x="0" y="0"/>
              <a:ext cx="4710695" cy="2217045"/>
            </a:xfrm>
            <a:prstGeom prst="roundRect">
              <a:avLst>
                <a:gd name="adj" fmla="val 5992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926" name="Aufwärtswandler"/>
            <p:cNvSpPr txBox="1"/>
            <p:nvPr/>
          </p:nvSpPr>
          <p:spPr>
            <a:xfrm>
              <a:off x="3332046" y="120966"/>
              <a:ext cx="1021218" cy="3936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i="1"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PLL</a:t>
              </a:r>
            </a:p>
          </p:txBody>
        </p:sp>
        <p:sp>
          <p:nvSpPr>
            <p:cNvPr id="927" name="Oval 250"/>
            <p:cNvSpPr/>
            <p:nvPr/>
          </p:nvSpPr>
          <p:spPr>
            <a:xfrm>
              <a:off x="2190329" y="793649"/>
              <a:ext cx="179528" cy="179528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928" name="Aufwärtswandler"/>
            <p:cNvSpPr txBox="1"/>
            <p:nvPr/>
          </p:nvSpPr>
          <p:spPr>
            <a:xfrm>
              <a:off x="2052070" y="735796"/>
              <a:ext cx="456926" cy="3094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+</a:t>
              </a:r>
            </a:p>
          </p:txBody>
        </p:sp>
        <p:sp>
          <p:nvSpPr>
            <p:cNvPr id="929" name="Linie"/>
            <p:cNvSpPr/>
            <p:nvPr/>
          </p:nvSpPr>
          <p:spPr>
            <a:xfrm>
              <a:off x="2272654" y="496682"/>
              <a:ext cx="1719" cy="281074"/>
            </a:xfrm>
            <a:prstGeom prst="line">
              <a:avLst/>
            </a:prstGeom>
            <a:noFill/>
            <a:ln w="12700" cap="flat">
              <a:solidFill>
                <a:srgbClr val="006AB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930" name="Aufwärtswandler"/>
            <p:cNvSpPr txBox="1"/>
            <p:nvPr/>
          </p:nvSpPr>
          <p:spPr>
            <a:xfrm>
              <a:off x="1901041" y="168631"/>
              <a:ext cx="713332" cy="3422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19571"/>
                <a:t>f0</a:t>
              </a:r>
            </a:p>
          </p:txBody>
        </p:sp>
        <p:sp>
          <p:nvSpPr>
            <p:cNvPr id="931" name="Aufwärtswandler"/>
            <p:cNvSpPr txBox="1"/>
            <p:nvPr/>
          </p:nvSpPr>
          <p:spPr>
            <a:xfrm>
              <a:off x="1236366" y="928418"/>
              <a:ext cx="294357" cy="3602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rgbClr val="008000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-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0" name="Gruppieren"/>
          <p:cNvGrpSpPr/>
          <p:nvPr/>
        </p:nvGrpSpPr>
        <p:grpSpPr>
          <a:xfrm>
            <a:off x="826207" y="655098"/>
            <a:ext cx="8507586" cy="2709013"/>
            <a:chOff x="0" y="0"/>
            <a:chExt cx="8507584" cy="2709012"/>
          </a:xfrm>
        </p:grpSpPr>
        <p:sp>
          <p:nvSpPr>
            <p:cNvPr id="934" name="Linie"/>
            <p:cNvSpPr/>
            <p:nvPr/>
          </p:nvSpPr>
          <p:spPr>
            <a:xfrm>
              <a:off x="5777202" y="282440"/>
              <a:ext cx="1" cy="1850452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935" name="Linie"/>
            <p:cNvSpPr/>
            <p:nvPr/>
          </p:nvSpPr>
          <p:spPr>
            <a:xfrm>
              <a:off x="5246995" y="593189"/>
              <a:ext cx="169321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36" name="Linie"/>
            <p:cNvSpPr/>
            <p:nvPr/>
          </p:nvSpPr>
          <p:spPr>
            <a:xfrm>
              <a:off x="6932405" y="598589"/>
              <a:ext cx="3" cy="131224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37" name="Linie"/>
            <p:cNvSpPr/>
            <p:nvPr/>
          </p:nvSpPr>
          <p:spPr>
            <a:xfrm>
              <a:off x="5245951" y="585640"/>
              <a:ext cx="3" cy="132817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38" name="Linie"/>
            <p:cNvSpPr/>
            <p:nvPr/>
          </p:nvSpPr>
          <p:spPr>
            <a:xfrm>
              <a:off x="5259694" y="1913818"/>
              <a:ext cx="1667812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39" name="Kreis"/>
            <p:cNvSpPr/>
            <p:nvPr/>
          </p:nvSpPr>
          <p:spPr>
            <a:xfrm rot="10800000">
              <a:off x="5746003" y="1876057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940" name="Kreis"/>
            <p:cNvSpPr/>
            <p:nvPr/>
          </p:nvSpPr>
          <p:spPr>
            <a:xfrm rot="10800000">
              <a:off x="5746003" y="555429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941" name="Linie"/>
            <p:cNvSpPr/>
            <p:nvPr/>
          </p:nvSpPr>
          <p:spPr>
            <a:xfrm>
              <a:off x="5471840" y="814413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42" name="Kreis"/>
            <p:cNvSpPr/>
            <p:nvPr/>
          </p:nvSpPr>
          <p:spPr>
            <a:xfrm rot="5400000">
              <a:off x="5092002" y="1084493"/>
              <a:ext cx="305231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943" name="Linie"/>
            <p:cNvSpPr/>
            <p:nvPr/>
          </p:nvSpPr>
          <p:spPr>
            <a:xfrm>
              <a:off x="5088267" y="1237030"/>
              <a:ext cx="31184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44" name="i2"/>
            <p:cNvSpPr txBox="1"/>
            <p:nvPr/>
          </p:nvSpPr>
          <p:spPr>
            <a:xfrm>
              <a:off x="4892816" y="695256"/>
              <a:ext cx="393439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 u="sng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I</a:t>
              </a:r>
            </a:p>
          </p:txBody>
        </p:sp>
        <p:sp>
          <p:nvSpPr>
            <p:cNvPr id="945" name="Abgerundetes Rechteck 215"/>
            <p:cNvSpPr/>
            <p:nvPr/>
          </p:nvSpPr>
          <p:spPr>
            <a:xfrm>
              <a:off x="31851" y="0"/>
              <a:ext cx="8475734" cy="2638737"/>
            </a:xfrm>
            <a:prstGeom prst="roundRect">
              <a:avLst>
                <a:gd name="adj" fmla="val 5616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946" name="Linie"/>
            <p:cNvSpPr/>
            <p:nvPr/>
          </p:nvSpPr>
          <p:spPr>
            <a:xfrm flipV="1">
              <a:off x="5246571" y="762333"/>
              <a:ext cx="1" cy="154672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47" name="u2"/>
            <p:cNvSpPr txBox="1"/>
            <p:nvPr/>
          </p:nvSpPr>
          <p:spPr>
            <a:xfrm>
              <a:off x="5496709" y="1063255"/>
              <a:ext cx="786736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5999"/>
                <a:t>1</a:t>
              </a:r>
            </a:p>
          </p:txBody>
        </p:sp>
        <p:grpSp>
          <p:nvGrpSpPr>
            <p:cNvPr id="950" name="Gruppieren 70"/>
            <p:cNvGrpSpPr/>
            <p:nvPr/>
          </p:nvGrpSpPr>
          <p:grpSpPr>
            <a:xfrm>
              <a:off x="6778138" y="1063255"/>
              <a:ext cx="308539" cy="311839"/>
              <a:chOff x="0" y="0"/>
              <a:chExt cx="308538" cy="311837"/>
            </a:xfrm>
          </p:grpSpPr>
          <p:sp>
            <p:nvSpPr>
              <p:cNvPr id="948" name="Kreis"/>
              <p:cNvSpPr/>
              <p:nvPr/>
            </p:nvSpPr>
            <p:spPr>
              <a:xfrm rot="5400000">
                <a:off x="1653" y="3382"/>
                <a:ext cx="305232" cy="30853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949" name="Linie"/>
              <p:cNvSpPr/>
              <p:nvPr/>
            </p:nvSpPr>
            <p:spPr>
              <a:xfrm flipV="1">
                <a:off x="153404" y="0"/>
                <a:ext cx="868" cy="31183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951" name="Linie"/>
            <p:cNvSpPr/>
            <p:nvPr/>
          </p:nvSpPr>
          <p:spPr>
            <a:xfrm>
              <a:off x="7204398" y="810586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52" name="R1"/>
            <p:cNvSpPr txBox="1"/>
            <p:nvPr/>
          </p:nvSpPr>
          <p:spPr>
            <a:xfrm>
              <a:off x="5945337" y="627693"/>
              <a:ext cx="509143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</a:t>
              </a:r>
            </a:p>
          </p:txBody>
        </p:sp>
        <p:grpSp>
          <p:nvGrpSpPr>
            <p:cNvPr id="957" name="Gruppieren"/>
            <p:cNvGrpSpPr/>
            <p:nvPr/>
          </p:nvGrpSpPr>
          <p:grpSpPr>
            <a:xfrm>
              <a:off x="6003189" y="479167"/>
              <a:ext cx="393439" cy="161309"/>
              <a:chOff x="0" y="0"/>
              <a:chExt cx="393438" cy="161307"/>
            </a:xfrm>
          </p:grpSpPr>
          <p:sp>
            <p:nvSpPr>
              <p:cNvPr id="953" name="Rechteck"/>
              <p:cNvSpPr/>
              <p:nvPr/>
            </p:nvSpPr>
            <p:spPr>
              <a:xfrm rot="10800000">
                <a:off x="-1" y="-1"/>
                <a:ext cx="393439" cy="16130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954" name="Linie"/>
              <p:cNvSpPr/>
              <p:nvPr/>
            </p:nvSpPr>
            <p:spPr>
              <a:xfrm flipH="1">
                <a:off x="131558" y="40332"/>
                <a:ext cx="130322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955" name="Linie"/>
              <p:cNvSpPr/>
              <p:nvPr/>
            </p:nvSpPr>
            <p:spPr>
              <a:xfrm flipH="1">
                <a:off x="1236" y="46750"/>
                <a:ext cx="130323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956" name="Linie"/>
              <p:cNvSpPr/>
              <p:nvPr/>
            </p:nvSpPr>
            <p:spPr>
              <a:xfrm flipH="1">
                <a:off x="261878" y="46750"/>
                <a:ext cx="130323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958" name="Linie"/>
            <p:cNvSpPr/>
            <p:nvPr/>
          </p:nvSpPr>
          <p:spPr>
            <a:xfrm flipV="1">
              <a:off x="4931113" y="1231974"/>
              <a:ext cx="163697" cy="1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59" name="Umrichtermodell"/>
            <p:cNvSpPr txBox="1"/>
            <p:nvPr/>
          </p:nvSpPr>
          <p:spPr>
            <a:xfrm>
              <a:off x="3156122" y="105547"/>
              <a:ext cx="2227193" cy="4676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Umrichtermodell</a:t>
              </a:r>
            </a:p>
          </p:txBody>
        </p:sp>
        <p:sp>
          <p:nvSpPr>
            <p:cNvPr id="960" name="u2"/>
            <p:cNvSpPr txBox="1"/>
            <p:nvPr/>
          </p:nvSpPr>
          <p:spPr>
            <a:xfrm>
              <a:off x="7177095" y="1074763"/>
              <a:ext cx="369224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5999"/>
                <a:t>2</a:t>
              </a:r>
            </a:p>
          </p:txBody>
        </p:sp>
        <p:sp>
          <p:nvSpPr>
            <p:cNvPr id="961" name="AC"/>
            <p:cNvSpPr txBox="1"/>
            <p:nvPr/>
          </p:nvSpPr>
          <p:spPr>
            <a:xfrm>
              <a:off x="5078838" y="135221"/>
              <a:ext cx="743675" cy="2888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AC</a:t>
              </a:r>
            </a:p>
          </p:txBody>
        </p:sp>
        <p:sp>
          <p:nvSpPr>
            <p:cNvPr id="962" name="DC"/>
            <p:cNvSpPr txBox="1"/>
            <p:nvPr/>
          </p:nvSpPr>
          <p:spPr>
            <a:xfrm>
              <a:off x="2134924" y="135221"/>
              <a:ext cx="743676" cy="2888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DC</a:t>
              </a:r>
            </a:p>
          </p:txBody>
        </p:sp>
        <p:sp>
          <p:nvSpPr>
            <p:cNvPr id="963" name="Doppelpfeil"/>
            <p:cNvSpPr/>
            <p:nvPr/>
          </p:nvSpPr>
          <p:spPr>
            <a:xfrm>
              <a:off x="3888486" y="1074603"/>
              <a:ext cx="762463" cy="266126"/>
            </a:xfrm>
            <a:prstGeom prst="leftRightArrow">
              <a:avLst>
                <a:gd name="adj1" fmla="val 62949"/>
                <a:gd name="adj2" fmla="val 81439"/>
              </a:avLst>
            </a:prstGeom>
            <a:solidFill>
              <a:srgbClr val="FF2600"/>
            </a:solidFill>
            <a:ln w="127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964" name="P"/>
            <p:cNvSpPr txBox="1"/>
            <p:nvPr/>
          </p:nvSpPr>
          <p:spPr>
            <a:xfrm>
              <a:off x="3970835" y="1373151"/>
              <a:ext cx="597766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P</a:t>
              </a:r>
            </a:p>
          </p:txBody>
        </p:sp>
        <p:sp>
          <p:nvSpPr>
            <p:cNvPr id="965" name="Linie"/>
            <p:cNvSpPr/>
            <p:nvPr/>
          </p:nvSpPr>
          <p:spPr>
            <a:xfrm flipH="1">
              <a:off x="2168274" y="282440"/>
              <a:ext cx="1" cy="1850452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966" name="Linie"/>
            <p:cNvSpPr/>
            <p:nvPr/>
          </p:nvSpPr>
          <p:spPr>
            <a:xfrm>
              <a:off x="1631743" y="593214"/>
              <a:ext cx="169321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67" name="Linie"/>
            <p:cNvSpPr/>
            <p:nvPr/>
          </p:nvSpPr>
          <p:spPr>
            <a:xfrm>
              <a:off x="3317153" y="598613"/>
              <a:ext cx="3" cy="131224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68" name="Linie"/>
            <p:cNvSpPr/>
            <p:nvPr/>
          </p:nvSpPr>
          <p:spPr>
            <a:xfrm>
              <a:off x="1630698" y="585664"/>
              <a:ext cx="3" cy="132817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69" name="Linie"/>
            <p:cNvSpPr/>
            <p:nvPr/>
          </p:nvSpPr>
          <p:spPr>
            <a:xfrm>
              <a:off x="1644442" y="1913842"/>
              <a:ext cx="166781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70" name="Kreis"/>
            <p:cNvSpPr/>
            <p:nvPr/>
          </p:nvSpPr>
          <p:spPr>
            <a:xfrm rot="10800000">
              <a:off x="2130750" y="1876081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971" name="Kreis"/>
            <p:cNvSpPr/>
            <p:nvPr/>
          </p:nvSpPr>
          <p:spPr>
            <a:xfrm rot="10800000">
              <a:off x="2130750" y="555453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972" name="Linie"/>
            <p:cNvSpPr/>
            <p:nvPr/>
          </p:nvSpPr>
          <p:spPr>
            <a:xfrm>
              <a:off x="3055827" y="798489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73" name="Kreis"/>
            <p:cNvSpPr/>
            <p:nvPr/>
          </p:nvSpPr>
          <p:spPr>
            <a:xfrm rot="5400000">
              <a:off x="1476750" y="1084517"/>
              <a:ext cx="305231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974" name="Linie"/>
            <p:cNvSpPr/>
            <p:nvPr/>
          </p:nvSpPr>
          <p:spPr>
            <a:xfrm>
              <a:off x="1473014" y="1237054"/>
              <a:ext cx="31184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75" name="i2"/>
            <p:cNvSpPr txBox="1"/>
            <p:nvPr/>
          </p:nvSpPr>
          <p:spPr>
            <a:xfrm>
              <a:off x="1142097" y="695280"/>
              <a:ext cx="393439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DC</a:t>
              </a:r>
            </a:p>
          </p:txBody>
        </p:sp>
        <p:sp>
          <p:nvSpPr>
            <p:cNvPr id="976" name="Linie"/>
            <p:cNvSpPr/>
            <p:nvPr/>
          </p:nvSpPr>
          <p:spPr>
            <a:xfrm flipV="1">
              <a:off x="1631318" y="762357"/>
              <a:ext cx="1" cy="154672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77" name="u2"/>
            <p:cNvSpPr txBox="1"/>
            <p:nvPr/>
          </p:nvSpPr>
          <p:spPr>
            <a:xfrm>
              <a:off x="2504895" y="1063255"/>
              <a:ext cx="786736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DC</a:t>
              </a:r>
            </a:p>
          </p:txBody>
        </p:sp>
        <p:grpSp>
          <p:nvGrpSpPr>
            <p:cNvPr id="981" name="Gruppieren"/>
            <p:cNvGrpSpPr/>
            <p:nvPr/>
          </p:nvGrpSpPr>
          <p:grpSpPr>
            <a:xfrm>
              <a:off x="3109841" y="1160597"/>
              <a:ext cx="414628" cy="94139"/>
              <a:chOff x="0" y="0"/>
              <a:chExt cx="414626" cy="94137"/>
            </a:xfrm>
          </p:grpSpPr>
          <p:sp>
            <p:nvSpPr>
              <p:cNvPr id="978" name="Rechteck"/>
              <p:cNvSpPr/>
              <p:nvPr/>
            </p:nvSpPr>
            <p:spPr>
              <a:xfrm>
                <a:off x="50637" y="-1"/>
                <a:ext cx="356990" cy="9255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979" name="Linie"/>
              <p:cNvSpPr/>
              <p:nvPr/>
            </p:nvSpPr>
            <p:spPr>
              <a:xfrm flipH="1" flipV="1">
                <a:off x="0" y="9312"/>
                <a:ext cx="414627" cy="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80" name="Linie"/>
              <p:cNvSpPr/>
              <p:nvPr/>
            </p:nvSpPr>
            <p:spPr>
              <a:xfrm flipH="1" flipV="1">
                <a:off x="0" y="94135"/>
                <a:ext cx="414627" cy="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982" name="R1"/>
            <p:cNvSpPr txBox="1"/>
            <p:nvPr/>
          </p:nvSpPr>
          <p:spPr>
            <a:xfrm>
              <a:off x="3307628" y="1310093"/>
              <a:ext cx="393439" cy="288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C</a:t>
              </a:r>
            </a:p>
          </p:txBody>
        </p:sp>
        <p:sp>
          <p:nvSpPr>
            <p:cNvPr id="983" name="Ursache: DC-Leistung"/>
            <p:cNvSpPr txBox="1"/>
            <p:nvPr/>
          </p:nvSpPr>
          <p:spPr>
            <a:xfrm>
              <a:off x="963255" y="2213747"/>
              <a:ext cx="2227193" cy="4676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Ursache: DC-Leistung</a:t>
              </a:r>
            </a:p>
          </p:txBody>
        </p:sp>
        <p:sp>
          <p:nvSpPr>
            <p:cNvPr id="984" name="Wirkung: AC-Leistung"/>
            <p:cNvSpPr txBox="1"/>
            <p:nvPr/>
          </p:nvSpPr>
          <p:spPr>
            <a:xfrm>
              <a:off x="4490665" y="2241328"/>
              <a:ext cx="2227193" cy="4676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Wirkung: AC-Leistung</a:t>
              </a:r>
            </a:p>
          </p:txBody>
        </p:sp>
        <p:sp>
          <p:nvSpPr>
            <p:cNvPr id="985" name="AutoShape 1"/>
            <p:cNvSpPr/>
            <p:nvPr/>
          </p:nvSpPr>
          <p:spPr>
            <a:xfrm>
              <a:off x="3749572" y="2301616"/>
              <a:ext cx="505395" cy="168250"/>
            </a:xfrm>
            <a:prstGeom prst="rightArrow">
              <a:avLst>
                <a:gd name="adj1" fmla="val 55120"/>
                <a:gd name="adj2" fmla="val 167545"/>
              </a:avLst>
            </a:prstGeom>
            <a:solidFill>
              <a:srgbClr val="FFC000"/>
            </a:solidFill>
            <a:ln w="127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 defTabSz="914400">
                <a:defRPr sz="1400"/>
              </a:pPr>
            </a:p>
          </p:txBody>
        </p:sp>
        <p:sp>
          <p:nvSpPr>
            <p:cNvPr id="986" name="i2"/>
            <p:cNvSpPr txBox="1"/>
            <p:nvPr/>
          </p:nvSpPr>
          <p:spPr>
            <a:xfrm>
              <a:off x="3120435" y="2241328"/>
              <a:ext cx="393439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DC</a:t>
              </a:r>
            </a:p>
          </p:txBody>
        </p:sp>
        <p:sp>
          <p:nvSpPr>
            <p:cNvPr id="987" name="i2"/>
            <p:cNvSpPr txBox="1"/>
            <p:nvPr/>
          </p:nvSpPr>
          <p:spPr>
            <a:xfrm>
              <a:off x="4323741" y="2241328"/>
              <a:ext cx="393439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 u="sng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I</a:t>
              </a:r>
            </a:p>
          </p:txBody>
        </p:sp>
        <p:sp>
          <p:nvSpPr>
            <p:cNvPr id="988" name="Netz"/>
            <p:cNvSpPr txBox="1"/>
            <p:nvPr/>
          </p:nvSpPr>
          <p:spPr>
            <a:xfrm>
              <a:off x="7652439" y="1110298"/>
              <a:ext cx="631657" cy="28882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Netz</a:t>
              </a:r>
            </a:p>
          </p:txBody>
        </p:sp>
        <p:sp>
          <p:nvSpPr>
            <p:cNvPr id="989" name="DC-Quelle,…"/>
            <p:cNvSpPr txBox="1"/>
            <p:nvPr/>
          </p:nvSpPr>
          <p:spPr>
            <a:xfrm>
              <a:off x="0" y="1035834"/>
              <a:ext cx="1237844" cy="5670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DC-Quelle,</a:t>
              </a:r>
            </a:p>
            <a:p>
              <a:pPr marR="40639" indent="40639" algn="ct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DC-Senke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2" name="6_4_DC.PNG" descr="6_4_DC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267" y="1045147"/>
            <a:ext cx="4869144" cy="1413879"/>
          </a:xfrm>
          <a:prstGeom prst="rect">
            <a:avLst/>
          </a:prstGeom>
          <a:ln w="12700">
            <a:miter lim="400000"/>
          </a:ln>
        </p:spPr>
      </p:pic>
      <p:pic>
        <p:nvPicPr>
          <p:cNvPr id="993" name="6_4_AC_Netz.PNG" descr="6_4_AC_Netz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46161" y="998709"/>
            <a:ext cx="4948409" cy="1506755"/>
          </a:xfrm>
          <a:prstGeom prst="rect">
            <a:avLst/>
          </a:prstGeom>
          <a:ln w="12700">
            <a:miter lim="400000"/>
          </a:ln>
        </p:spPr>
      </p:pic>
      <p:sp>
        <p:nvSpPr>
          <p:cNvPr id="994" name="t [s]"/>
          <p:cNvSpPr txBox="1"/>
          <p:nvPr/>
        </p:nvSpPr>
        <p:spPr>
          <a:xfrm>
            <a:off x="9197422" y="1992606"/>
            <a:ext cx="469723" cy="288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995" name="Rechteck 75"/>
          <p:cNvSpPr txBox="1"/>
          <p:nvPr/>
        </p:nvSpPr>
        <p:spPr>
          <a:xfrm>
            <a:off x="5259977" y="435900"/>
            <a:ext cx="2069762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Spannungen am Netz</a:t>
            </a:r>
          </a:p>
        </p:txBody>
      </p:sp>
      <p:sp>
        <p:nvSpPr>
          <p:cNvPr id="996" name="Linie"/>
          <p:cNvSpPr/>
          <p:nvPr/>
        </p:nvSpPr>
        <p:spPr>
          <a:xfrm>
            <a:off x="5196036" y="1626180"/>
            <a:ext cx="4648659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97" name="Rechteck 75"/>
          <p:cNvSpPr txBox="1"/>
          <p:nvPr/>
        </p:nvSpPr>
        <p:spPr>
          <a:xfrm>
            <a:off x="7652654" y="448184"/>
            <a:ext cx="2069762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defTabSz="914400">
              <a:defRPr sz="1400">
                <a:solidFill>
                  <a:schemeClr val="accent1">
                    <a:lumOff val="-7647"/>
                  </a:schemeClr>
                </a:solidFill>
              </a:defRPr>
            </a:pPr>
            <a:r>
              <a:t>I</a:t>
            </a:r>
            <a:r>
              <a:rPr baseline="-5999"/>
              <a:t>d  </a:t>
            </a:r>
            <a:r>
              <a:t>folgt I</a:t>
            </a:r>
            <a:r>
              <a:rPr baseline="-5999"/>
              <a:t>DC</a:t>
            </a:r>
            <a:r>
              <a:t> und somit P</a:t>
            </a:r>
          </a:p>
        </p:txBody>
      </p:sp>
      <p:sp>
        <p:nvSpPr>
          <p:cNvPr id="998" name="Linie"/>
          <p:cNvSpPr/>
          <p:nvPr/>
        </p:nvSpPr>
        <p:spPr>
          <a:xfrm>
            <a:off x="345307" y="1653748"/>
            <a:ext cx="4648659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99" name="u2"/>
          <p:cNvSpPr txBox="1"/>
          <p:nvPr/>
        </p:nvSpPr>
        <p:spPr>
          <a:xfrm>
            <a:off x="2548004" y="448184"/>
            <a:ext cx="2069761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Vorgabe: P =&gt; I</a:t>
            </a:r>
            <a:r>
              <a:rPr baseline="-5999"/>
              <a:t>DC </a:t>
            </a:r>
          </a:p>
        </p:txBody>
      </p:sp>
      <p:sp>
        <p:nvSpPr>
          <p:cNvPr id="1000" name="t [s]"/>
          <p:cNvSpPr txBox="1"/>
          <p:nvPr/>
        </p:nvSpPr>
        <p:spPr>
          <a:xfrm>
            <a:off x="4186832" y="1983322"/>
            <a:ext cx="658896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1001" name="Linie"/>
          <p:cNvSpPr/>
          <p:nvPr/>
        </p:nvSpPr>
        <p:spPr>
          <a:xfrm flipV="1">
            <a:off x="6203268" y="858162"/>
            <a:ext cx="1" cy="1591173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002" name="Linie"/>
          <p:cNvSpPr/>
          <p:nvPr/>
        </p:nvSpPr>
        <p:spPr>
          <a:xfrm flipH="1">
            <a:off x="8543429" y="945557"/>
            <a:ext cx="288213" cy="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003" name="Rechteck 75"/>
          <p:cNvSpPr txBox="1"/>
          <p:nvPr/>
        </p:nvSpPr>
        <p:spPr>
          <a:xfrm>
            <a:off x="433977" y="435900"/>
            <a:ext cx="1752560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DC-Zwischenkreis</a:t>
            </a:r>
          </a:p>
        </p:txBody>
      </p:sp>
      <p:sp>
        <p:nvSpPr>
          <p:cNvPr id="1004" name="Linie"/>
          <p:cNvSpPr/>
          <p:nvPr/>
        </p:nvSpPr>
        <p:spPr>
          <a:xfrm flipV="1">
            <a:off x="8506823" y="874105"/>
            <a:ext cx="1" cy="1559288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005" name="Linie"/>
          <p:cNvSpPr/>
          <p:nvPr/>
        </p:nvSpPr>
        <p:spPr>
          <a:xfrm flipH="1">
            <a:off x="6239873" y="945557"/>
            <a:ext cx="288212" cy="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006" name="Rechteck 75"/>
          <p:cNvSpPr txBox="1"/>
          <p:nvPr/>
        </p:nvSpPr>
        <p:spPr>
          <a:xfrm>
            <a:off x="9052742" y="1497053"/>
            <a:ext cx="759082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Ströme</a:t>
            </a:r>
          </a:p>
        </p:txBody>
      </p:sp>
      <p:sp>
        <p:nvSpPr>
          <p:cNvPr id="1007" name="i2"/>
          <p:cNvSpPr txBox="1"/>
          <p:nvPr/>
        </p:nvSpPr>
        <p:spPr>
          <a:xfrm>
            <a:off x="8833174" y="801145"/>
            <a:ext cx="658896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 &lt; 0</a:t>
            </a:r>
          </a:p>
        </p:txBody>
      </p:sp>
      <p:sp>
        <p:nvSpPr>
          <p:cNvPr id="1008" name="u2"/>
          <p:cNvSpPr txBox="1"/>
          <p:nvPr/>
        </p:nvSpPr>
        <p:spPr>
          <a:xfrm>
            <a:off x="3056231" y="866869"/>
            <a:ext cx="1532035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DC  </a:t>
            </a:r>
            <a:r>
              <a:t>geregelt</a:t>
            </a:r>
          </a:p>
        </p:txBody>
      </p:sp>
      <p:sp>
        <p:nvSpPr>
          <p:cNvPr id="1009" name="i2"/>
          <p:cNvSpPr txBox="1"/>
          <p:nvPr/>
        </p:nvSpPr>
        <p:spPr>
          <a:xfrm>
            <a:off x="6471989" y="801145"/>
            <a:ext cx="658896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 &gt; 0</a:t>
            </a:r>
          </a:p>
        </p:txBody>
      </p:sp>
      <p:sp>
        <p:nvSpPr>
          <p:cNvPr id="1010" name="i2"/>
          <p:cNvSpPr txBox="1"/>
          <p:nvPr/>
        </p:nvSpPr>
        <p:spPr>
          <a:xfrm>
            <a:off x="1197256" y="1410745"/>
            <a:ext cx="658896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 &gt; 0</a:t>
            </a:r>
          </a:p>
        </p:txBody>
      </p:sp>
      <p:sp>
        <p:nvSpPr>
          <p:cNvPr id="1011" name="i2"/>
          <p:cNvSpPr txBox="1"/>
          <p:nvPr/>
        </p:nvSpPr>
        <p:spPr>
          <a:xfrm>
            <a:off x="3431440" y="1607675"/>
            <a:ext cx="658896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 &lt; 0</a:t>
            </a:r>
          </a:p>
        </p:txBody>
      </p:sp>
      <p:sp>
        <p:nvSpPr>
          <p:cNvPr id="1012" name="i2"/>
          <p:cNvSpPr txBox="1"/>
          <p:nvPr/>
        </p:nvSpPr>
        <p:spPr>
          <a:xfrm>
            <a:off x="7190917" y="1992606"/>
            <a:ext cx="658896" cy="288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Q = 0</a:t>
            </a:r>
          </a:p>
        </p:txBody>
      </p:sp>
      <p:sp>
        <p:nvSpPr>
          <p:cNvPr id="1013" name="u2"/>
          <p:cNvSpPr txBox="1"/>
          <p:nvPr/>
        </p:nvSpPr>
        <p:spPr>
          <a:xfrm>
            <a:off x="2270901" y="1241505"/>
            <a:ext cx="533875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DC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5" name="6_4_DC_mit_Q.PNG" descr="6_4_DC_mit_Q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195" y="914071"/>
            <a:ext cx="4983877" cy="1506755"/>
          </a:xfrm>
          <a:prstGeom prst="rect">
            <a:avLst/>
          </a:prstGeom>
          <a:ln w="12700">
            <a:miter lim="400000"/>
          </a:ln>
        </p:spPr>
      </p:pic>
      <p:pic>
        <p:nvPicPr>
          <p:cNvPr id="1016" name="6_4_AC_Netz_mit_Q.PNG" descr="6_4_AC_Netz_mit_Q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44584" y="974970"/>
            <a:ext cx="4948411" cy="1506754"/>
          </a:xfrm>
          <a:prstGeom prst="rect">
            <a:avLst/>
          </a:prstGeom>
          <a:ln w="12700">
            <a:miter lim="400000"/>
          </a:ln>
        </p:spPr>
      </p:pic>
      <p:sp>
        <p:nvSpPr>
          <p:cNvPr id="1017" name="t [s]"/>
          <p:cNvSpPr txBox="1"/>
          <p:nvPr/>
        </p:nvSpPr>
        <p:spPr>
          <a:xfrm>
            <a:off x="9197422" y="1992606"/>
            <a:ext cx="469723" cy="288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1018" name="Rechteck 75"/>
          <p:cNvSpPr txBox="1"/>
          <p:nvPr/>
        </p:nvSpPr>
        <p:spPr>
          <a:xfrm>
            <a:off x="5259977" y="435900"/>
            <a:ext cx="2069762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Spannungen am Netz</a:t>
            </a:r>
          </a:p>
        </p:txBody>
      </p:sp>
      <p:sp>
        <p:nvSpPr>
          <p:cNvPr id="1019" name="Linie"/>
          <p:cNvSpPr/>
          <p:nvPr/>
        </p:nvSpPr>
        <p:spPr>
          <a:xfrm>
            <a:off x="5196036" y="1626180"/>
            <a:ext cx="4648659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020" name="Rechteck 75"/>
          <p:cNvSpPr txBox="1"/>
          <p:nvPr/>
        </p:nvSpPr>
        <p:spPr>
          <a:xfrm>
            <a:off x="7652654" y="448184"/>
            <a:ext cx="2069762" cy="492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defTabSz="914400">
              <a:defRPr sz="1400">
                <a:solidFill>
                  <a:schemeClr val="accent1">
                    <a:lumOff val="-7647"/>
                  </a:schemeClr>
                </a:solidFill>
              </a:defRPr>
            </a:pPr>
            <a:r>
              <a:t>I</a:t>
            </a:r>
            <a:r>
              <a:rPr baseline="-5999"/>
              <a:t>d  </a:t>
            </a:r>
            <a:r>
              <a:t>folgt I</a:t>
            </a:r>
            <a:r>
              <a:rPr baseline="-5999"/>
              <a:t>DC</a:t>
            </a:r>
            <a:r>
              <a:t> und somit P</a:t>
            </a:r>
          </a:p>
          <a:p>
            <a:pPr defTabSz="914400">
              <a:defRPr sz="1400">
                <a:solidFill>
                  <a:schemeClr val="accent1">
                    <a:lumOff val="-7647"/>
                  </a:schemeClr>
                </a:solidFill>
              </a:defRPr>
            </a:pPr>
            <a:r>
              <a:t>I</a:t>
            </a:r>
            <a:r>
              <a:rPr baseline="-5999"/>
              <a:t>q  </a:t>
            </a:r>
            <a:r>
              <a:t>ist völlig unabhängig</a:t>
            </a:r>
          </a:p>
        </p:txBody>
      </p:sp>
      <p:sp>
        <p:nvSpPr>
          <p:cNvPr id="1021" name="Linie"/>
          <p:cNvSpPr/>
          <p:nvPr/>
        </p:nvSpPr>
        <p:spPr>
          <a:xfrm>
            <a:off x="256407" y="1590248"/>
            <a:ext cx="4648659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022" name="u2"/>
          <p:cNvSpPr txBox="1"/>
          <p:nvPr/>
        </p:nvSpPr>
        <p:spPr>
          <a:xfrm>
            <a:off x="2548004" y="448184"/>
            <a:ext cx="2069761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Vorgabe: P =&gt; I</a:t>
            </a:r>
            <a:r>
              <a:rPr baseline="-5999"/>
              <a:t>DC </a:t>
            </a:r>
          </a:p>
        </p:txBody>
      </p:sp>
      <p:sp>
        <p:nvSpPr>
          <p:cNvPr id="1023" name="t [s]"/>
          <p:cNvSpPr txBox="1"/>
          <p:nvPr/>
        </p:nvSpPr>
        <p:spPr>
          <a:xfrm>
            <a:off x="4186832" y="1983322"/>
            <a:ext cx="658896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1024" name="Rechteck 75"/>
          <p:cNvSpPr txBox="1"/>
          <p:nvPr/>
        </p:nvSpPr>
        <p:spPr>
          <a:xfrm>
            <a:off x="433977" y="435900"/>
            <a:ext cx="1752560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DC-Zwischenkreis</a:t>
            </a:r>
          </a:p>
        </p:txBody>
      </p:sp>
      <p:sp>
        <p:nvSpPr>
          <p:cNvPr id="1025" name="Rechteck 75"/>
          <p:cNvSpPr txBox="1"/>
          <p:nvPr/>
        </p:nvSpPr>
        <p:spPr>
          <a:xfrm>
            <a:off x="9052742" y="1497053"/>
            <a:ext cx="759082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Ströme</a:t>
            </a:r>
          </a:p>
        </p:txBody>
      </p:sp>
      <p:sp>
        <p:nvSpPr>
          <p:cNvPr id="1026" name="u2"/>
          <p:cNvSpPr txBox="1"/>
          <p:nvPr/>
        </p:nvSpPr>
        <p:spPr>
          <a:xfrm>
            <a:off x="3064698" y="770138"/>
            <a:ext cx="1532035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DC  </a:t>
            </a:r>
            <a:r>
              <a:t>geregelt</a:t>
            </a:r>
          </a:p>
        </p:txBody>
      </p:sp>
      <p:sp>
        <p:nvSpPr>
          <p:cNvPr id="1027" name="i2"/>
          <p:cNvSpPr txBox="1"/>
          <p:nvPr/>
        </p:nvSpPr>
        <p:spPr>
          <a:xfrm>
            <a:off x="1222656" y="1343011"/>
            <a:ext cx="658896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 &gt; 0</a:t>
            </a:r>
          </a:p>
        </p:txBody>
      </p:sp>
      <p:sp>
        <p:nvSpPr>
          <p:cNvPr id="1028" name="i2"/>
          <p:cNvSpPr txBox="1"/>
          <p:nvPr/>
        </p:nvSpPr>
        <p:spPr>
          <a:xfrm>
            <a:off x="3431440" y="1607675"/>
            <a:ext cx="658896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 &lt; 0</a:t>
            </a:r>
          </a:p>
        </p:txBody>
      </p:sp>
      <p:sp>
        <p:nvSpPr>
          <p:cNvPr id="1029" name="u2"/>
          <p:cNvSpPr txBox="1"/>
          <p:nvPr/>
        </p:nvSpPr>
        <p:spPr>
          <a:xfrm>
            <a:off x="2270901" y="1241505"/>
            <a:ext cx="533875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DC </a:t>
            </a:r>
          </a:p>
        </p:txBody>
      </p:sp>
      <p:sp>
        <p:nvSpPr>
          <p:cNvPr id="1030" name="i2"/>
          <p:cNvSpPr txBox="1"/>
          <p:nvPr/>
        </p:nvSpPr>
        <p:spPr>
          <a:xfrm>
            <a:off x="6701405" y="1992606"/>
            <a:ext cx="1259500" cy="288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solidFill>
                  <a:srgbClr val="535353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 = konstant</a:t>
            </a:r>
          </a:p>
        </p:txBody>
      </p:sp>
      <p:sp>
        <p:nvSpPr>
          <p:cNvPr id="1031" name="Linie"/>
          <p:cNvSpPr/>
          <p:nvPr/>
        </p:nvSpPr>
        <p:spPr>
          <a:xfrm flipV="1">
            <a:off x="6203268" y="858162"/>
            <a:ext cx="1" cy="1591173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032" name="1"/>
          <p:cNvSpPr txBox="1"/>
          <p:nvPr/>
        </p:nvSpPr>
        <p:spPr>
          <a:xfrm>
            <a:off x="6106040" y="791214"/>
            <a:ext cx="194457" cy="246671"/>
          </a:xfrm>
          <a:prstGeom prst="rect">
            <a:avLst/>
          </a:prstGeom>
          <a:solidFill>
            <a:schemeClr val="accent3">
              <a:lumOff val="25000"/>
            </a:schemeClr>
          </a:solidFill>
          <a:ln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"/>
            </a:lvl1pPr>
          </a:lstStyle>
          <a:p>
            <a:pPr/>
            <a:r>
              <a:t>1</a:t>
            </a:r>
          </a:p>
        </p:txBody>
      </p:sp>
      <p:sp>
        <p:nvSpPr>
          <p:cNvPr id="1033" name="Linie"/>
          <p:cNvSpPr/>
          <p:nvPr/>
        </p:nvSpPr>
        <p:spPr>
          <a:xfrm flipV="1">
            <a:off x="8506823" y="1023301"/>
            <a:ext cx="1" cy="1410091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034" name="2"/>
          <p:cNvSpPr txBox="1"/>
          <p:nvPr/>
        </p:nvSpPr>
        <p:spPr>
          <a:xfrm>
            <a:off x="8575752" y="2013681"/>
            <a:ext cx="194457" cy="246671"/>
          </a:xfrm>
          <a:prstGeom prst="rect">
            <a:avLst/>
          </a:prstGeom>
          <a:solidFill>
            <a:schemeClr val="accent3">
              <a:lumOff val="25000"/>
            </a:schemeClr>
          </a:solidFill>
          <a:ln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"/>
            </a:lvl1pPr>
          </a:lstStyle>
          <a:p>
            <a:pPr/>
            <a:r>
              <a:t>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6_4_U_mit_Q.PNG" descr="6_4_U_mit_Q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72485" y="820681"/>
            <a:ext cx="3523774" cy="34823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37" name="6_4_PQ_mitQ.PNG" descr="6_4_PQ_mitQ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32544" y="817217"/>
            <a:ext cx="3676065" cy="3404137"/>
          </a:xfrm>
          <a:prstGeom prst="rect">
            <a:avLst/>
          </a:prstGeom>
          <a:ln w="12700">
            <a:miter lim="400000"/>
          </a:ln>
        </p:spPr>
      </p:pic>
      <p:sp>
        <p:nvSpPr>
          <p:cNvPr id="1038" name="Linie"/>
          <p:cNvSpPr/>
          <p:nvPr/>
        </p:nvSpPr>
        <p:spPr>
          <a:xfrm flipH="1" flipV="1">
            <a:off x="5496001" y="2498339"/>
            <a:ext cx="3183864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039" name="Linie"/>
          <p:cNvSpPr/>
          <p:nvPr/>
        </p:nvSpPr>
        <p:spPr>
          <a:xfrm flipV="1">
            <a:off x="7037515" y="884719"/>
            <a:ext cx="1" cy="3176442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040" name="Ud"/>
          <p:cNvSpPr txBox="1"/>
          <p:nvPr/>
        </p:nvSpPr>
        <p:spPr>
          <a:xfrm>
            <a:off x="8040906" y="36482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d</a:t>
            </a:r>
          </a:p>
        </p:txBody>
      </p:sp>
      <p:sp>
        <p:nvSpPr>
          <p:cNvPr id="1041" name="j Uq"/>
          <p:cNvSpPr txBox="1"/>
          <p:nvPr/>
        </p:nvSpPr>
        <p:spPr>
          <a:xfrm>
            <a:off x="5524180" y="9050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j U</a:t>
            </a:r>
            <a:r>
              <a:rPr baseline="-5999"/>
              <a:t>q</a:t>
            </a:r>
          </a:p>
        </p:txBody>
      </p:sp>
      <p:sp>
        <p:nvSpPr>
          <p:cNvPr id="1042" name="Id"/>
          <p:cNvSpPr txBox="1"/>
          <p:nvPr/>
        </p:nvSpPr>
        <p:spPr>
          <a:xfrm>
            <a:off x="8484785" y="2043375"/>
            <a:ext cx="894879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d</a:t>
            </a:r>
          </a:p>
        </p:txBody>
      </p:sp>
      <p:sp>
        <p:nvSpPr>
          <p:cNvPr id="1063" name="Verbindungslinie"/>
          <p:cNvSpPr/>
          <p:nvPr/>
        </p:nvSpPr>
        <p:spPr>
          <a:xfrm>
            <a:off x="8732199" y="2113670"/>
            <a:ext cx="109209" cy="7697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412" h="21600" fill="norm" stroke="1" extrusionOk="0">
                <a:moveTo>
                  <a:pt x="0" y="0"/>
                </a:moveTo>
                <a:cubicBezTo>
                  <a:pt x="19394" y="7152"/>
                  <a:pt x="21600" y="14352"/>
                  <a:pt x="6618" y="21600"/>
                </a:cubicBezTo>
              </a:path>
            </a:pathLst>
          </a:custGeom>
          <a:ln w="12700">
            <a:solidFill>
              <a:schemeClr val="accent5"/>
            </a:solidFill>
            <a:headEnd type="arrow"/>
            <a:tailEnd type="arrow"/>
          </a:ln>
        </p:spPr>
        <p:txBody>
          <a:bodyPr/>
          <a:lstStyle/>
          <a:p>
            <a:pPr/>
          </a:p>
        </p:txBody>
      </p:sp>
      <p:sp>
        <p:nvSpPr>
          <p:cNvPr id="1064" name="Verbindungslinie"/>
          <p:cNvSpPr/>
          <p:nvPr/>
        </p:nvSpPr>
        <p:spPr>
          <a:xfrm>
            <a:off x="8479899" y="2492930"/>
            <a:ext cx="747337" cy="10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0" y="21600"/>
                </a:lnTo>
              </a:path>
            </a:pathLst>
          </a:custGeom>
          <a:ln w="12700">
            <a:solidFill>
              <a:schemeClr val="accent1"/>
            </a:solidFill>
            <a:headEnd type="arrow"/>
            <a:tailEnd type="arrow"/>
          </a:ln>
        </p:spPr>
        <p:txBody>
          <a:bodyPr/>
          <a:lstStyle/>
          <a:p>
            <a:pPr/>
          </a:p>
        </p:txBody>
      </p:sp>
      <p:sp>
        <p:nvSpPr>
          <p:cNvPr id="1045" name="Iq"/>
          <p:cNvSpPr txBox="1"/>
          <p:nvPr/>
        </p:nvSpPr>
        <p:spPr>
          <a:xfrm>
            <a:off x="8671052" y="2466708"/>
            <a:ext cx="894879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q</a:t>
            </a:r>
          </a:p>
        </p:txBody>
      </p:sp>
      <p:sp>
        <p:nvSpPr>
          <p:cNvPr id="1046" name="P"/>
          <p:cNvSpPr txBox="1"/>
          <p:nvPr/>
        </p:nvSpPr>
        <p:spPr>
          <a:xfrm>
            <a:off x="4010772" y="36482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</a:t>
            </a:r>
          </a:p>
        </p:txBody>
      </p:sp>
      <p:sp>
        <p:nvSpPr>
          <p:cNvPr id="1047" name="j Q"/>
          <p:cNvSpPr txBox="1"/>
          <p:nvPr/>
        </p:nvSpPr>
        <p:spPr>
          <a:xfrm>
            <a:off x="1445372" y="811890"/>
            <a:ext cx="75908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j Q</a:t>
            </a:r>
          </a:p>
        </p:txBody>
      </p:sp>
      <p:sp>
        <p:nvSpPr>
          <p:cNvPr id="1048" name="Watt"/>
          <p:cNvSpPr txBox="1"/>
          <p:nvPr/>
        </p:nvSpPr>
        <p:spPr>
          <a:xfrm>
            <a:off x="3832972" y="4129992"/>
            <a:ext cx="759082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Watt</a:t>
            </a:r>
          </a:p>
        </p:txBody>
      </p:sp>
      <p:sp>
        <p:nvSpPr>
          <p:cNvPr id="1049" name="pu"/>
          <p:cNvSpPr txBox="1"/>
          <p:nvPr/>
        </p:nvSpPr>
        <p:spPr>
          <a:xfrm>
            <a:off x="8040906" y="4129992"/>
            <a:ext cx="759082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pu</a:t>
            </a:r>
          </a:p>
        </p:txBody>
      </p:sp>
      <p:sp>
        <p:nvSpPr>
          <p:cNvPr id="1050" name="S"/>
          <p:cNvSpPr txBox="1"/>
          <p:nvPr/>
        </p:nvSpPr>
        <p:spPr>
          <a:xfrm>
            <a:off x="3926106" y="811890"/>
            <a:ext cx="75908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 u="sng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1051" name="U"/>
          <p:cNvSpPr txBox="1"/>
          <p:nvPr/>
        </p:nvSpPr>
        <p:spPr>
          <a:xfrm>
            <a:off x="8040906" y="9050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 u="sng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052" name="Linie"/>
          <p:cNvSpPr/>
          <p:nvPr/>
        </p:nvSpPr>
        <p:spPr>
          <a:xfrm flipV="1">
            <a:off x="3207200" y="1972926"/>
            <a:ext cx="58407" cy="114630"/>
          </a:xfrm>
          <a:prstGeom prst="line">
            <a:avLst/>
          </a:prstGeom>
          <a:ln w="12700">
            <a:solidFill>
              <a:schemeClr val="accent1">
                <a:lumOff val="-7647"/>
              </a:schemeClr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053" name="Linie"/>
          <p:cNvSpPr/>
          <p:nvPr/>
        </p:nvSpPr>
        <p:spPr>
          <a:xfrm flipV="1">
            <a:off x="3065279" y="938482"/>
            <a:ext cx="1" cy="317644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054" name="Linie"/>
          <p:cNvSpPr/>
          <p:nvPr/>
        </p:nvSpPr>
        <p:spPr>
          <a:xfrm>
            <a:off x="1473347" y="2460239"/>
            <a:ext cx="3183865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055" name="Netz"/>
          <p:cNvSpPr txBox="1"/>
          <p:nvPr/>
        </p:nvSpPr>
        <p:spPr>
          <a:xfrm>
            <a:off x="1458617" y="3655842"/>
            <a:ext cx="885774" cy="452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</a:t>
            </a:r>
          </a:p>
        </p:txBody>
      </p:sp>
      <p:sp>
        <p:nvSpPr>
          <p:cNvPr id="1056" name="Umrichter"/>
          <p:cNvSpPr txBox="1"/>
          <p:nvPr/>
        </p:nvSpPr>
        <p:spPr>
          <a:xfrm>
            <a:off x="5600517" y="3655842"/>
            <a:ext cx="1085803" cy="452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</a:t>
            </a:r>
          </a:p>
        </p:txBody>
      </p:sp>
      <p:sp>
        <p:nvSpPr>
          <p:cNvPr id="1057" name="Linie"/>
          <p:cNvSpPr/>
          <p:nvPr/>
        </p:nvSpPr>
        <p:spPr>
          <a:xfrm flipV="1">
            <a:off x="7023418" y="2236164"/>
            <a:ext cx="1050359" cy="261885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tailEnd type="arrow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58" name="1"/>
          <p:cNvSpPr txBox="1"/>
          <p:nvPr/>
        </p:nvSpPr>
        <p:spPr>
          <a:xfrm>
            <a:off x="4385799" y="2106066"/>
            <a:ext cx="194458" cy="246672"/>
          </a:xfrm>
          <a:prstGeom prst="rect">
            <a:avLst/>
          </a:prstGeom>
          <a:solidFill>
            <a:schemeClr val="accent3">
              <a:lumOff val="25000"/>
            </a:schemeClr>
          </a:solidFill>
          <a:ln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"/>
            </a:lvl1pPr>
          </a:lstStyle>
          <a:p>
            <a:pPr/>
            <a:r>
              <a:t>1</a:t>
            </a:r>
          </a:p>
        </p:txBody>
      </p:sp>
      <p:sp>
        <p:nvSpPr>
          <p:cNvPr id="1059" name="2"/>
          <p:cNvSpPr txBox="1"/>
          <p:nvPr/>
        </p:nvSpPr>
        <p:spPr>
          <a:xfrm>
            <a:off x="1651480" y="2069531"/>
            <a:ext cx="194457" cy="246671"/>
          </a:xfrm>
          <a:prstGeom prst="rect">
            <a:avLst/>
          </a:prstGeom>
          <a:solidFill>
            <a:schemeClr val="accent3">
              <a:lumOff val="25000"/>
            </a:schemeClr>
          </a:solidFill>
          <a:ln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"/>
            </a:lvl1pPr>
          </a:lstStyle>
          <a:p>
            <a:pPr/>
            <a:r>
              <a:t>2</a:t>
            </a:r>
          </a:p>
        </p:txBody>
      </p:sp>
      <p:sp>
        <p:nvSpPr>
          <p:cNvPr id="1060" name="x"/>
          <p:cNvSpPr txBox="1"/>
          <p:nvPr/>
        </p:nvSpPr>
        <p:spPr>
          <a:xfrm>
            <a:off x="4117263" y="2323032"/>
            <a:ext cx="190501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lumOff val="-7647"/>
                  </a:schemeClr>
                </a:solidFill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1061" name="x"/>
          <p:cNvSpPr txBox="1"/>
          <p:nvPr/>
        </p:nvSpPr>
        <p:spPr>
          <a:xfrm>
            <a:off x="1835496" y="2335732"/>
            <a:ext cx="190501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lumOff val="-7647"/>
                  </a:schemeClr>
                </a:solidFill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1062" name="Linie"/>
          <p:cNvSpPr/>
          <p:nvPr/>
        </p:nvSpPr>
        <p:spPr>
          <a:xfrm>
            <a:off x="3896974" y="1659926"/>
            <a:ext cx="84326" cy="97163"/>
          </a:xfrm>
          <a:prstGeom prst="line">
            <a:avLst/>
          </a:prstGeom>
          <a:ln w="12700">
            <a:solidFill>
              <a:schemeClr val="accent1">
                <a:lumOff val="-7647"/>
              </a:schemeClr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2" name="Gruppieren"/>
          <p:cNvGrpSpPr/>
          <p:nvPr/>
        </p:nvGrpSpPr>
        <p:grpSpPr>
          <a:xfrm>
            <a:off x="842133" y="622736"/>
            <a:ext cx="8475734" cy="2678940"/>
            <a:chOff x="0" y="0"/>
            <a:chExt cx="8475733" cy="2678938"/>
          </a:xfrm>
        </p:grpSpPr>
        <p:sp>
          <p:nvSpPr>
            <p:cNvPr id="1066" name="Umrichtermodell"/>
            <p:cNvSpPr txBox="1"/>
            <p:nvPr/>
          </p:nvSpPr>
          <p:spPr>
            <a:xfrm>
              <a:off x="2805795" y="78641"/>
              <a:ext cx="2227193" cy="4676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Umrichtermodell</a:t>
              </a:r>
            </a:p>
          </p:txBody>
        </p:sp>
        <p:sp>
          <p:nvSpPr>
            <p:cNvPr id="1067" name="Doppelpfeil"/>
            <p:cNvSpPr/>
            <p:nvPr/>
          </p:nvSpPr>
          <p:spPr>
            <a:xfrm>
              <a:off x="3538160" y="1047697"/>
              <a:ext cx="762463" cy="266127"/>
            </a:xfrm>
            <a:prstGeom prst="leftRightArrow">
              <a:avLst>
                <a:gd name="adj1" fmla="val 62949"/>
                <a:gd name="adj2" fmla="val 81439"/>
              </a:avLst>
            </a:prstGeom>
            <a:solidFill>
              <a:srgbClr val="FF2600"/>
            </a:solidFill>
            <a:ln w="127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68" name="P"/>
            <p:cNvSpPr txBox="1"/>
            <p:nvPr/>
          </p:nvSpPr>
          <p:spPr>
            <a:xfrm>
              <a:off x="3620508" y="1346245"/>
              <a:ext cx="597766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P</a:t>
              </a:r>
            </a:p>
          </p:txBody>
        </p:sp>
        <p:sp>
          <p:nvSpPr>
            <p:cNvPr id="1069" name="Ursache: AC-Leistung"/>
            <p:cNvSpPr txBox="1"/>
            <p:nvPr/>
          </p:nvSpPr>
          <p:spPr>
            <a:xfrm>
              <a:off x="5407882" y="2211254"/>
              <a:ext cx="2227193" cy="4676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Ursache: AC-Leistung</a:t>
              </a:r>
            </a:p>
          </p:txBody>
        </p:sp>
        <p:sp>
          <p:nvSpPr>
            <p:cNvPr id="1070" name="Wirkung: DC-Leistung"/>
            <p:cNvSpPr txBox="1"/>
            <p:nvPr/>
          </p:nvSpPr>
          <p:spPr>
            <a:xfrm>
              <a:off x="972436" y="2211254"/>
              <a:ext cx="2227193" cy="4676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Wirkung: DC-Leistung</a:t>
              </a:r>
            </a:p>
          </p:txBody>
        </p:sp>
        <p:sp>
          <p:nvSpPr>
            <p:cNvPr id="1071" name="AutoShape 1"/>
            <p:cNvSpPr/>
            <p:nvPr/>
          </p:nvSpPr>
          <p:spPr>
            <a:xfrm flipH="1">
              <a:off x="3917436" y="2274711"/>
              <a:ext cx="505395" cy="168249"/>
            </a:xfrm>
            <a:prstGeom prst="rightArrow">
              <a:avLst>
                <a:gd name="adj1" fmla="val 55120"/>
                <a:gd name="adj2" fmla="val 167545"/>
              </a:avLst>
            </a:prstGeom>
            <a:solidFill>
              <a:srgbClr val="FFC000"/>
            </a:solidFill>
            <a:ln w="127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 defTabSz="914400">
                <a:defRPr sz="1400"/>
              </a:pPr>
            </a:p>
          </p:txBody>
        </p:sp>
        <p:sp>
          <p:nvSpPr>
            <p:cNvPr id="1072" name="i2"/>
            <p:cNvSpPr txBox="1"/>
            <p:nvPr/>
          </p:nvSpPr>
          <p:spPr>
            <a:xfrm>
              <a:off x="3227308" y="2214422"/>
              <a:ext cx="393439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DC</a:t>
              </a:r>
            </a:p>
          </p:txBody>
        </p:sp>
        <p:sp>
          <p:nvSpPr>
            <p:cNvPr id="1073" name="i2"/>
            <p:cNvSpPr txBox="1"/>
            <p:nvPr/>
          </p:nvSpPr>
          <p:spPr>
            <a:xfrm>
              <a:off x="4719520" y="2214422"/>
              <a:ext cx="393439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 u="sng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I</a:t>
              </a:r>
            </a:p>
          </p:txBody>
        </p:sp>
        <p:sp>
          <p:nvSpPr>
            <p:cNvPr id="1074" name="DC-…"/>
            <p:cNvSpPr txBox="1"/>
            <p:nvPr/>
          </p:nvSpPr>
          <p:spPr>
            <a:xfrm>
              <a:off x="55242" y="928323"/>
              <a:ext cx="667000" cy="5670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DC-</a:t>
              </a:r>
            </a:p>
            <a:p>
              <a:pPr marR="40639" indent="40639" algn="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Netz</a:t>
              </a:r>
            </a:p>
          </p:txBody>
        </p:sp>
        <p:sp>
          <p:nvSpPr>
            <p:cNvPr id="1075" name="AC-Quelle,…"/>
            <p:cNvSpPr txBox="1"/>
            <p:nvPr/>
          </p:nvSpPr>
          <p:spPr>
            <a:xfrm>
              <a:off x="7184273" y="897226"/>
              <a:ext cx="1237844" cy="5670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AC-Quelle,</a:t>
              </a:r>
            </a:p>
            <a:p>
              <a:pPr marR="40639" indent="40639" algn="ct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AC-Senke</a:t>
              </a:r>
            </a:p>
          </p:txBody>
        </p:sp>
        <p:grpSp>
          <p:nvGrpSpPr>
            <p:cNvPr id="1094" name="Gruppieren"/>
            <p:cNvGrpSpPr/>
            <p:nvPr/>
          </p:nvGrpSpPr>
          <p:grpSpPr>
            <a:xfrm>
              <a:off x="903015" y="78641"/>
              <a:ext cx="2366034" cy="1997671"/>
              <a:chOff x="0" y="0"/>
              <a:chExt cx="2366032" cy="1997669"/>
            </a:xfrm>
          </p:grpSpPr>
          <p:sp>
            <p:nvSpPr>
              <p:cNvPr id="1076" name="DC"/>
              <p:cNvSpPr txBox="1"/>
              <p:nvPr/>
            </p:nvSpPr>
            <p:spPr>
              <a:xfrm>
                <a:off x="914191" y="0"/>
                <a:ext cx="743675" cy="28882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R="40639" indent="40639" algn="ctr" defTabSz="914400">
                  <a:spcBef>
                    <a:spcPts val="400"/>
                  </a:spcBef>
                  <a:defRPr sz="1400">
                    <a:solidFill>
                      <a:schemeClr val="accent2">
                        <a:lumOff val="-5333"/>
                      </a:schemeClr>
                    </a:solidFill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DC</a:t>
                </a:r>
              </a:p>
            </p:txBody>
          </p:sp>
          <p:sp>
            <p:nvSpPr>
              <p:cNvPr id="1077" name="Linie"/>
              <p:cNvSpPr/>
              <p:nvPr/>
            </p:nvSpPr>
            <p:spPr>
              <a:xfrm flipH="1">
                <a:off x="922140" y="147218"/>
                <a:ext cx="1" cy="1850453"/>
              </a:xfrm>
              <a:prstGeom prst="line">
                <a:avLst/>
              </a:prstGeom>
              <a:noFill/>
              <a:ln w="12700" cap="flat">
                <a:solidFill>
                  <a:srgbClr val="F39019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078" name="Linie"/>
              <p:cNvSpPr/>
              <p:nvPr/>
            </p:nvSpPr>
            <p:spPr>
              <a:xfrm>
                <a:off x="296709" y="457992"/>
                <a:ext cx="1693211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79" name="Linie"/>
              <p:cNvSpPr/>
              <p:nvPr/>
            </p:nvSpPr>
            <p:spPr>
              <a:xfrm>
                <a:off x="1982119" y="463392"/>
                <a:ext cx="4" cy="1312243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80" name="Linie"/>
              <p:cNvSpPr/>
              <p:nvPr/>
            </p:nvSpPr>
            <p:spPr>
              <a:xfrm>
                <a:off x="295664" y="450442"/>
                <a:ext cx="3" cy="132817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81" name="Linie"/>
              <p:cNvSpPr/>
              <p:nvPr/>
            </p:nvSpPr>
            <p:spPr>
              <a:xfrm>
                <a:off x="309408" y="1778620"/>
                <a:ext cx="1667812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82" name="Kreis"/>
              <p:cNvSpPr/>
              <p:nvPr/>
            </p:nvSpPr>
            <p:spPr>
              <a:xfrm rot="10800000">
                <a:off x="884616" y="1740860"/>
                <a:ext cx="75049" cy="75523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083" name="Kreis"/>
              <p:cNvSpPr/>
              <p:nvPr/>
            </p:nvSpPr>
            <p:spPr>
              <a:xfrm rot="10800000">
                <a:off x="884616" y="420231"/>
                <a:ext cx="75049" cy="75523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084" name="Linie"/>
              <p:cNvSpPr/>
              <p:nvPr/>
            </p:nvSpPr>
            <p:spPr>
              <a:xfrm>
                <a:off x="-1" y="632146"/>
                <a:ext cx="3" cy="88059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85" name="Kreis"/>
              <p:cNvSpPr/>
              <p:nvPr/>
            </p:nvSpPr>
            <p:spPr>
              <a:xfrm rot="5400000">
                <a:off x="141716" y="949295"/>
                <a:ext cx="305231" cy="308539"/>
              </a:xfrm>
              <a:prstGeom prst="ellips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086" name="i2"/>
              <p:cNvSpPr txBox="1"/>
              <p:nvPr/>
            </p:nvSpPr>
            <p:spPr>
              <a:xfrm>
                <a:off x="1226535" y="470700"/>
                <a:ext cx="393439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algn="ctr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I</a:t>
                </a:r>
                <a:r>
                  <a:rPr baseline="-5999"/>
                  <a:t>DC</a:t>
                </a:r>
              </a:p>
            </p:txBody>
          </p:sp>
          <p:sp>
            <p:nvSpPr>
              <p:cNvPr id="1087" name="Linie"/>
              <p:cNvSpPr/>
              <p:nvPr/>
            </p:nvSpPr>
            <p:spPr>
              <a:xfrm>
                <a:off x="1470496" y="454394"/>
                <a:ext cx="154672" cy="1"/>
              </a:xfrm>
              <a:prstGeom prst="line">
                <a:avLst/>
              </a:prstGeom>
              <a:noFill/>
              <a:ln w="25400" cap="flat">
                <a:solidFill>
                  <a:srgbClr val="004B93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88" name="u2"/>
              <p:cNvSpPr txBox="1"/>
              <p:nvPr/>
            </p:nvSpPr>
            <p:spPr>
              <a:xfrm>
                <a:off x="439873" y="952341"/>
                <a:ext cx="786736" cy="2888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U</a:t>
                </a:r>
                <a:r>
                  <a:rPr baseline="-5999"/>
                  <a:t>DC</a:t>
                </a:r>
              </a:p>
            </p:txBody>
          </p:sp>
          <p:grpSp>
            <p:nvGrpSpPr>
              <p:cNvPr id="1092" name="Gruppieren"/>
              <p:cNvGrpSpPr/>
              <p:nvPr/>
            </p:nvGrpSpPr>
            <p:grpSpPr>
              <a:xfrm>
                <a:off x="1774807" y="1025375"/>
                <a:ext cx="414628" cy="94139"/>
                <a:chOff x="0" y="0"/>
                <a:chExt cx="414626" cy="94137"/>
              </a:xfrm>
            </p:grpSpPr>
            <p:sp>
              <p:nvSpPr>
                <p:cNvPr id="1089" name="Rechteck"/>
                <p:cNvSpPr/>
                <p:nvPr/>
              </p:nvSpPr>
              <p:spPr>
                <a:xfrm>
                  <a:off x="50637" y="-1"/>
                  <a:ext cx="356990" cy="92558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101600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1090" name="Linie"/>
                <p:cNvSpPr/>
                <p:nvPr/>
              </p:nvSpPr>
              <p:spPr>
                <a:xfrm flipH="1" flipV="1">
                  <a:off x="0" y="9312"/>
                  <a:ext cx="414627" cy="4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91" name="Linie"/>
                <p:cNvSpPr/>
                <p:nvPr/>
              </p:nvSpPr>
              <p:spPr>
                <a:xfrm flipH="1" flipV="1">
                  <a:off x="0" y="94135"/>
                  <a:ext cx="414627" cy="3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1093" name="R1"/>
              <p:cNvSpPr txBox="1"/>
              <p:nvPr/>
            </p:nvSpPr>
            <p:spPr>
              <a:xfrm>
                <a:off x="1972594" y="1174872"/>
                <a:ext cx="393439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>
                <a:lvl1pPr marR="36574" indent="36574" algn="ctr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C</a:t>
                </a:r>
              </a:p>
            </p:txBody>
          </p:sp>
        </p:grpSp>
        <p:grpSp>
          <p:nvGrpSpPr>
            <p:cNvPr id="1120" name="Gruppieren"/>
            <p:cNvGrpSpPr/>
            <p:nvPr/>
          </p:nvGrpSpPr>
          <p:grpSpPr>
            <a:xfrm>
              <a:off x="4612015" y="80164"/>
              <a:ext cx="2615206" cy="1997671"/>
              <a:chOff x="0" y="0"/>
              <a:chExt cx="2615204" cy="1997669"/>
            </a:xfrm>
          </p:grpSpPr>
          <p:sp>
            <p:nvSpPr>
              <p:cNvPr id="1095" name="Linie"/>
              <p:cNvSpPr/>
              <p:nvPr/>
            </p:nvSpPr>
            <p:spPr>
              <a:xfrm flipH="1">
                <a:off x="846088" y="147218"/>
                <a:ext cx="1" cy="1850453"/>
              </a:xfrm>
              <a:prstGeom prst="line">
                <a:avLst/>
              </a:prstGeom>
              <a:noFill/>
              <a:ln w="12700" cap="flat">
                <a:solidFill>
                  <a:srgbClr val="F39019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096" name="Linie"/>
              <p:cNvSpPr/>
              <p:nvPr/>
            </p:nvSpPr>
            <p:spPr>
              <a:xfrm>
                <a:off x="315882" y="457968"/>
                <a:ext cx="1693211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97" name="Linie"/>
              <p:cNvSpPr/>
              <p:nvPr/>
            </p:nvSpPr>
            <p:spPr>
              <a:xfrm>
                <a:off x="2001292" y="463368"/>
                <a:ext cx="3" cy="1312243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98" name="Linie"/>
              <p:cNvSpPr/>
              <p:nvPr/>
            </p:nvSpPr>
            <p:spPr>
              <a:xfrm>
                <a:off x="314837" y="450418"/>
                <a:ext cx="4" cy="132817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99" name="Linie"/>
              <p:cNvSpPr/>
              <p:nvPr/>
            </p:nvSpPr>
            <p:spPr>
              <a:xfrm>
                <a:off x="317728" y="1778596"/>
                <a:ext cx="1678665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100" name="Kreis"/>
              <p:cNvSpPr/>
              <p:nvPr/>
            </p:nvSpPr>
            <p:spPr>
              <a:xfrm rot="10800000">
                <a:off x="814889" y="1740835"/>
                <a:ext cx="75049" cy="75523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101" name="Kreis"/>
              <p:cNvSpPr/>
              <p:nvPr/>
            </p:nvSpPr>
            <p:spPr>
              <a:xfrm rot="10800000">
                <a:off x="814889" y="420207"/>
                <a:ext cx="75049" cy="75523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102" name="Linie"/>
              <p:cNvSpPr/>
              <p:nvPr/>
            </p:nvSpPr>
            <p:spPr>
              <a:xfrm>
                <a:off x="540727" y="679191"/>
                <a:ext cx="3" cy="88059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103" name="Kreis"/>
              <p:cNvSpPr/>
              <p:nvPr/>
            </p:nvSpPr>
            <p:spPr>
              <a:xfrm rot="5400000">
                <a:off x="160889" y="949271"/>
                <a:ext cx="305231" cy="30853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104" name="i2"/>
              <p:cNvSpPr txBox="1"/>
              <p:nvPr/>
            </p:nvSpPr>
            <p:spPr>
              <a:xfrm>
                <a:off x="1638126" y="553350"/>
                <a:ext cx="393439" cy="2888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>
                <a:lvl1pPr marR="36574" indent="36574" algn="ctr" defTabSz="822960">
                  <a:spcBef>
                    <a:spcPts val="300"/>
                  </a:spcBef>
                  <a:defRPr sz="1400" u="sng"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I</a:t>
                </a:r>
              </a:p>
            </p:txBody>
          </p:sp>
          <p:sp>
            <p:nvSpPr>
              <p:cNvPr id="1105" name="Linie"/>
              <p:cNvSpPr/>
              <p:nvPr/>
            </p:nvSpPr>
            <p:spPr>
              <a:xfrm>
                <a:off x="2001293" y="636882"/>
                <a:ext cx="1" cy="154672"/>
              </a:xfrm>
              <a:prstGeom prst="line">
                <a:avLst/>
              </a:prstGeom>
              <a:noFill/>
              <a:ln w="25400" cap="flat">
                <a:solidFill>
                  <a:srgbClr val="004B93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106" name="u2"/>
              <p:cNvSpPr txBox="1"/>
              <p:nvPr/>
            </p:nvSpPr>
            <p:spPr>
              <a:xfrm>
                <a:off x="565595" y="928033"/>
                <a:ext cx="786737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rPr u="sng"/>
                  <a:t>U</a:t>
                </a:r>
                <a:r>
                  <a:rPr baseline="-5999"/>
                  <a:t>1</a:t>
                </a:r>
              </a:p>
            </p:txBody>
          </p:sp>
          <p:sp>
            <p:nvSpPr>
              <p:cNvPr id="1107" name="Kreis"/>
              <p:cNvSpPr/>
              <p:nvPr/>
            </p:nvSpPr>
            <p:spPr>
              <a:xfrm rot="5400000">
                <a:off x="1848678" y="931415"/>
                <a:ext cx="305231" cy="30853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108" name="Linie"/>
              <p:cNvSpPr/>
              <p:nvPr/>
            </p:nvSpPr>
            <p:spPr>
              <a:xfrm flipV="1">
                <a:off x="315992" y="950870"/>
                <a:ext cx="868" cy="31183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109" name="Linie"/>
              <p:cNvSpPr/>
              <p:nvPr/>
            </p:nvSpPr>
            <p:spPr>
              <a:xfrm>
                <a:off x="2273285" y="675364"/>
                <a:ext cx="2" cy="88059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110" name="R1"/>
              <p:cNvSpPr txBox="1"/>
              <p:nvPr/>
            </p:nvSpPr>
            <p:spPr>
              <a:xfrm>
                <a:off x="1014224" y="492471"/>
                <a:ext cx="509143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>
                <a:lvl1pPr marR="36574" indent="36574" algn="ctr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L</a:t>
                </a:r>
              </a:p>
            </p:txBody>
          </p:sp>
          <p:grpSp>
            <p:nvGrpSpPr>
              <p:cNvPr id="1115" name="Gruppieren"/>
              <p:cNvGrpSpPr/>
              <p:nvPr/>
            </p:nvGrpSpPr>
            <p:grpSpPr>
              <a:xfrm>
                <a:off x="1072076" y="343946"/>
                <a:ext cx="393439" cy="161309"/>
                <a:chOff x="0" y="0"/>
                <a:chExt cx="393438" cy="161307"/>
              </a:xfrm>
            </p:grpSpPr>
            <p:sp>
              <p:nvSpPr>
                <p:cNvPr id="1111" name="Rechteck"/>
                <p:cNvSpPr/>
                <p:nvPr/>
              </p:nvSpPr>
              <p:spPr>
                <a:xfrm rot="10800000">
                  <a:off x="-1" y="-1"/>
                  <a:ext cx="393439" cy="16130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1112" name="Linie"/>
                <p:cNvSpPr/>
                <p:nvPr/>
              </p:nvSpPr>
              <p:spPr>
                <a:xfrm flipH="1">
                  <a:off x="131558" y="40332"/>
                  <a:ext cx="130322" cy="901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fill="norm" stroke="1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1113" name="Linie"/>
                <p:cNvSpPr/>
                <p:nvPr/>
              </p:nvSpPr>
              <p:spPr>
                <a:xfrm flipH="1">
                  <a:off x="1236" y="46750"/>
                  <a:ext cx="130323" cy="901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fill="norm" stroke="1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1114" name="Linie"/>
                <p:cNvSpPr/>
                <p:nvPr/>
              </p:nvSpPr>
              <p:spPr>
                <a:xfrm flipH="1">
                  <a:off x="261878" y="46750"/>
                  <a:ext cx="130323" cy="901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fill="norm" stroke="1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</p:grpSp>
          <p:sp>
            <p:nvSpPr>
              <p:cNvPr id="1116" name="Linie"/>
              <p:cNvSpPr/>
              <p:nvPr/>
            </p:nvSpPr>
            <p:spPr>
              <a:xfrm flipV="1">
                <a:off x="0" y="1096752"/>
                <a:ext cx="163697" cy="1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117" name="u2"/>
              <p:cNvSpPr txBox="1"/>
              <p:nvPr/>
            </p:nvSpPr>
            <p:spPr>
              <a:xfrm>
                <a:off x="2245981" y="939541"/>
                <a:ext cx="369224" cy="2888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rPr u="sng"/>
                  <a:t>U</a:t>
                </a:r>
                <a:r>
                  <a:rPr baseline="-5999"/>
                  <a:t>2</a:t>
                </a:r>
              </a:p>
            </p:txBody>
          </p:sp>
          <p:sp>
            <p:nvSpPr>
              <p:cNvPr id="1118" name="AC"/>
              <p:cNvSpPr txBox="1"/>
              <p:nvPr/>
            </p:nvSpPr>
            <p:spPr>
              <a:xfrm>
                <a:off x="147725" y="0"/>
                <a:ext cx="743675" cy="28882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R="40639" indent="40639" algn="ctr" defTabSz="914400">
                  <a:spcBef>
                    <a:spcPts val="400"/>
                  </a:spcBef>
                  <a:defRPr sz="1400">
                    <a:solidFill>
                      <a:schemeClr val="accent1"/>
                    </a:solidFill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AC</a:t>
                </a:r>
              </a:p>
            </p:txBody>
          </p:sp>
          <p:sp>
            <p:nvSpPr>
              <p:cNvPr id="1119" name="Linie"/>
              <p:cNvSpPr/>
              <p:nvPr/>
            </p:nvSpPr>
            <p:spPr>
              <a:xfrm>
                <a:off x="1847024" y="1085144"/>
                <a:ext cx="311841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1121" name="Abgerundetes Rechteck 215"/>
            <p:cNvSpPr/>
            <p:nvPr/>
          </p:nvSpPr>
          <p:spPr>
            <a:xfrm>
              <a:off x="0" y="0"/>
              <a:ext cx="8475734" cy="2638737"/>
            </a:xfrm>
            <a:prstGeom prst="roundRect">
              <a:avLst>
                <a:gd name="adj" fmla="val 5616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4" name="6_4_U_AC.PNG" descr="6_4_U_AC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8840" y="745811"/>
            <a:ext cx="4869143" cy="1793368"/>
          </a:xfrm>
          <a:prstGeom prst="rect">
            <a:avLst/>
          </a:prstGeom>
          <a:ln w="12700">
            <a:miter lim="400000"/>
          </a:ln>
        </p:spPr>
      </p:pic>
      <p:sp>
        <p:nvSpPr>
          <p:cNvPr id="1125" name="t [s]"/>
          <p:cNvSpPr txBox="1"/>
          <p:nvPr/>
        </p:nvSpPr>
        <p:spPr>
          <a:xfrm>
            <a:off x="4278288" y="2024354"/>
            <a:ext cx="469723" cy="288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1126" name="Rechteck 75"/>
          <p:cNvSpPr txBox="1"/>
          <p:nvPr/>
        </p:nvSpPr>
        <p:spPr>
          <a:xfrm>
            <a:off x="323911" y="467648"/>
            <a:ext cx="2566847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Spannungen am Anschluss</a:t>
            </a:r>
          </a:p>
        </p:txBody>
      </p:sp>
      <p:sp>
        <p:nvSpPr>
          <p:cNvPr id="1127" name="Linie"/>
          <p:cNvSpPr/>
          <p:nvPr/>
        </p:nvSpPr>
        <p:spPr>
          <a:xfrm>
            <a:off x="276903" y="1543628"/>
            <a:ext cx="4648659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28" name="Rechteck 75"/>
          <p:cNvSpPr txBox="1"/>
          <p:nvPr/>
        </p:nvSpPr>
        <p:spPr>
          <a:xfrm>
            <a:off x="3410854" y="479933"/>
            <a:ext cx="1527201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defTabSz="914400">
              <a:defRPr sz="1400">
                <a:solidFill>
                  <a:schemeClr val="accent1">
                    <a:lumOff val="-7647"/>
                  </a:schemeClr>
                </a:solidFill>
              </a:defRPr>
            </a:pPr>
            <a:r>
              <a:t>Vorgabe P =&gt; I</a:t>
            </a:r>
            <a:r>
              <a:rPr baseline="-5999"/>
              <a:t>d  </a:t>
            </a:r>
          </a:p>
        </p:txBody>
      </p:sp>
      <p:sp>
        <p:nvSpPr>
          <p:cNvPr id="1129" name="Rechteck 75"/>
          <p:cNvSpPr txBox="1"/>
          <p:nvPr/>
        </p:nvSpPr>
        <p:spPr>
          <a:xfrm>
            <a:off x="619942" y="1767933"/>
            <a:ext cx="1629032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Vorgabe: Ströme</a:t>
            </a:r>
          </a:p>
        </p:txBody>
      </p:sp>
      <p:pic>
        <p:nvPicPr>
          <p:cNvPr id="1130" name="6_4_Udc.PNG" descr="6_4_Udc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60658" y="799622"/>
            <a:ext cx="4911162" cy="1726893"/>
          </a:xfrm>
          <a:prstGeom prst="rect">
            <a:avLst/>
          </a:prstGeom>
          <a:ln w="12700">
            <a:miter lim="400000"/>
          </a:ln>
        </p:spPr>
      </p:pic>
      <p:sp>
        <p:nvSpPr>
          <p:cNvPr id="1131" name="Linie"/>
          <p:cNvSpPr/>
          <p:nvPr/>
        </p:nvSpPr>
        <p:spPr>
          <a:xfrm>
            <a:off x="5323707" y="1565795"/>
            <a:ext cx="4648659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32" name="u2"/>
          <p:cNvSpPr txBox="1"/>
          <p:nvPr/>
        </p:nvSpPr>
        <p:spPr>
          <a:xfrm>
            <a:off x="7526404" y="479933"/>
            <a:ext cx="2069761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Vorgabe: I</a:t>
            </a:r>
            <a:r>
              <a:rPr baseline="-5999"/>
              <a:t>d</a:t>
            </a:r>
            <a:r>
              <a:t> =&gt; I</a:t>
            </a:r>
            <a:r>
              <a:rPr baseline="-5999"/>
              <a:t>DC </a:t>
            </a:r>
          </a:p>
        </p:txBody>
      </p:sp>
      <p:sp>
        <p:nvSpPr>
          <p:cNvPr id="1133" name="t [s]"/>
          <p:cNvSpPr txBox="1"/>
          <p:nvPr/>
        </p:nvSpPr>
        <p:spPr>
          <a:xfrm>
            <a:off x="9266832" y="1989635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1134" name="Rechteck 75"/>
          <p:cNvSpPr txBox="1"/>
          <p:nvPr/>
        </p:nvSpPr>
        <p:spPr>
          <a:xfrm>
            <a:off x="5288564" y="467648"/>
            <a:ext cx="1752559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DC-Zwischenkreis</a:t>
            </a:r>
          </a:p>
        </p:txBody>
      </p:sp>
      <p:sp>
        <p:nvSpPr>
          <p:cNvPr id="1135" name="u2"/>
          <p:cNvSpPr txBox="1"/>
          <p:nvPr/>
        </p:nvSpPr>
        <p:spPr>
          <a:xfrm>
            <a:off x="7937265" y="892218"/>
            <a:ext cx="1750286" cy="492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DC  </a:t>
            </a:r>
            <a:r>
              <a:t>fest (Spannungsquelle)</a:t>
            </a:r>
          </a:p>
        </p:txBody>
      </p:sp>
      <p:sp>
        <p:nvSpPr>
          <p:cNvPr id="1136" name="i2"/>
          <p:cNvSpPr txBox="1"/>
          <p:nvPr/>
        </p:nvSpPr>
        <p:spPr>
          <a:xfrm>
            <a:off x="6158722" y="1268985"/>
            <a:ext cx="658897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 &gt; 0</a:t>
            </a:r>
          </a:p>
        </p:txBody>
      </p:sp>
      <p:sp>
        <p:nvSpPr>
          <p:cNvPr id="1137" name="i2"/>
          <p:cNvSpPr txBox="1"/>
          <p:nvPr/>
        </p:nvSpPr>
        <p:spPr>
          <a:xfrm>
            <a:off x="8359040" y="1574248"/>
            <a:ext cx="658896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 &lt; 0</a:t>
            </a:r>
          </a:p>
        </p:txBody>
      </p:sp>
      <p:sp>
        <p:nvSpPr>
          <p:cNvPr id="1138" name="u2"/>
          <p:cNvSpPr txBox="1"/>
          <p:nvPr/>
        </p:nvSpPr>
        <p:spPr>
          <a:xfrm>
            <a:off x="7054568" y="993818"/>
            <a:ext cx="533875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6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DC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283" y="605067"/>
            <a:ext cx="2303287" cy="311665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21" name="Gruppieren"/>
          <p:cNvGrpSpPr/>
          <p:nvPr/>
        </p:nvGrpSpPr>
        <p:grpSpPr>
          <a:xfrm>
            <a:off x="2457508" y="639476"/>
            <a:ext cx="3882872" cy="3047842"/>
            <a:chOff x="0" y="0"/>
            <a:chExt cx="3882871" cy="3047841"/>
          </a:xfrm>
        </p:grpSpPr>
        <p:pic>
          <p:nvPicPr>
            <p:cNvPr id="319" name="Bild" descr="Bild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135687"/>
              <a:ext cx="3882872" cy="29121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20" name="Rechteck"/>
            <p:cNvSpPr/>
            <p:nvPr/>
          </p:nvSpPr>
          <p:spPr>
            <a:xfrm>
              <a:off x="2179380" y="0"/>
              <a:ext cx="1509912" cy="37792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pic>
        <p:nvPicPr>
          <p:cNvPr id="322" name="6_1_Ud_Uq.PNG" descr="6_1_Ud_Uq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561137" y="921565"/>
            <a:ext cx="3275496" cy="2290954"/>
          </a:xfrm>
          <a:prstGeom prst="rect">
            <a:avLst/>
          </a:prstGeom>
          <a:ln w="12700">
            <a:miter lim="400000"/>
          </a:ln>
        </p:spPr>
      </p:pic>
      <p:sp>
        <p:nvSpPr>
          <p:cNvPr id="323" name="Netz"/>
          <p:cNvSpPr txBox="1"/>
          <p:nvPr/>
        </p:nvSpPr>
        <p:spPr>
          <a:xfrm>
            <a:off x="680772" y="371164"/>
            <a:ext cx="1555979" cy="305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</a:t>
            </a:r>
          </a:p>
        </p:txBody>
      </p:sp>
      <p:sp>
        <p:nvSpPr>
          <p:cNvPr id="324" name="Umrichter"/>
          <p:cNvSpPr txBox="1"/>
          <p:nvPr/>
        </p:nvSpPr>
        <p:spPr>
          <a:xfrm>
            <a:off x="680772" y="2072964"/>
            <a:ext cx="1555979" cy="30575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</a:t>
            </a:r>
          </a:p>
        </p:txBody>
      </p:sp>
      <p:sp>
        <p:nvSpPr>
          <p:cNvPr id="325" name="Linie"/>
          <p:cNvSpPr/>
          <p:nvPr/>
        </p:nvSpPr>
        <p:spPr>
          <a:xfrm flipH="1" flipV="1">
            <a:off x="6837967" y="2015739"/>
            <a:ext cx="2721835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26" name="Linie"/>
          <p:cNvSpPr/>
          <p:nvPr/>
        </p:nvSpPr>
        <p:spPr>
          <a:xfrm flipV="1">
            <a:off x="8268834" y="1038123"/>
            <a:ext cx="1" cy="2057838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27" name="Linie"/>
          <p:cNvSpPr/>
          <p:nvPr/>
        </p:nvSpPr>
        <p:spPr>
          <a:xfrm>
            <a:off x="8262503" y="2028439"/>
            <a:ext cx="1108248" cy="278595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tailEnd type="arrow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28" name="Linie"/>
          <p:cNvSpPr/>
          <p:nvPr/>
        </p:nvSpPr>
        <p:spPr>
          <a:xfrm flipV="1">
            <a:off x="8262503" y="1727873"/>
            <a:ext cx="1108248" cy="278595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tailEnd type="arrow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29" name="Ud"/>
          <p:cNvSpPr txBox="1"/>
          <p:nvPr/>
        </p:nvSpPr>
        <p:spPr>
          <a:xfrm>
            <a:off x="9150039" y="2652975"/>
            <a:ext cx="759082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d</a:t>
            </a:r>
          </a:p>
        </p:txBody>
      </p:sp>
      <p:sp>
        <p:nvSpPr>
          <p:cNvPr id="330" name="j Uq"/>
          <p:cNvSpPr txBox="1"/>
          <p:nvPr/>
        </p:nvSpPr>
        <p:spPr>
          <a:xfrm>
            <a:off x="6753352" y="1010441"/>
            <a:ext cx="759082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j U</a:t>
            </a:r>
            <a:r>
              <a:rPr baseline="-5999"/>
              <a:t>q</a:t>
            </a:r>
          </a:p>
        </p:txBody>
      </p:sp>
      <p:sp>
        <p:nvSpPr>
          <p:cNvPr id="331" name="φ = -π/8 bis π/8"/>
          <p:cNvSpPr txBox="1"/>
          <p:nvPr/>
        </p:nvSpPr>
        <p:spPr>
          <a:xfrm>
            <a:off x="7183236" y="2263508"/>
            <a:ext cx="2031298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φ = -π/8 bis π/8</a:t>
            </a:r>
          </a:p>
        </p:txBody>
      </p:sp>
      <p:sp>
        <p:nvSpPr>
          <p:cNvPr id="332" name="|U| = 1"/>
          <p:cNvSpPr txBox="1"/>
          <p:nvPr/>
        </p:nvSpPr>
        <p:spPr>
          <a:xfrm>
            <a:off x="8632952" y="1289841"/>
            <a:ext cx="894879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|U| = 1</a:t>
            </a:r>
          </a:p>
        </p:txBody>
      </p:sp>
      <p:sp>
        <p:nvSpPr>
          <p:cNvPr id="333" name="Oval"/>
          <p:cNvSpPr/>
          <p:nvPr/>
        </p:nvSpPr>
        <p:spPr>
          <a:xfrm>
            <a:off x="2057400" y="799144"/>
            <a:ext cx="441458" cy="293057"/>
          </a:xfrm>
          <a:prstGeom prst="ellipse">
            <a:avLst/>
          </a:prstGeom>
          <a:ln w="12700">
            <a:solidFill>
              <a:srgbClr val="FF93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34" name="Oval"/>
          <p:cNvSpPr/>
          <p:nvPr/>
        </p:nvSpPr>
        <p:spPr>
          <a:xfrm>
            <a:off x="524933" y="2898877"/>
            <a:ext cx="441458" cy="293057"/>
          </a:xfrm>
          <a:prstGeom prst="ellipse">
            <a:avLst/>
          </a:prstGeom>
          <a:ln w="12700">
            <a:solidFill>
              <a:srgbClr val="FF93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3" name="Gruppieren"/>
          <p:cNvGrpSpPr/>
          <p:nvPr/>
        </p:nvGrpSpPr>
        <p:grpSpPr>
          <a:xfrm>
            <a:off x="593983" y="479979"/>
            <a:ext cx="8972034" cy="3026175"/>
            <a:chOff x="0" y="0"/>
            <a:chExt cx="8972033" cy="3026174"/>
          </a:xfrm>
        </p:grpSpPr>
        <p:pic>
          <p:nvPicPr>
            <p:cNvPr id="1140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093569" y="277787"/>
              <a:ext cx="4679319" cy="15829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41" name="6_4_Limiter_Schaltung.png" descr="6_4_Limiter_Schaltung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962842" y="2296227"/>
              <a:ext cx="4799815" cy="6559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42" name="Linie"/>
            <p:cNvSpPr/>
            <p:nvPr/>
          </p:nvSpPr>
          <p:spPr>
            <a:xfrm>
              <a:off x="5252819" y="1661948"/>
              <a:ext cx="3058948" cy="605747"/>
            </a:xfrm>
            <a:prstGeom prst="line">
              <a:avLst/>
            </a:prstGeom>
            <a:noFill/>
            <a:ln w="12700" cap="flat">
              <a:solidFill>
                <a:srgbClr val="FF93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43" name="Linie"/>
            <p:cNvSpPr/>
            <p:nvPr/>
          </p:nvSpPr>
          <p:spPr>
            <a:xfrm flipH="1">
              <a:off x="4122139" y="1678881"/>
              <a:ext cx="571881" cy="571881"/>
            </a:xfrm>
            <a:prstGeom prst="line">
              <a:avLst/>
            </a:prstGeom>
            <a:noFill/>
            <a:ln w="12700" cap="flat">
              <a:solidFill>
                <a:srgbClr val="FF93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44" name="Sollwert UDC"/>
            <p:cNvSpPr txBox="1"/>
            <p:nvPr/>
          </p:nvSpPr>
          <p:spPr>
            <a:xfrm>
              <a:off x="152400" y="738142"/>
              <a:ext cx="1322810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Sollwert U</a:t>
              </a:r>
              <a:r>
                <a:rPr baseline="-5999"/>
                <a:t>DC</a:t>
              </a:r>
            </a:p>
          </p:txBody>
        </p:sp>
        <p:sp>
          <p:nvSpPr>
            <p:cNvPr id="1145" name="Istwert"/>
            <p:cNvSpPr txBox="1"/>
            <p:nvPr/>
          </p:nvSpPr>
          <p:spPr>
            <a:xfrm>
              <a:off x="0" y="1031644"/>
              <a:ext cx="1322810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Istwert</a:t>
              </a:r>
            </a:p>
          </p:txBody>
        </p:sp>
        <p:sp>
          <p:nvSpPr>
            <p:cNvPr id="1146" name="Linie"/>
            <p:cNvSpPr/>
            <p:nvPr/>
          </p:nvSpPr>
          <p:spPr>
            <a:xfrm flipV="1">
              <a:off x="1437652" y="1356391"/>
              <a:ext cx="1" cy="313392"/>
            </a:xfrm>
            <a:prstGeom prst="line">
              <a:avLst/>
            </a:prstGeom>
            <a:noFill/>
            <a:ln w="254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1147" name="Abgerundetes Rechteck 215"/>
            <p:cNvSpPr/>
            <p:nvPr/>
          </p:nvSpPr>
          <p:spPr>
            <a:xfrm>
              <a:off x="138022" y="0"/>
              <a:ext cx="8834012" cy="3026175"/>
            </a:xfrm>
            <a:prstGeom prst="roundRect">
              <a:avLst>
                <a:gd name="adj" fmla="val 4830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1148" name="Regler"/>
            <p:cNvSpPr txBox="1"/>
            <p:nvPr/>
          </p:nvSpPr>
          <p:spPr>
            <a:xfrm>
              <a:off x="3855433" y="50464"/>
              <a:ext cx="1105293" cy="4522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8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Regler</a:t>
              </a:r>
            </a:p>
          </p:txBody>
        </p:sp>
        <p:sp>
          <p:nvSpPr>
            <p:cNvPr id="1149" name="Vorsteuerung Id"/>
            <p:cNvSpPr txBox="1"/>
            <p:nvPr/>
          </p:nvSpPr>
          <p:spPr>
            <a:xfrm>
              <a:off x="150084" y="119893"/>
              <a:ext cx="1733841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Vorsteuerung I</a:t>
              </a:r>
              <a:r>
                <a:rPr baseline="-5999"/>
                <a:t>d</a:t>
              </a:r>
            </a:p>
          </p:txBody>
        </p:sp>
        <p:sp>
          <p:nvSpPr>
            <p:cNvPr id="1150" name="Linie"/>
            <p:cNvSpPr/>
            <p:nvPr/>
          </p:nvSpPr>
          <p:spPr>
            <a:xfrm>
              <a:off x="1458256" y="520933"/>
              <a:ext cx="438297" cy="1"/>
            </a:xfrm>
            <a:prstGeom prst="line">
              <a:avLst/>
            </a:prstGeom>
            <a:noFill/>
            <a:ln w="254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1151" name="Begrenzer"/>
            <p:cNvSpPr txBox="1"/>
            <p:nvPr/>
          </p:nvSpPr>
          <p:spPr>
            <a:xfrm>
              <a:off x="4786766" y="1886339"/>
              <a:ext cx="1474718" cy="4522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Begrenzer</a:t>
              </a:r>
            </a:p>
          </p:txBody>
        </p:sp>
        <p:sp>
          <p:nvSpPr>
            <p:cNvPr id="1152" name="Regelung UDC"/>
            <p:cNvSpPr txBox="1"/>
            <p:nvPr/>
          </p:nvSpPr>
          <p:spPr>
            <a:xfrm>
              <a:off x="642247" y="1701653"/>
              <a:ext cx="1733840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Regelung U</a:t>
              </a:r>
              <a:r>
                <a:rPr baseline="-5999"/>
                <a:t>DC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5" name="6_4_DC_no_limit.PNG" descr="6_4_DC_no_limi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3298" y="927098"/>
            <a:ext cx="4966777" cy="1532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6" name="6_4_AC_no_limit.PNG" descr="6_4_AC_no_limi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14659" y="942546"/>
            <a:ext cx="4948409" cy="1487811"/>
          </a:xfrm>
          <a:prstGeom prst="rect">
            <a:avLst/>
          </a:prstGeom>
          <a:ln w="12700">
            <a:miter lim="400000"/>
          </a:ln>
        </p:spPr>
      </p:pic>
      <p:sp>
        <p:nvSpPr>
          <p:cNvPr id="1157" name="t [s]"/>
          <p:cNvSpPr txBox="1"/>
          <p:nvPr/>
        </p:nvSpPr>
        <p:spPr>
          <a:xfrm>
            <a:off x="9197422" y="1941806"/>
            <a:ext cx="469723" cy="288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1158" name="Rechteck 75"/>
          <p:cNvSpPr txBox="1"/>
          <p:nvPr/>
        </p:nvSpPr>
        <p:spPr>
          <a:xfrm>
            <a:off x="5259977" y="435900"/>
            <a:ext cx="2566848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Spannungen am Anschluss</a:t>
            </a:r>
          </a:p>
        </p:txBody>
      </p:sp>
      <p:sp>
        <p:nvSpPr>
          <p:cNvPr id="1159" name="Linie"/>
          <p:cNvSpPr/>
          <p:nvPr/>
        </p:nvSpPr>
        <p:spPr>
          <a:xfrm>
            <a:off x="5196036" y="1626180"/>
            <a:ext cx="4648659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60" name="Rechteck 75"/>
          <p:cNvSpPr txBox="1"/>
          <p:nvPr/>
        </p:nvSpPr>
        <p:spPr>
          <a:xfrm>
            <a:off x="7948987" y="448184"/>
            <a:ext cx="2069762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defTabSz="914400">
              <a:defRPr sz="1400">
                <a:solidFill>
                  <a:schemeClr val="accent1">
                    <a:lumOff val="-7647"/>
                  </a:schemeClr>
                </a:solidFill>
              </a:defRPr>
            </a:pPr>
            <a:r>
              <a:t>I</a:t>
            </a:r>
            <a:r>
              <a:rPr baseline="-5999"/>
              <a:t>d  </a:t>
            </a:r>
            <a:r>
              <a:t>folgt I</a:t>
            </a:r>
            <a:r>
              <a:rPr baseline="-5999"/>
              <a:t>DC</a:t>
            </a:r>
            <a:r>
              <a:t> und somit P</a:t>
            </a:r>
          </a:p>
        </p:txBody>
      </p:sp>
      <p:sp>
        <p:nvSpPr>
          <p:cNvPr id="1161" name="Linie"/>
          <p:cNvSpPr/>
          <p:nvPr/>
        </p:nvSpPr>
        <p:spPr>
          <a:xfrm>
            <a:off x="345307" y="1641048"/>
            <a:ext cx="4648659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62" name="u2"/>
          <p:cNvSpPr txBox="1"/>
          <p:nvPr/>
        </p:nvSpPr>
        <p:spPr>
          <a:xfrm>
            <a:off x="2548004" y="448184"/>
            <a:ext cx="2069761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Vorgabe: P =&gt; I</a:t>
            </a:r>
            <a:r>
              <a:rPr baseline="-5999"/>
              <a:t>DC </a:t>
            </a:r>
          </a:p>
        </p:txBody>
      </p:sp>
      <p:sp>
        <p:nvSpPr>
          <p:cNvPr id="1163" name="t [s]"/>
          <p:cNvSpPr txBox="1"/>
          <p:nvPr/>
        </p:nvSpPr>
        <p:spPr>
          <a:xfrm>
            <a:off x="4186832" y="1983322"/>
            <a:ext cx="658896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1164" name="Rechteck 75"/>
          <p:cNvSpPr txBox="1"/>
          <p:nvPr/>
        </p:nvSpPr>
        <p:spPr>
          <a:xfrm>
            <a:off x="433977" y="435900"/>
            <a:ext cx="1752560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DC-Zwischenkreis</a:t>
            </a:r>
          </a:p>
        </p:txBody>
      </p:sp>
      <p:sp>
        <p:nvSpPr>
          <p:cNvPr id="1165" name="Rechteck 75"/>
          <p:cNvSpPr txBox="1"/>
          <p:nvPr/>
        </p:nvSpPr>
        <p:spPr>
          <a:xfrm>
            <a:off x="8866475" y="1469485"/>
            <a:ext cx="759082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Ströme</a:t>
            </a:r>
          </a:p>
        </p:txBody>
      </p:sp>
      <p:sp>
        <p:nvSpPr>
          <p:cNvPr id="1166" name="u2"/>
          <p:cNvSpPr txBox="1"/>
          <p:nvPr/>
        </p:nvSpPr>
        <p:spPr>
          <a:xfrm>
            <a:off x="3436747" y="925828"/>
            <a:ext cx="1532035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DC  </a:t>
            </a:r>
            <a:r>
              <a:t>geregelt</a:t>
            </a:r>
          </a:p>
        </p:txBody>
      </p:sp>
      <p:sp>
        <p:nvSpPr>
          <p:cNvPr id="1167" name="i2"/>
          <p:cNvSpPr txBox="1"/>
          <p:nvPr/>
        </p:nvSpPr>
        <p:spPr>
          <a:xfrm>
            <a:off x="1197256" y="1385345"/>
            <a:ext cx="658896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 &gt; 0</a:t>
            </a:r>
          </a:p>
        </p:txBody>
      </p:sp>
      <p:sp>
        <p:nvSpPr>
          <p:cNvPr id="1168" name="i2"/>
          <p:cNvSpPr txBox="1"/>
          <p:nvPr/>
        </p:nvSpPr>
        <p:spPr>
          <a:xfrm>
            <a:off x="3431440" y="1633075"/>
            <a:ext cx="658896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 &lt; 0</a:t>
            </a:r>
          </a:p>
        </p:txBody>
      </p:sp>
      <p:sp>
        <p:nvSpPr>
          <p:cNvPr id="1169" name="u2"/>
          <p:cNvSpPr txBox="1"/>
          <p:nvPr/>
        </p:nvSpPr>
        <p:spPr>
          <a:xfrm>
            <a:off x="2287834" y="1211872"/>
            <a:ext cx="533876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DC </a:t>
            </a:r>
          </a:p>
        </p:txBody>
      </p:sp>
      <p:sp>
        <p:nvSpPr>
          <p:cNvPr id="1170" name="i2"/>
          <p:cNvSpPr txBox="1"/>
          <p:nvPr/>
        </p:nvSpPr>
        <p:spPr>
          <a:xfrm>
            <a:off x="6090989" y="762102"/>
            <a:ext cx="658896" cy="28882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 &gt; 0</a:t>
            </a:r>
          </a:p>
        </p:txBody>
      </p:sp>
      <p:sp>
        <p:nvSpPr>
          <p:cNvPr id="1171" name="i2"/>
          <p:cNvSpPr txBox="1"/>
          <p:nvPr/>
        </p:nvSpPr>
        <p:spPr>
          <a:xfrm>
            <a:off x="8427790" y="762102"/>
            <a:ext cx="658896" cy="28882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 &lt; 0</a:t>
            </a:r>
          </a:p>
        </p:txBody>
      </p:sp>
      <p:sp>
        <p:nvSpPr>
          <p:cNvPr id="1172" name="i2"/>
          <p:cNvSpPr txBox="1"/>
          <p:nvPr/>
        </p:nvSpPr>
        <p:spPr>
          <a:xfrm>
            <a:off x="7203617" y="1814806"/>
            <a:ext cx="658896" cy="288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Q = 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4" name="6_4_AC_Limniter.PNG" descr="6_4_AC_Limni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17343" y="936303"/>
            <a:ext cx="5006045" cy="15067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75" name="6_4_DC_Limiter.PNG" descr="6_4_DC_Limit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1037" y="925828"/>
            <a:ext cx="4948409" cy="1532041"/>
          </a:xfrm>
          <a:prstGeom prst="rect">
            <a:avLst/>
          </a:prstGeom>
          <a:ln w="12700">
            <a:miter lim="400000"/>
          </a:ln>
        </p:spPr>
      </p:pic>
      <p:sp>
        <p:nvSpPr>
          <p:cNvPr id="1176" name="t [s]"/>
          <p:cNvSpPr txBox="1"/>
          <p:nvPr/>
        </p:nvSpPr>
        <p:spPr>
          <a:xfrm>
            <a:off x="9197422" y="1954506"/>
            <a:ext cx="469723" cy="288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1177" name="Rechteck 75"/>
          <p:cNvSpPr txBox="1"/>
          <p:nvPr/>
        </p:nvSpPr>
        <p:spPr>
          <a:xfrm>
            <a:off x="5259977" y="435900"/>
            <a:ext cx="2566848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Spannungen am Anschluss</a:t>
            </a:r>
          </a:p>
        </p:txBody>
      </p:sp>
      <p:sp>
        <p:nvSpPr>
          <p:cNvPr id="1178" name="Linie"/>
          <p:cNvSpPr/>
          <p:nvPr/>
        </p:nvSpPr>
        <p:spPr>
          <a:xfrm>
            <a:off x="5196036" y="1626180"/>
            <a:ext cx="4648659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79" name="Rechteck 75"/>
          <p:cNvSpPr txBox="1"/>
          <p:nvPr/>
        </p:nvSpPr>
        <p:spPr>
          <a:xfrm>
            <a:off x="7948987" y="448184"/>
            <a:ext cx="2069762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defTabSz="914400">
              <a:defRPr sz="1400">
                <a:solidFill>
                  <a:schemeClr val="accent1">
                    <a:lumOff val="-7647"/>
                  </a:schemeClr>
                </a:solidFill>
              </a:defRPr>
            </a:pPr>
            <a:r>
              <a:t>I</a:t>
            </a:r>
            <a:r>
              <a:rPr baseline="-5999"/>
              <a:t>d  </a:t>
            </a:r>
            <a:r>
              <a:t>folgt I</a:t>
            </a:r>
            <a:r>
              <a:rPr baseline="-5999"/>
              <a:t>DC</a:t>
            </a:r>
            <a:r>
              <a:t> und somit P</a:t>
            </a:r>
          </a:p>
        </p:txBody>
      </p:sp>
      <p:sp>
        <p:nvSpPr>
          <p:cNvPr id="1180" name="Linie"/>
          <p:cNvSpPr/>
          <p:nvPr/>
        </p:nvSpPr>
        <p:spPr>
          <a:xfrm>
            <a:off x="345307" y="1641048"/>
            <a:ext cx="4648659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81" name="u2"/>
          <p:cNvSpPr txBox="1"/>
          <p:nvPr/>
        </p:nvSpPr>
        <p:spPr>
          <a:xfrm>
            <a:off x="2548004" y="448184"/>
            <a:ext cx="2069761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Vorgabe: P =&gt; I</a:t>
            </a:r>
            <a:r>
              <a:rPr baseline="-5999"/>
              <a:t>DC </a:t>
            </a:r>
          </a:p>
        </p:txBody>
      </p:sp>
      <p:sp>
        <p:nvSpPr>
          <p:cNvPr id="1182" name="t [s]"/>
          <p:cNvSpPr txBox="1"/>
          <p:nvPr/>
        </p:nvSpPr>
        <p:spPr>
          <a:xfrm>
            <a:off x="4186832" y="1983322"/>
            <a:ext cx="658896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1183" name="Linie"/>
          <p:cNvSpPr/>
          <p:nvPr/>
        </p:nvSpPr>
        <p:spPr>
          <a:xfrm flipV="1">
            <a:off x="5967522" y="858162"/>
            <a:ext cx="1" cy="1591173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84" name="Linie"/>
          <p:cNvSpPr/>
          <p:nvPr/>
        </p:nvSpPr>
        <p:spPr>
          <a:xfrm flipH="1">
            <a:off x="8217462" y="920157"/>
            <a:ext cx="288213" cy="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85" name="Rechteck 75"/>
          <p:cNvSpPr txBox="1"/>
          <p:nvPr/>
        </p:nvSpPr>
        <p:spPr>
          <a:xfrm>
            <a:off x="433977" y="435900"/>
            <a:ext cx="1752560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DC-Zwischenkreis</a:t>
            </a:r>
          </a:p>
        </p:txBody>
      </p:sp>
      <p:sp>
        <p:nvSpPr>
          <p:cNvPr id="1186" name="Linie"/>
          <p:cNvSpPr/>
          <p:nvPr/>
        </p:nvSpPr>
        <p:spPr>
          <a:xfrm flipV="1">
            <a:off x="8211443" y="846536"/>
            <a:ext cx="1" cy="1559288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87" name="Linie"/>
          <p:cNvSpPr/>
          <p:nvPr/>
        </p:nvSpPr>
        <p:spPr>
          <a:xfrm flipH="1">
            <a:off x="5985873" y="920157"/>
            <a:ext cx="288212" cy="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88" name="Rechteck 75"/>
          <p:cNvSpPr txBox="1"/>
          <p:nvPr/>
        </p:nvSpPr>
        <p:spPr>
          <a:xfrm>
            <a:off x="9052742" y="1497053"/>
            <a:ext cx="759082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Ströme</a:t>
            </a:r>
          </a:p>
        </p:txBody>
      </p:sp>
      <p:sp>
        <p:nvSpPr>
          <p:cNvPr id="1189" name="u2"/>
          <p:cNvSpPr txBox="1"/>
          <p:nvPr/>
        </p:nvSpPr>
        <p:spPr>
          <a:xfrm>
            <a:off x="3436747" y="925828"/>
            <a:ext cx="1532035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DC  </a:t>
            </a:r>
            <a:r>
              <a:t>geregelt</a:t>
            </a:r>
          </a:p>
        </p:txBody>
      </p:sp>
      <p:sp>
        <p:nvSpPr>
          <p:cNvPr id="1190" name="i2"/>
          <p:cNvSpPr txBox="1"/>
          <p:nvPr/>
        </p:nvSpPr>
        <p:spPr>
          <a:xfrm>
            <a:off x="6256089" y="775745"/>
            <a:ext cx="900196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Limit |I</a:t>
            </a:r>
            <a:r>
              <a:rPr baseline="-5999"/>
              <a:t>AC</a:t>
            </a:r>
            <a:r>
              <a:t>|</a:t>
            </a:r>
          </a:p>
        </p:txBody>
      </p:sp>
      <p:sp>
        <p:nvSpPr>
          <p:cNvPr id="1191" name="i2"/>
          <p:cNvSpPr txBox="1"/>
          <p:nvPr/>
        </p:nvSpPr>
        <p:spPr>
          <a:xfrm>
            <a:off x="1197256" y="1410745"/>
            <a:ext cx="658896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 &gt; 0</a:t>
            </a:r>
          </a:p>
        </p:txBody>
      </p:sp>
      <p:sp>
        <p:nvSpPr>
          <p:cNvPr id="1192" name="i2"/>
          <p:cNvSpPr txBox="1"/>
          <p:nvPr/>
        </p:nvSpPr>
        <p:spPr>
          <a:xfrm>
            <a:off x="3431440" y="1607675"/>
            <a:ext cx="658896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 &lt; 0</a:t>
            </a:r>
          </a:p>
        </p:txBody>
      </p:sp>
      <p:sp>
        <p:nvSpPr>
          <p:cNvPr id="1193" name="u2"/>
          <p:cNvSpPr txBox="1"/>
          <p:nvPr/>
        </p:nvSpPr>
        <p:spPr>
          <a:xfrm>
            <a:off x="1983034" y="1122972"/>
            <a:ext cx="533876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DC </a:t>
            </a:r>
          </a:p>
        </p:txBody>
      </p:sp>
      <p:sp>
        <p:nvSpPr>
          <p:cNvPr id="1194" name="Linie"/>
          <p:cNvSpPr/>
          <p:nvPr/>
        </p:nvSpPr>
        <p:spPr>
          <a:xfrm>
            <a:off x="311712" y="1435140"/>
            <a:ext cx="4648658" cy="1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95" name="Linie"/>
          <p:cNvSpPr/>
          <p:nvPr/>
        </p:nvSpPr>
        <p:spPr>
          <a:xfrm>
            <a:off x="345307" y="1852096"/>
            <a:ext cx="4648659" cy="1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96" name="Linie"/>
          <p:cNvSpPr/>
          <p:nvPr/>
        </p:nvSpPr>
        <p:spPr>
          <a:xfrm>
            <a:off x="1048047" y="1135672"/>
            <a:ext cx="1" cy="288822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97" name="Linie"/>
          <p:cNvSpPr/>
          <p:nvPr/>
        </p:nvSpPr>
        <p:spPr>
          <a:xfrm flipV="1">
            <a:off x="3308647" y="1870303"/>
            <a:ext cx="1" cy="288822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98" name="Linie"/>
          <p:cNvSpPr/>
          <p:nvPr/>
        </p:nvSpPr>
        <p:spPr>
          <a:xfrm flipV="1">
            <a:off x="1048047" y="956500"/>
            <a:ext cx="1" cy="1591173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99" name="Linie"/>
          <p:cNvSpPr/>
          <p:nvPr/>
        </p:nvSpPr>
        <p:spPr>
          <a:xfrm flipV="1">
            <a:off x="3308647" y="874105"/>
            <a:ext cx="1" cy="1559288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200" name="i2"/>
          <p:cNvSpPr txBox="1"/>
          <p:nvPr/>
        </p:nvSpPr>
        <p:spPr>
          <a:xfrm>
            <a:off x="8443593" y="775746"/>
            <a:ext cx="900196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Limit |I</a:t>
            </a:r>
            <a:r>
              <a:rPr baseline="-5999"/>
              <a:t>AC</a:t>
            </a:r>
            <a:r>
              <a:t>|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8" name="Gruppieren"/>
          <p:cNvGrpSpPr/>
          <p:nvPr/>
        </p:nvGrpSpPr>
        <p:grpSpPr>
          <a:xfrm>
            <a:off x="241228" y="712192"/>
            <a:ext cx="9677544" cy="3632949"/>
            <a:chOff x="0" y="0"/>
            <a:chExt cx="9677543" cy="3632948"/>
          </a:xfrm>
        </p:grpSpPr>
        <p:grpSp>
          <p:nvGrpSpPr>
            <p:cNvPr id="1219" name="Gruppieren"/>
            <p:cNvGrpSpPr/>
            <p:nvPr/>
          </p:nvGrpSpPr>
          <p:grpSpPr>
            <a:xfrm>
              <a:off x="3868937" y="0"/>
              <a:ext cx="5808607" cy="3632949"/>
              <a:chOff x="0" y="0"/>
              <a:chExt cx="5808606" cy="3632948"/>
            </a:xfrm>
          </p:grpSpPr>
          <p:pic>
            <p:nvPicPr>
              <p:cNvPr id="1202" name="6_2_U_I_0.5.PNG" descr="6_2_U_I_0.5.PN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0"/>
                <a:ext cx="3651658" cy="350683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203" name="Linie"/>
              <p:cNvSpPr/>
              <p:nvPr/>
            </p:nvSpPr>
            <p:spPr>
              <a:xfrm flipH="1" flipV="1">
                <a:off x="309519" y="1676081"/>
                <a:ext cx="3183865" cy="1"/>
              </a:xfrm>
              <a:prstGeom prst="line">
                <a:avLst/>
              </a:prstGeom>
              <a:noFill/>
              <a:ln w="9525" cap="flat">
                <a:solidFill>
                  <a:srgbClr val="F39019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204" name="Linie"/>
              <p:cNvSpPr/>
              <p:nvPr/>
            </p:nvSpPr>
            <p:spPr>
              <a:xfrm flipV="1">
                <a:off x="1914533" y="87860"/>
                <a:ext cx="1" cy="3176442"/>
              </a:xfrm>
              <a:prstGeom prst="line">
                <a:avLst/>
              </a:prstGeom>
              <a:noFill/>
              <a:ln w="9525" cap="flat">
                <a:solidFill>
                  <a:srgbClr val="F39019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205" name="Linie"/>
              <p:cNvSpPr/>
              <p:nvPr/>
            </p:nvSpPr>
            <p:spPr>
              <a:xfrm>
                <a:off x="1916088" y="1679507"/>
                <a:ext cx="1088978" cy="1"/>
              </a:xfrm>
              <a:prstGeom prst="line">
                <a:avLst/>
              </a:prstGeom>
              <a:noFill/>
              <a:ln w="12700" cap="flat">
                <a:solidFill>
                  <a:schemeClr val="accent5"/>
                </a:solidFill>
                <a:prstDash val="solid"/>
                <a:miter lim="400000"/>
                <a:tailEnd type="arrow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06" name="Ud"/>
              <p:cNvSpPr txBox="1"/>
              <p:nvPr/>
            </p:nvSpPr>
            <p:spPr>
              <a:xfrm>
                <a:off x="2892524" y="2876764"/>
                <a:ext cx="759082" cy="3235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600">
                    <a:solidFill>
                      <a:srgbClr val="EA2221"/>
                    </a:solidFill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U</a:t>
                </a:r>
                <a:r>
                  <a:rPr baseline="-5999"/>
                  <a:t>d</a:t>
                </a:r>
              </a:p>
            </p:txBody>
          </p:sp>
          <p:sp>
            <p:nvSpPr>
              <p:cNvPr id="1207" name="j Uq"/>
              <p:cNvSpPr txBox="1"/>
              <p:nvPr/>
            </p:nvSpPr>
            <p:spPr>
              <a:xfrm>
                <a:off x="247058" y="40431"/>
                <a:ext cx="759082" cy="3235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600">
                    <a:solidFill>
                      <a:srgbClr val="EA2221"/>
                    </a:solidFill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j U</a:t>
                </a:r>
                <a:r>
                  <a:rPr baseline="-5999"/>
                  <a:t>q</a:t>
                </a:r>
              </a:p>
            </p:txBody>
          </p:sp>
          <p:sp>
            <p:nvSpPr>
              <p:cNvPr id="1208" name="Id"/>
              <p:cNvSpPr txBox="1"/>
              <p:nvPr/>
            </p:nvSpPr>
            <p:spPr>
              <a:xfrm>
                <a:off x="3298303" y="1246516"/>
                <a:ext cx="894879" cy="29898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>
                    <a:solidFill>
                      <a:srgbClr val="EA2221"/>
                    </a:solidFill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I</a:t>
                </a:r>
                <a:r>
                  <a:rPr baseline="-5999"/>
                  <a:t>d</a:t>
                </a:r>
              </a:p>
            </p:txBody>
          </p:sp>
          <p:sp>
            <p:nvSpPr>
              <p:cNvPr id="1289" name="Verbindungslinie"/>
              <p:cNvSpPr/>
              <p:nvPr/>
            </p:nvSpPr>
            <p:spPr>
              <a:xfrm>
                <a:off x="3545717" y="1291411"/>
                <a:ext cx="109209" cy="7697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412" h="21600" fill="norm" stroke="1" extrusionOk="0">
                    <a:moveTo>
                      <a:pt x="0" y="0"/>
                    </a:moveTo>
                    <a:cubicBezTo>
                      <a:pt x="19394" y="7152"/>
                      <a:pt x="21600" y="14352"/>
                      <a:pt x="6618" y="21600"/>
                    </a:cubicBezTo>
                  </a:path>
                </a:pathLst>
              </a:custGeom>
              <a:noFill/>
              <a:ln w="12700" cap="flat">
                <a:solidFill>
                  <a:schemeClr val="accent5"/>
                </a:solidFill>
                <a:prstDash val="solid"/>
                <a:round/>
                <a:headEnd type="arrow" w="med" len="med"/>
                <a:tailEnd type="arrow" w="med" len="med"/>
              </a:ln>
              <a:effectLst/>
            </p:spPr>
            <p:txBody>
              <a:bodyPr/>
              <a:lstStyle/>
              <a:p>
                <a:pPr/>
              </a:p>
            </p:txBody>
          </p:sp>
          <p:sp>
            <p:nvSpPr>
              <p:cNvPr id="1290" name="Verbindungslinie"/>
              <p:cNvSpPr/>
              <p:nvPr/>
            </p:nvSpPr>
            <p:spPr>
              <a:xfrm>
                <a:off x="3293417" y="1670671"/>
                <a:ext cx="747337" cy="108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0" y="21600"/>
                    </a:lnTo>
                  </a:path>
                </a:pathLst>
              </a:custGeom>
              <a:noFill/>
              <a:ln w="12700" cap="flat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  <a:effectLst/>
            </p:spPr>
            <p:txBody>
              <a:bodyPr/>
              <a:lstStyle/>
              <a:p>
                <a:pPr/>
              </a:p>
            </p:txBody>
          </p:sp>
          <p:sp>
            <p:nvSpPr>
              <p:cNvPr id="1211" name="Iq"/>
              <p:cNvSpPr txBox="1"/>
              <p:nvPr/>
            </p:nvSpPr>
            <p:spPr>
              <a:xfrm>
                <a:off x="3484570" y="1669849"/>
                <a:ext cx="894879" cy="29898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400">
                    <a:solidFill>
                      <a:schemeClr val="accent1"/>
                    </a:solidFill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I</a:t>
                </a:r>
                <a:r>
                  <a:rPr baseline="-5999"/>
                  <a:t>q</a:t>
                </a:r>
              </a:p>
            </p:txBody>
          </p:sp>
          <p:sp>
            <p:nvSpPr>
              <p:cNvPr id="1212" name="pu"/>
              <p:cNvSpPr txBox="1"/>
              <p:nvPr/>
            </p:nvSpPr>
            <p:spPr>
              <a:xfrm>
                <a:off x="2723191" y="3358534"/>
                <a:ext cx="759082" cy="2744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pu</a:t>
                </a:r>
              </a:p>
            </p:txBody>
          </p:sp>
          <p:sp>
            <p:nvSpPr>
              <p:cNvPr id="1213" name="U"/>
              <p:cNvSpPr txBox="1"/>
              <p:nvPr/>
            </p:nvSpPr>
            <p:spPr>
              <a:xfrm>
                <a:off x="1834190" y="40431"/>
                <a:ext cx="759082" cy="3235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600" u="sng">
                    <a:solidFill>
                      <a:schemeClr val="accent5"/>
                    </a:solidFill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U</a:t>
                </a:r>
              </a:p>
            </p:txBody>
          </p:sp>
          <p:sp>
            <p:nvSpPr>
              <p:cNvPr id="1214" name="Umrichter"/>
              <p:cNvSpPr txBox="1"/>
              <p:nvPr/>
            </p:nvSpPr>
            <p:spPr>
              <a:xfrm>
                <a:off x="441969" y="2812416"/>
                <a:ext cx="1085803" cy="4522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R="40639" indent="40639" algn="ctr" defTabSz="914400">
                  <a:spcBef>
                    <a:spcPts val="400"/>
                  </a:spcBef>
                  <a:defRPr sz="1600">
                    <a:solidFill>
                      <a:schemeClr val="accent5">
                        <a:lumOff val="-8078"/>
                      </a:schemeClr>
                    </a:solidFill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Umrichter</a:t>
                </a:r>
              </a:p>
            </p:txBody>
          </p:sp>
          <p:sp>
            <p:nvSpPr>
              <p:cNvPr id="1215" name="AutoShape 1"/>
              <p:cNvSpPr/>
              <p:nvPr/>
            </p:nvSpPr>
            <p:spPr>
              <a:xfrm rot="16200000">
                <a:off x="3294188" y="788255"/>
                <a:ext cx="505395" cy="168250"/>
              </a:xfrm>
              <a:prstGeom prst="rightArrow">
                <a:avLst>
                  <a:gd name="adj1" fmla="val 55120"/>
                  <a:gd name="adj2" fmla="val 167545"/>
                </a:avLst>
              </a:prstGeom>
              <a:solidFill>
                <a:srgbClr val="FF2600"/>
              </a:solidFill>
              <a:ln w="12700" cap="flat">
                <a:solidFill>
                  <a:srgbClr val="FF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defTabSz="914400">
                  <a:defRPr sz="1400"/>
                </a:pPr>
              </a:p>
            </p:txBody>
          </p:sp>
          <p:sp>
            <p:nvSpPr>
              <p:cNvPr id="1216" name="AutoShape 1"/>
              <p:cNvSpPr/>
              <p:nvPr/>
            </p:nvSpPr>
            <p:spPr>
              <a:xfrm>
                <a:off x="4310188" y="1609522"/>
                <a:ext cx="505395" cy="168249"/>
              </a:xfrm>
              <a:prstGeom prst="rightArrow">
                <a:avLst>
                  <a:gd name="adj1" fmla="val 55120"/>
                  <a:gd name="adj2" fmla="val 167545"/>
                </a:avLst>
              </a:prstGeom>
              <a:solidFill>
                <a:schemeClr val="accent1"/>
              </a:solidFill>
              <a:ln w="12700" cap="flat">
                <a:solidFill>
                  <a:schemeClr val="accent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defTabSz="914400">
                  <a:defRPr sz="1400"/>
                </a:pPr>
              </a:p>
            </p:txBody>
          </p:sp>
          <p:sp>
            <p:nvSpPr>
              <p:cNvPr id="1217" name="u2"/>
              <p:cNvSpPr txBox="1"/>
              <p:nvPr/>
            </p:nvSpPr>
            <p:spPr>
              <a:xfrm>
                <a:off x="3167344" y="186575"/>
                <a:ext cx="759082" cy="301523"/>
              </a:xfrm>
              <a:prstGeom prst="rect">
                <a:avLst/>
              </a:prstGeom>
              <a:solidFill>
                <a:srgbClr val="FFFC79">
                  <a:alpha val="31589"/>
                </a:srgbClr>
              </a:solidFill>
              <a:ln w="12700" cap="flat">
                <a:solidFill>
                  <a:schemeClr val="accent4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algn="ctr" defTabSz="822960">
                  <a:spcBef>
                    <a:spcPts val="300"/>
                  </a:spcBef>
                  <a:defRPr sz="1400">
                    <a:solidFill>
                      <a:schemeClr val="accent5"/>
                    </a:solidFill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P, U</a:t>
                </a:r>
                <a:r>
                  <a:rPr baseline="-5999"/>
                  <a:t>DC</a:t>
                </a:r>
              </a:p>
            </p:txBody>
          </p:sp>
          <p:sp>
            <p:nvSpPr>
              <p:cNvPr id="1218" name="u2"/>
              <p:cNvSpPr txBox="1"/>
              <p:nvPr/>
            </p:nvSpPr>
            <p:spPr>
              <a:xfrm>
                <a:off x="5049525" y="1542885"/>
                <a:ext cx="759082" cy="301523"/>
              </a:xfrm>
              <a:prstGeom prst="rect">
                <a:avLst/>
              </a:prstGeom>
              <a:solidFill>
                <a:srgbClr val="FFFC79">
                  <a:alpha val="31589"/>
                </a:srgbClr>
              </a:solidFill>
              <a:ln w="12700" cap="flat">
                <a:solidFill>
                  <a:schemeClr val="accent1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algn="ctr" defTabSz="822960">
                  <a:spcBef>
                    <a:spcPts val="300"/>
                  </a:spcBef>
                  <a:defRPr sz="1400">
                    <a:solidFill>
                      <a:schemeClr val="accent1"/>
                    </a:solidFill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Q, U</a:t>
                </a:r>
                <a:r>
                  <a:rPr baseline="-5999"/>
                  <a:t>AC</a:t>
                </a:r>
              </a:p>
            </p:txBody>
          </p:sp>
        </p:grpSp>
        <p:grpSp>
          <p:nvGrpSpPr>
            <p:cNvPr id="1287" name="Gruppieren"/>
            <p:cNvGrpSpPr/>
            <p:nvPr/>
          </p:nvGrpSpPr>
          <p:grpSpPr>
            <a:xfrm>
              <a:off x="0" y="166878"/>
              <a:ext cx="3434920" cy="3299193"/>
              <a:chOff x="0" y="0"/>
              <a:chExt cx="3434919" cy="3299191"/>
            </a:xfrm>
          </p:grpSpPr>
          <p:sp>
            <p:nvSpPr>
              <p:cNvPr id="1220" name="Linie"/>
              <p:cNvSpPr/>
              <p:nvPr/>
            </p:nvSpPr>
            <p:spPr>
              <a:xfrm flipH="1">
                <a:off x="539729" y="1316302"/>
                <a:ext cx="1" cy="1187476"/>
              </a:xfrm>
              <a:prstGeom prst="line">
                <a:avLst/>
              </a:prstGeom>
              <a:noFill/>
              <a:ln w="9525" cap="flat">
                <a:solidFill>
                  <a:schemeClr val="accent5"/>
                </a:solidFill>
                <a:custDash>
                  <a:ds d="200000" sp="200000"/>
                </a:custDash>
                <a:miter lim="400000"/>
                <a:head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221" name="Kreis"/>
              <p:cNvSpPr/>
              <p:nvPr/>
            </p:nvSpPr>
            <p:spPr>
              <a:xfrm rot="5400000">
                <a:off x="402721" y="1884700"/>
                <a:ext cx="248616" cy="249243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222" name="Kreis"/>
              <p:cNvSpPr/>
              <p:nvPr/>
            </p:nvSpPr>
            <p:spPr>
              <a:xfrm rot="5400000">
                <a:off x="402721" y="1482994"/>
                <a:ext cx="248616" cy="249243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223" name="Kreis"/>
              <p:cNvSpPr/>
              <p:nvPr/>
            </p:nvSpPr>
            <p:spPr>
              <a:xfrm rot="5400000">
                <a:off x="402721" y="1066486"/>
                <a:ext cx="248616" cy="249243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224" name="Kreis"/>
              <p:cNvSpPr/>
              <p:nvPr/>
            </p:nvSpPr>
            <p:spPr>
              <a:xfrm rot="5400000">
                <a:off x="2688721" y="1073574"/>
                <a:ext cx="248616" cy="249243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225" name="Kreis"/>
              <p:cNvSpPr/>
              <p:nvPr/>
            </p:nvSpPr>
            <p:spPr>
              <a:xfrm rot="5400000">
                <a:off x="2681964" y="1885765"/>
                <a:ext cx="248616" cy="249243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226" name="Kreis"/>
              <p:cNvSpPr/>
              <p:nvPr/>
            </p:nvSpPr>
            <p:spPr>
              <a:xfrm rot="5400000">
                <a:off x="2679315" y="1476771"/>
                <a:ext cx="248616" cy="249243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227" name="Linie"/>
              <p:cNvSpPr/>
              <p:nvPr/>
            </p:nvSpPr>
            <p:spPr>
              <a:xfrm>
                <a:off x="3016393" y="1194773"/>
                <a:ext cx="1" cy="825685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28" name="u2"/>
              <p:cNvSpPr txBox="1"/>
              <p:nvPr/>
            </p:nvSpPr>
            <p:spPr>
              <a:xfrm>
                <a:off x="2528251" y="722686"/>
                <a:ext cx="786736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u</a:t>
                </a:r>
                <a:r>
                  <a:rPr baseline="-5999"/>
                  <a:t>Netz</a:t>
                </a:r>
                <a:r>
                  <a:t>(t)</a:t>
                </a:r>
              </a:p>
            </p:txBody>
          </p:sp>
          <p:sp>
            <p:nvSpPr>
              <p:cNvPr id="1229" name="u2"/>
              <p:cNvSpPr txBox="1"/>
              <p:nvPr/>
            </p:nvSpPr>
            <p:spPr>
              <a:xfrm>
                <a:off x="230080" y="709986"/>
                <a:ext cx="786736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u</a:t>
                </a:r>
                <a:r>
                  <a:rPr baseline="-5999"/>
                  <a:t>AC</a:t>
                </a:r>
                <a:r>
                  <a:t>(t)</a:t>
                </a:r>
              </a:p>
            </p:txBody>
          </p:sp>
          <p:sp>
            <p:nvSpPr>
              <p:cNvPr id="1230" name="Linie"/>
              <p:cNvSpPr/>
              <p:nvPr/>
            </p:nvSpPr>
            <p:spPr>
              <a:xfrm flipH="1">
                <a:off x="315727" y="1005885"/>
                <a:ext cx="448004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31" name="R1"/>
              <p:cNvSpPr txBox="1"/>
              <p:nvPr/>
            </p:nvSpPr>
            <p:spPr>
              <a:xfrm>
                <a:off x="1210814" y="1267235"/>
                <a:ext cx="509142" cy="2642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>
                <a:lvl1pPr marR="36574" indent="36574" algn="ctr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L</a:t>
                </a:r>
              </a:p>
            </p:txBody>
          </p:sp>
          <p:sp>
            <p:nvSpPr>
              <p:cNvPr id="1232" name="Umrichtermodell"/>
              <p:cNvSpPr txBox="1"/>
              <p:nvPr/>
            </p:nvSpPr>
            <p:spPr>
              <a:xfrm>
                <a:off x="0" y="3010370"/>
                <a:ext cx="1742244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R="40639" indent="40639" algn="ctr" defTabSz="914400">
                  <a:spcBef>
                    <a:spcPts val="400"/>
                  </a:spcBef>
                  <a:defRPr sz="1600">
                    <a:solidFill>
                      <a:schemeClr val="accent1"/>
                    </a:solidFill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Umrichtermodell</a:t>
                </a:r>
              </a:p>
            </p:txBody>
          </p:sp>
          <p:sp>
            <p:nvSpPr>
              <p:cNvPr id="1233" name="Linie"/>
              <p:cNvSpPr/>
              <p:nvPr/>
            </p:nvSpPr>
            <p:spPr>
              <a:xfrm flipH="1" flipV="1">
                <a:off x="269804" y="1198195"/>
                <a:ext cx="2744112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34" name="Rechteck"/>
              <p:cNvSpPr/>
              <p:nvPr/>
            </p:nvSpPr>
            <p:spPr>
              <a:xfrm flipH="1" rot="10800000">
                <a:off x="2000048" y="1114124"/>
                <a:ext cx="308223" cy="168145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grpSp>
            <p:nvGrpSpPr>
              <p:cNvPr id="1239" name="Gruppieren"/>
              <p:cNvGrpSpPr/>
              <p:nvPr/>
            </p:nvGrpSpPr>
            <p:grpSpPr>
              <a:xfrm flipH="1">
                <a:off x="944898" y="1074052"/>
                <a:ext cx="448004" cy="183681"/>
                <a:chOff x="0" y="0"/>
                <a:chExt cx="448003" cy="183679"/>
              </a:xfrm>
            </p:grpSpPr>
            <p:sp>
              <p:nvSpPr>
                <p:cNvPr id="1235" name="Rechteck"/>
                <p:cNvSpPr/>
                <p:nvPr/>
              </p:nvSpPr>
              <p:spPr>
                <a:xfrm rot="10800000">
                  <a:off x="-1" y="-1"/>
                  <a:ext cx="448004" cy="18368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1236" name="Linie"/>
                <p:cNvSpPr/>
                <p:nvPr/>
              </p:nvSpPr>
              <p:spPr>
                <a:xfrm flipH="1">
                  <a:off x="149803" y="45926"/>
                  <a:ext cx="148397" cy="1026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fill="norm" stroke="1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1237" name="Linie"/>
                <p:cNvSpPr/>
                <p:nvPr/>
              </p:nvSpPr>
              <p:spPr>
                <a:xfrm flipH="1">
                  <a:off x="1408" y="53233"/>
                  <a:ext cx="148397" cy="1026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fill="norm" stroke="1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1238" name="Linie"/>
                <p:cNvSpPr/>
                <p:nvPr/>
              </p:nvSpPr>
              <p:spPr>
                <a:xfrm flipH="1">
                  <a:off x="298198" y="53233"/>
                  <a:ext cx="148397" cy="1026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fill="norm" stroke="1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</p:grpSp>
          <p:sp>
            <p:nvSpPr>
              <p:cNvPr id="1240" name="Kreis"/>
              <p:cNvSpPr/>
              <p:nvPr/>
            </p:nvSpPr>
            <p:spPr>
              <a:xfrm flipH="1" rot="10800000">
                <a:off x="2445090" y="1167403"/>
                <a:ext cx="61199" cy="61585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241" name="Linie"/>
              <p:cNvSpPr/>
              <p:nvPr/>
            </p:nvSpPr>
            <p:spPr>
              <a:xfrm flipH="1" flipV="1">
                <a:off x="269804" y="1601392"/>
                <a:ext cx="2744112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42" name="Rechteck"/>
              <p:cNvSpPr/>
              <p:nvPr/>
            </p:nvSpPr>
            <p:spPr>
              <a:xfrm flipH="1" rot="10800000">
                <a:off x="2000048" y="1517321"/>
                <a:ext cx="308223" cy="168145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grpSp>
            <p:nvGrpSpPr>
              <p:cNvPr id="1247" name="Gruppieren"/>
              <p:cNvGrpSpPr/>
              <p:nvPr/>
            </p:nvGrpSpPr>
            <p:grpSpPr>
              <a:xfrm flipH="1">
                <a:off x="944898" y="1477249"/>
                <a:ext cx="448004" cy="183681"/>
                <a:chOff x="0" y="0"/>
                <a:chExt cx="448003" cy="183679"/>
              </a:xfrm>
            </p:grpSpPr>
            <p:sp>
              <p:nvSpPr>
                <p:cNvPr id="1243" name="Rechteck"/>
                <p:cNvSpPr/>
                <p:nvPr/>
              </p:nvSpPr>
              <p:spPr>
                <a:xfrm rot="10800000">
                  <a:off x="-1" y="-1"/>
                  <a:ext cx="448004" cy="18368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1244" name="Linie"/>
                <p:cNvSpPr/>
                <p:nvPr/>
              </p:nvSpPr>
              <p:spPr>
                <a:xfrm flipH="1">
                  <a:off x="149803" y="45926"/>
                  <a:ext cx="148397" cy="1026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fill="norm" stroke="1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1245" name="Linie"/>
                <p:cNvSpPr/>
                <p:nvPr/>
              </p:nvSpPr>
              <p:spPr>
                <a:xfrm flipH="1">
                  <a:off x="1408" y="53233"/>
                  <a:ext cx="148397" cy="1026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fill="norm" stroke="1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1246" name="Linie"/>
                <p:cNvSpPr/>
                <p:nvPr/>
              </p:nvSpPr>
              <p:spPr>
                <a:xfrm flipH="1">
                  <a:off x="298198" y="53233"/>
                  <a:ext cx="148397" cy="1026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fill="norm" stroke="1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</p:grpSp>
          <p:sp>
            <p:nvSpPr>
              <p:cNvPr id="1248" name="Kreis"/>
              <p:cNvSpPr/>
              <p:nvPr/>
            </p:nvSpPr>
            <p:spPr>
              <a:xfrm flipH="1" rot="10800000">
                <a:off x="2445090" y="1570600"/>
                <a:ext cx="61199" cy="61585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249" name="Linie"/>
              <p:cNvSpPr/>
              <p:nvPr/>
            </p:nvSpPr>
            <p:spPr>
              <a:xfrm flipH="1" flipV="1">
                <a:off x="269804" y="2004589"/>
                <a:ext cx="2744112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50" name="Rechteck"/>
              <p:cNvSpPr/>
              <p:nvPr/>
            </p:nvSpPr>
            <p:spPr>
              <a:xfrm flipH="1" rot="10800000">
                <a:off x="2000048" y="1920518"/>
                <a:ext cx="308223" cy="168145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grpSp>
            <p:nvGrpSpPr>
              <p:cNvPr id="1255" name="Gruppieren"/>
              <p:cNvGrpSpPr/>
              <p:nvPr/>
            </p:nvGrpSpPr>
            <p:grpSpPr>
              <a:xfrm flipH="1">
                <a:off x="944898" y="1880446"/>
                <a:ext cx="448004" cy="183681"/>
                <a:chOff x="0" y="0"/>
                <a:chExt cx="448003" cy="183679"/>
              </a:xfrm>
            </p:grpSpPr>
            <p:sp>
              <p:nvSpPr>
                <p:cNvPr id="1251" name="Rechteck"/>
                <p:cNvSpPr/>
                <p:nvPr/>
              </p:nvSpPr>
              <p:spPr>
                <a:xfrm rot="10800000">
                  <a:off x="-1" y="-1"/>
                  <a:ext cx="448004" cy="18368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1252" name="Linie"/>
                <p:cNvSpPr/>
                <p:nvPr/>
              </p:nvSpPr>
              <p:spPr>
                <a:xfrm flipH="1">
                  <a:off x="149803" y="45926"/>
                  <a:ext cx="148397" cy="1026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fill="norm" stroke="1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1253" name="Linie"/>
                <p:cNvSpPr/>
                <p:nvPr/>
              </p:nvSpPr>
              <p:spPr>
                <a:xfrm flipH="1">
                  <a:off x="1408" y="53233"/>
                  <a:ext cx="148397" cy="1026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fill="norm" stroke="1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1254" name="Linie"/>
                <p:cNvSpPr/>
                <p:nvPr/>
              </p:nvSpPr>
              <p:spPr>
                <a:xfrm flipH="1">
                  <a:off x="298198" y="53233"/>
                  <a:ext cx="148397" cy="1026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fill="norm" stroke="1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</p:grpSp>
          <p:sp>
            <p:nvSpPr>
              <p:cNvPr id="1256" name="Kreis"/>
              <p:cNvSpPr/>
              <p:nvPr/>
            </p:nvSpPr>
            <p:spPr>
              <a:xfrm flipH="1" rot="10800000">
                <a:off x="2445090" y="1973797"/>
                <a:ext cx="61199" cy="61585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257" name="Linie"/>
              <p:cNvSpPr/>
              <p:nvPr/>
            </p:nvSpPr>
            <p:spPr>
              <a:xfrm flipH="1">
                <a:off x="268022" y="1180332"/>
                <a:ext cx="1" cy="828314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58" name="Linie"/>
              <p:cNvSpPr/>
              <p:nvPr/>
            </p:nvSpPr>
            <p:spPr>
              <a:xfrm>
                <a:off x="542322" y="1758603"/>
                <a:ext cx="1" cy="94573"/>
              </a:xfrm>
              <a:prstGeom prst="line">
                <a:avLst/>
              </a:prstGeom>
              <a:noFill/>
              <a:ln w="9525" cap="flat">
                <a:solidFill>
                  <a:schemeClr val="accent5"/>
                </a:solidFill>
                <a:custDash>
                  <a:ds d="200000" sp="200000"/>
                </a:custDash>
                <a:miter lim="400000"/>
                <a:head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259" name="Linie"/>
              <p:cNvSpPr/>
              <p:nvPr/>
            </p:nvSpPr>
            <p:spPr>
              <a:xfrm>
                <a:off x="539729" y="2165467"/>
                <a:ext cx="1" cy="94573"/>
              </a:xfrm>
              <a:prstGeom prst="line">
                <a:avLst/>
              </a:prstGeom>
              <a:noFill/>
              <a:ln w="9525" cap="flat">
                <a:solidFill>
                  <a:schemeClr val="accent5"/>
                </a:solidFill>
                <a:custDash>
                  <a:ds d="200000" sp="200000"/>
                </a:custDash>
                <a:miter lim="400000"/>
                <a:head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260" name="R1"/>
              <p:cNvSpPr txBox="1"/>
              <p:nvPr/>
            </p:nvSpPr>
            <p:spPr>
              <a:xfrm>
                <a:off x="1899588" y="1277519"/>
                <a:ext cx="509142" cy="2642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>
                <a:lvl1pPr marR="36574" indent="36574" algn="ctr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R</a:t>
                </a:r>
              </a:p>
            </p:txBody>
          </p:sp>
          <p:sp>
            <p:nvSpPr>
              <p:cNvPr id="1261" name="Abgerundetes Rechteck 215"/>
              <p:cNvSpPr/>
              <p:nvPr/>
            </p:nvSpPr>
            <p:spPr>
              <a:xfrm>
                <a:off x="51456" y="116534"/>
                <a:ext cx="3383464" cy="2805983"/>
              </a:xfrm>
              <a:prstGeom prst="roundRect">
                <a:avLst>
                  <a:gd name="adj" fmla="val 5209"/>
                </a:avLst>
              </a:prstGeom>
              <a:noFill/>
              <a:ln w="12700" cap="flat">
                <a:solidFill>
                  <a:srgbClr val="FFC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914400">
                  <a:defRPr sz="18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1262" name="Linie"/>
              <p:cNvSpPr/>
              <p:nvPr/>
            </p:nvSpPr>
            <p:spPr>
              <a:xfrm>
                <a:off x="2582270" y="1017927"/>
                <a:ext cx="448005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63" name="Linie"/>
              <p:cNvSpPr/>
              <p:nvPr/>
            </p:nvSpPr>
            <p:spPr>
              <a:xfrm flipH="1">
                <a:off x="1810243" y="0"/>
                <a:ext cx="1" cy="3215231"/>
              </a:xfrm>
              <a:prstGeom prst="line">
                <a:avLst/>
              </a:prstGeom>
              <a:noFill/>
              <a:ln w="12700" cap="flat">
                <a:solidFill>
                  <a:srgbClr val="F39019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264" name="Kreis"/>
              <p:cNvSpPr/>
              <p:nvPr/>
            </p:nvSpPr>
            <p:spPr>
              <a:xfrm flipH="1" rot="10800000">
                <a:off x="1771270" y="1167403"/>
                <a:ext cx="61199" cy="61585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265" name="Kreis"/>
              <p:cNvSpPr/>
              <p:nvPr/>
            </p:nvSpPr>
            <p:spPr>
              <a:xfrm flipH="1" rot="10800000">
                <a:off x="1769063" y="1563697"/>
                <a:ext cx="61199" cy="61585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266" name="Kreis"/>
              <p:cNvSpPr/>
              <p:nvPr/>
            </p:nvSpPr>
            <p:spPr>
              <a:xfrm flipH="1" rot="10800000">
                <a:off x="1771270" y="1977040"/>
                <a:ext cx="61199" cy="61586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267" name="Aufwärtswandler"/>
              <p:cNvSpPr txBox="1"/>
              <p:nvPr/>
            </p:nvSpPr>
            <p:spPr>
              <a:xfrm>
                <a:off x="586464" y="2261661"/>
                <a:ext cx="1247558" cy="4928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40639" indent="40639" algn="ctr" defTabSz="914400">
                  <a:spcBef>
                    <a:spcPts val="4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Sinus PWM</a:t>
                </a:r>
              </a:p>
              <a:p>
                <a:pPr marR="40639" indent="40639" algn="ctr" defTabSz="914400">
                  <a:spcBef>
                    <a:spcPts val="4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bzw. Sinus</a:t>
                </a:r>
              </a:p>
            </p:txBody>
          </p:sp>
          <p:sp>
            <p:nvSpPr>
              <p:cNvPr id="1268" name="Rechteck"/>
              <p:cNvSpPr/>
              <p:nvPr/>
            </p:nvSpPr>
            <p:spPr>
              <a:xfrm>
                <a:off x="362593" y="2292693"/>
                <a:ext cx="328872" cy="26766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grpSp>
            <p:nvGrpSpPr>
              <p:cNvPr id="1282" name="Gruppieren"/>
              <p:cNvGrpSpPr/>
              <p:nvPr/>
            </p:nvGrpSpPr>
            <p:grpSpPr>
              <a:xfrm>
                <a:off x="279281" y="2367469"/>
                <a:ext cx="495496" cy="215944"/>
                <a:chOff x="0" y="0"/>
                <a:chExt cx="495494" cy="215943"/>
              </a:xfrm>
            </p:grpSpPr>
            <p:sp>
              <p:nvSpPr>
                <p:cNvPr id="1269" name="Linie"/>
                <p:cNvSpPr/>
                <p:nvPr/>
              </p:nvSpPr>
              <p:spPr>
                <a:xfrm>
                  <a:off x="429645" y="213041"/>
                  <a:ext cx="65850" cy="294"/>
                </a:xfrm>
                <a:prstGeom prst="line">
                  <a:avLst/>
                </a:prstGeom>
                <a:noFill/>
                <a:ln w="12700" cap="flat">
                  <a:solidFill>
                    <a:srgbClr val="FC0107"/>
                  </a:solidFill>
                  <a:prstDash val="solid"/>
                  <a:miter lim="4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70" name="Linie"/>
                <p:cNvSpPr/>
                <p:nvPr/>
              </p:nvSpPr>
              <p:spPr>
                <a:xfrm>
                  <a:off x="366946" y="49"/>
                  <a:ext cx="65851" cy="294"/>
                </a:xfrm>
                <a:prstGeom prst="line">
                  <a:avLst/>
                </a:prstGeom>
                <a:noFill/>
                <a:ln w="12700" cap="flat">
                  <a:solidFill>
                    <a:srgbClr val="FC0107"/>
                  </a:solidFill>
                  <a:prstDash val="solid"/>
                  <a:miter lim="4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71" name="Linie"/>
                <p:cNvSpPr/>
                <p:nvPr/>
              </p:nvSpPr>
              <p:spPr>
                <a:xfrm>
                  <a:off x="286949" y="215942"/>
                  <a:ext cx="83547" cy="2"/>
                </a:xfrm>
                <a:prstGeom prst="line">
                  <a:avLst/>
                </a:prstGeom>
                <a:noFill/>
                <a:ln w="12700" cap="flat">
                  <a:solidFill>
                    <a:srgbClr val="FC0107"/>
                  </a:solidFill>
                  <a:prstDash val="solid"/>
                  <a:miter lim="4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72" name="Linie"/>
                <p:cNvSpPr/>
                <p:nvPr/>
              </p:nvSpPr>
              <p:spPr>
                <a:xfrm flipV="1">
                  <a:off x="367272" y="-1"/>
                  <a:ext cx="2" cy="215945"/>
                </a:xfrm>
                <a:prstGeom prst="line">
                  <a:avLst/>
                </a:prstGeom>
                <a:noFill/>
                <a:ln w="12700" cap="flat">
                  <a:solidFill>
                    <a:srgbClr val="FC0107"/>
                  </a:solidFill>
                  <a:prstDash val="solid"/>
                  <a:miter lim="4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73" name="Linie"/>
                <p:cNvSpPr/>
                <p:nvPr/>
              </p:nvSpPr>
              <p:spPr>
                <a:xfrm flipV="1">
                  <a:off x="431447" y="-1"/>
                  <a:ext cx="2" cy="215945"/>
                </a:xfrm>
                <a:prstGeom prst="line">
                  <a:avLst/>
                </a:prstGeom>
                <a:noFill/>
                <a:ln w="12700" cap="flat">
                  <a:solidFill>
                    <a:srgbClr val="FC0107"/>
                  </a:solidFill>
                  <a:prstDash val="solid"/>
                  <a:miter lim="4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74" name="Linie"/>
                <p:cNvSpPr/>
                <p:nvPr/>
              </p:nvSpPr>
              <p:spPr>
                <a:xfrm>
                  <a:off x="79997" y="49"/>
                  <a:ext cx="65851" cy="294"/>
                </a:xfrm>
                <a:prstGeom prst="line">
                  <a:avLst/>
                </a:prstGeom>
                <a:noFill/>
                <a:ln w="12700" cap="flat">
                  <a:solidFill>
                    <a:srgbClr val="FC0107"/>
                  </a:solidFill>
                  <a:prstDash val="solid"/>
                  <a:miter lim="4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75" name="Linie"/>
                <p:cNvSpPr/>
                <p:nvPr/>
              </p:nvSpPr>
              <p:spPr>
                <a:xfrm>
                  <a:off x="-1" y="215942"/>
                  <a:ext cx="83548" cy="2"/>
                </a:xfrm>
                <a:prstGeom prst="line">
                  <a:avLst/>
                </a:prstGeom>
                <a:noFill/>
                <a:ln w="12700" cap="flat">
                  <a:solidFill>
                    <a:srgbClr val="FC0107"/>
                  </a:solidFill>
                  <a:prstDash val="solid"/>
                  <a:miter lim="4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76" name="Linie"/>
                <p:cNvSpPr/>
                <p:nvPr/>
              </p:nvSpPr>
              <p:spPr>
                <a:xfrm flipV="1">
                  <a:off x="80323" y="-1"/>
                  <a:ext cx="2" cy="215945"/>
                </a:xfrm>
                <a:prstGeom prst="line">
                  <a:avLst/>
                </a:prstGeom>
                <a:noFill/>
                <a:ln w="12700" cap="flat">
                  <a:solidFill>
                    <a:srgbClr val="FC0107"/>
                  </a:solidFill>
                  <a:prstDash val="solid"/>
                  <a:miter lim="4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77" name="Linie"/>
                <p:cNvSpPr/>
                <p:nvPr/>
              </p:nvSpPr>
              <p:spPr>
                <a:xfrm flipV="1">
                  <a:off x="144498" y="-1"/>
                  <a:ext cx="1" cy="215945"/>
                </a:xfrm>
                <a:prstGeom prst="line">
                  <a:avLst/>
                </a:prstGeom>
                <a:noFill/>
                <a:ln w="12700" cap="flat">
                  <a:solidFill>
                    <a:srgbClr val="FC0107"/>
                  </a:solidFill>
                  <a:prstDash val="solid"/>
                  <a:miter lim="4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78" name="Linie"/>
                <p:cNvSpPr/>
                <p:nvPr/>
              </p:nvSpPr>
              <p:spPr>
                <a:xfrm>
                  <a:off x="224039" y="49"/>
                  <a:ext cx="65851" cy="294"/>
                </a:xfrm>
                <a:prstGeom prst="line">
                  <a:avLst/>
                </a:prstGeom>
                <a:noFill/>
                <a:ln w="12700" cap="flat">
                  <a:solidFill>
                    <a:srgbClr val="FC0107"/>
                  </a:solidFill>
                  <a:prstDash val="solid"/>
                  <a:miter lim="4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79" name="Linie"/>
                <p:cNvSpPr/>
                <p:nvPr/>
              </p:nvSpPr>
              <p:spPr>
                <a:xfrm>
                  <a:off x="144041" y="215942"/>
                  <a:ext cx="83548" cy="2"/>
                </a:xfrm>
                <a:prstGeom prst="line">
                  <a:avLst/>
                </a:prstGeom>
                <a:noFill/>
                <a:ln w="12700" cap="flat">
                  <a:solidFill>
                    <a:srgbClr val="FC0107"/>
                  </a:solidFill>
                  <a:prstDash val="solid"/>
                  <a:miter lim="4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80" name="Linie"/>
                <p:cNvSpPr/>
                <p:nvPr/>
              </p:nvSpPr>
              <p:spPr>
                <a:xfrm flipV="1">
                  <a:off x="224365" y="-1"/>
                  <a:ext cx="2" cy="215945"/>
                </a:xfrm>
                <a:prstGeom prst="line">
                  <a:avLst/>
                </a:prstGeom>
                <a:noFill/>
                <a:ln w="12700" cap="flat">
                  <a:solidFill>
                    <a:srgbClr val="FC0107"/>
                  </a:solidFill>
                  <a:prstDash val="solid"/>
                  <a:miter lim="4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81" name="Linie"/>
                <p:cNvSpPr/>
                <p:nvPr/>
              </p:nvSpPr>
              <p:spPr>
                <a:xfrm flipV="1">
                  <a:off x="288540" y="-1"/>
                  <a:ext cx="2" cy="215945"/>
                </a:xfrm>
                <a:prstGeom prst="line">
                  <a:avLst/>
                </a:prstGeom>
                <a:noFill/>
                <a:ln w="12700" cap="flat">
                  <a:solidFill>
                    <a:srgbClr val="FC0107"/>
                  </a:solidFill>
                  <a:prstDash val="solid"/>
                  <a:miter lim="4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1283" name="Linie"/>
              <p:cNvSpPr/>
              <p:nvPr/>
            </p:nvSpPr>
            <p:spPr>
              <a:xfrm flipH="1" flipV="1">
                <a:off x="315727" y="668163"/>
                <a:ext cx="1427462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84" name="u2"/>
              <p:cNvSpPr txBox="1"/>
              <p:nvPr/>
            </p:nvSpPr>
            <p:spPr>
              <a:xfrm>
                <a:off x="812729" y="381247"/>
                <a:ext cx="509142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>
                <a:lvl1pPr marR="36574" indent="36574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u(t)</a:t>
                </a:r>
              </a:p>
            </p:txBody>
          </p:sp>
          <p:sp>
            <p:nvSpPr>
              <p:cNvPr id="1285" name="Linie"/>
              <p:cNvSpPr/>
              <p:nvPr/>
            </p:nvSpPr>
            <p:spPr>
              <a:xfrm>
                <a:off x="1528524" y="1198195"/>
                <a:ext cx="196785" cy="1"/>
              </a:xfrm>
              <a:prstGeom prst="line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286" name="u2"/>
              <p:cNvSpPr txBox="1"/>
              <p:nvPr/>
            </p:nvSpPr>
            <p:spPr>
              <a:xfrm>
                <a:off x="1372345" y="784958"/>
                <a:ext cx="509143" cy="2888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>
                <a:lvl1pPr marR="36574" indent="36574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i(t)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2" name="Gruppieren"/>
          <p:cNvGrpSpPr/>
          <p:nvPr/>
        </p:nvGrpSpPr>
        <p:grpSpPr>
          <a:xfrm>
            <a:off x="2486316" y="969014"/>
            <a:ext cx="5187368" cy="2690100"/>
            <a:chOff x="0" y="0"/>
            <a:chExt cx="5187366" cy="2690098"/>
          </a:xfrm>
        </p:grpSpPr>
        <p:sp>
          <p:nvSpPr>
            <p:cNvPr id="1292" name="Id"/>
            <p:cNvSpPr txBox="1"/>
            <p:nvPr/>
          </p:nvSpPr>
          <p:spPr>
            <a:xfrm>
              <a:off x="2370391" y="342825"/>
              <a:ext cx="518096" cy="373522"/>
            </a:xfrm>
            <a:prstGeom prst="rect">
              <a:avLst/>
            </a:prstGeom>
            <a:solidFill>
              <a:srgbClr val="FFFC79">
                <a:alpha val="29722"/>
              </a:srgbClr>
            </a:solidFill>
            <a:ln w="12700" cap="flat">
              <a:solidFill>
                <a:schemeClr val="accent5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d</a:t>
              </a:r>
            </a:p>
          </p:txBody>
        </p:sp>
        <p:sp>
          <p:nvSpPr>
            <p:cNvPr id="1293" name="Iq"/>
            <p:cNvSpPr txBox="1"/>
            <p:nvPr/>
          </p:nvSpPr>
          <p:spPr>
            <a:xfrm>
              <a:off x="2370391" y="1947258"/>
              <a:ext cx="518096" cy="373522"/>
            </a:xfrm>
            <a:prstGeom prst="rect">
              <a:avLst/>
            </a:prstGeom>
            <a:solidFill>
              <a:srgbClr val="FFFC79">
                <a:alpha val="29449"/>
              </a:srgbClr>
            </a:solidFill>
            <a:ln w="12700" cap="flat">
              <a:solidFill>
                <a:schemeClr val="accent1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q</a:t>
              </a:r>
            </a:p>
          </p:txBody>
        </p:sp>
        <p:sp>
          <p:nvSpPr>
            <p:cNvPr id="1294" name="AutoShape 1"/>
            <p:cNvSpPr/>
            <p:nvPr/>
          </p:nvSpPr>
          <p:spPr>
            <a:xfrm>
              <a:off x="1722809" y="445461"/>
              <a:ext cx="505395" cy="168250"/>
            </a:xfrm>
            <a:prstGeom prst="rightArrow">
              <a:avLst>
                <a:gd name="adj1" fmla="val 55120"/>
                <a:gd name="adj2" fmla="val 167545"/>
              </a:avLst>
            </a:prstGeom>
            <a:solidFill>
              <a:srgbClr val="FF2600"/>
            </a:solidFill>
            <a:ln w="127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 defTabSz="914400">
                <a:defRPr sz="1400"/>
              </a:pPr>
            </a:p>
          </p:txBody>
        </p:sp>
        <p:sp>
          <p:nvSpPr>
            <p:cNvPr id="1295" name="AutoShape 1"/>
            <p:cNvSpPr/>
            <p:nvPr/>
          </p:nvSpPr>
          <p:spPr>
            <a:xfrm>
              <a:off x="1722809" y="2049894"/>
              <a:ext cx="505395" cy="168249"/>
            </a:xfrm>
            <a:prstGeom prst="rightArrow">
              <a:avLst>
                <a:gd name="adj1" fmla="val 55120"/>
                <a:gd name="adj2" fmla="val 167545"/>
              </a:avLst>
            </a:prstGeom>
            <a:solidFill>
              <a:schemeClr val="accent1"/>
            </a:solidFill>
            <a:ln w="127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 defTabSz="914400">
                <a:defRPr sz="1400"/>
              </a:pPr>
            </a:p>
          </p:txBody>
        </p:sp>
        <p:sp>
          <p:nvSpPr>
            <p:cNvPr id="1296" name="u2"/>
            <p:cNvSpPr txBox="1"/>
            <p:nvPr/>
          </p:nvSpPr>
          <p:spPr>
            <a:xfrm>
              <a:off x="0" y="65220"/>
              <a:ext cx="759081" cy="301522"/>
            </a:xfrm>
            <a:prstGeom prst="rect">
              <a:avLst/>
            </a:prstGeom>
            <a:solidFill>
              <a:srgbClr val="FFFC79">
                <a:alpha val="31589"/>
              </a:srgbClr>
            </a:solidFill>
            <a:ln w="12700" cap="flat">
              <a:solidFill>
                <a:schemeClr val="accent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P</a:t>
              </a:r>
            </a:p>
          </p:txBody>
        </p:sp>
        <p:sp>
          <p:nvSpPr>
            <p:cNvPr id="1297" name="u2"/>
            <p:cNvSpPr txBox="1"/>
            <p:nvPr/>
          </p:nvSpPr>
          <p:spPr>
            <a:xfrm>
              <a:off x="0" y="1679763"/>
              <a:ext cx="759081" cy="301523"/>
            </a:xfrm>
            <a:prstGeom prst="rect">
              <a:avLst/>
            </a:prstGeom>
            <a:solidFill>
              <a:srgbClr val="FFFC79">
                <a:alpha val="31589"/>
              </a:srgbClr>
            </a:solidFill>
            <a:ln w="12700" cap="flat">
              <a:solidFill>
                <a:schemeClr val="accent1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Q</a:t>
              </a:r>
            </a:p>
          </p:txBody>
        </p:sp>
        <p:sp>
          <p:nvSpPr>
            <p:cNvPr id="1298" name="u2"/>
            <p:cNvSpPr txBox="1"/>
            <p:nvPr/>
          </p:nvSpPr>
          <p:spPr>
            <a:xfrm>
              <a:off x="0" y="657887"/>
              <a:ext cx="759081" cy="301522"/>
            </a:xfrm>
            <a:prstGeom prst="rect">
              <a:avLst/>
            </a:prstGeom>
            <a:solidFill>
              <a:srgbClr val="FFFC79">
                <a:alpha val="31589"/>
              </a:srgbClr>
            </a:solidFill>
            <a:ln w="12700" cap="flat">
              <a:solidFill>
                <a:schemeClr val="accent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 sz="1400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DC</a:t>
              </a:r>
            </a:p>
          </p:txBody>
        </p:sp>
        <p:sp>
          <p:nvSpPr>
            <p:cNvPr id="1299" name="u2"/>
            <p:cNvSpPr txBox="1"/>
            <p:nvPr/>
          </p:nvSpPr>
          <p:spPr>
            <a:xfrm>
              <a:off x="0" y="2276664"/>
              <a:ext cx="759081" cy="301522"/>
            </a:xfrm>
            <a:prstGeom prst="rect">
              <a:avLst/>
            </a:prstGeom>
            <a:solidFill>
              <a:srgbClr val="FFFC79">
                <a:alpha val="31589"/>
              </a:srgbClr>
            </a:solidFill>
            <a:ln w="12700" cap="flat">
              <a:solidFill>
                <a:schemeClr val="accent1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AC</a:t>
              </a:r>
            </a:p>
          </p:txBody>
        </p:sp>
        <p:sp>
          <p:nvSpPr>
            <p:cNvPr id="1300" name="Linie"/>
            <p:cNvSpPr/>
            <p:nvPr/>
          </p:nvSpPr>
          <p:spPr>
            <a:xfrm flipH="1" flipV="1">
              <a:off x="885821" y="225831"/>
              <a:ext cx="753437" cy="290035"/>
            </a:xfrm>
            <a:prstGeom prst="line">
              <a:avLst/>
            </a:prstGeom>
            <a:noFill/>
            <a:ln w="25400" cap="flat">
              <a:solidFill>
                <a:srgbClr val="FF26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1301" name="Linie"/>
            <p:cNvSpPr/>
            <p:nvPr/>
          </p:nvSpPr>
          <p:spPr>
            <a:xfrm flipH="1">
              <a:off x="885821" y="517931"/>
              <a:ext cx="753437" cy="290035"/>
            </a:xfrm>
            <a:prstGeom prst="line">
              <a:avLst/>
            </a:prstGeom>
            <a:noFill/>
            <a:ln w="25400" cap="flat">
              <a:solidFill>
                <a:srgbClr val="DDDDDD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1302" name="Linie"/>
            <p:cNvSpPr/>
            <p:nvPr/>
          </p:nvSpPr>
          <p:spPr>
            <a:xfrm flipH="1" flipV="1">
              <a:off x="885821" y="1842951"/>
              <a:ext cx="753437" cy="290035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1303" name="Linie"/>
            <p:cNvSpPr/>
            <p:nvPr/>
          </p:nvSpPr>
          <p:spPr>
            <a:xfrm flipH="1">
              <a:off x="885821" y="2135051"/>
              <a:ext cx="753437" cy="290036"/>
            </a:xfrm>
            <a:prstGeom prst="line">
              <a:avLst/>
            </a:prstGeom>
            <a:noFill/>
            <a:ln w="25400" cap="flat">
              <a:solidFill>
                <a:srgbClr val="DDDDDD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1304" name="1"/>
            <p:cNvSpPr txBox="1"/>
            <p:nvPr/>
          </p:nvSpPr>
          <p:spPr>
            <a:xfrm>
              <a:off x="1203379" y="0"/>
              <a:ext cx="194457" cy="246671"/>
            </a:xfrm>
            <a:prstGeom prst="rect">
              <a:avLst/>
            </a:prstGeom>
            <a:solidFill>
              <a:srgbClr val="FFFC79">
                <a:alpha val="29781"/>
              </a:srgbClr>
            </a:solidFill>
            <a:ln w="9525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1305" name="2"/>
            <p:cNvSpPr txBox="1"/>
            <p:nvPr/>
          </p:nvSpPr>
          <p:spPr>
            <a:xfrm>
              <a:off x="1203379" y="822061"/>
              <a:ext cx="194457" cy="246671"/>
            </a:xfrm>
            <a:prstGeom prst="rect">
              <a:avLst/>
            </a:prstGeom>
            <a:solidFill>
              <a:srgbClr val="FFFC79">
                <a:alpha val="29781"/>
              </a:srgbClr>
            </a:solidFill>
            <a:ln w="9525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1306" name="1"/>
            <p:cNvSpPr txBox="1"/>
            <p:nvPr/>
          </p:nvSpPr>
          <p:spPr>
            <a:xfrm>
              <a:off x="1203379" y="1570261"/>
              <a:ext cx="194457" cy="246672"/>
            </a:xfrm>
            <a:prstGeom prst="rect">
              <a:avLst/>
            </a:prstGeom>
            <a:solidFill>
              <a:srgbClr val="FFFC79">
                <a:alpha val="29781"/>
              </a:srgbClr>
            </a:solidFill>
            <a:ln w="9525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1307" name="2"/>
            <p:cNvSpPr txBox="1"/>
            <p:nvPr/>
          </p:nvSpPr>
          <p:spPr>
            <a:xfrm>
              <a:off x="1203379" y="2443428"/>
              <a:ext cx="194457" cy="246671"/>
            </a:xfrm>
            <a:prstGeom prst="rect">
              <a:avLst/>
            </a:prstGeom>
            <a:solidFill>
              <a:srgbClr val="FFFC79">
                <a:alpha val="29781"/>
              </a:srgbClr>
            </a:solidFill>
            <a:ln w="9525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1308" name="1"/>
            <p:cNvSpPr txBox="1"/>
            <p:nvPr/>
          </p:nvSpPr>
          <p:spPr>
            <a:xfrm>
              <a:off x="3235379" y="1016000"/>
              <a:ext cx="194457" cy="246671"/>
            </a:xfrm>
            <a:prstGeom prst="rect">
              <a:avLst/>
            </a:prstGeom>
            <a:solidFill>
              <a:srgbClr val="FFFC79">
                <a:alpha val="29781"/>
              </a:srgbClr>
            </a:solidFill>
            <a:ln w="9525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1309" name="2"/>
            <p:cNvSpPr txBox="1"/>
            <p:nvPr/>
          </p:nvSpPr>
          <p:spPr>
            <a:xfrm>
              <a:off x="3235379" y="1422250"/>
              <a:ext cx="194457" cy="246672"/>
            </a:xfrm>
            <a:prstGeom prst="rect">
              <a:avLst/>
            </a:prstGeom>
            <a:solidFill>
              <a:srgbClr val="FFFC79">
                <a:alpha val="29781"/>
              </a:srgbClr>
            </a:solidFill>
            <a:ln w="9525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1310" name="u2"/>
            <p:cNvSpPr txBox="1"/>
            <p:nvPr/>
          </p:nvSpPr>
          <p:spPr>
            <a:xfrm>
              <a:off x="3491627" y="994924"/>
              <a:ext cx="1695740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P, Q Regelung</a:t>
              </a:r>
              <a:r>
                <a:rPr baseline="-5999"/>
                <a:t> </a:t>
              </a:r>
            </a:p>
          </p:txBody>
        </p:sp>
        <p:sp>
          <p:nvSpPr>
            <p:cNvPr id="1311" name="u2"/>
            <p:cNvSpPr txBox="1"/>
            <p:nvPr/>
          </p:nvSpPr>
          <p:spPr>
            <a:xfrm>
              <a:off x="3491627" y="1401175"/>
              <a:ext cx="1695740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DC</a:t>
              </a:r>
              <a:r>
                <a:t>, U</a:t>
              </a:r>
              <a:r>
                <a:rPr baseline="-5999"/>
                <a:t>AC</a:t>
              </a:r>
              <a:r>
                <a:t> Regelung</a:t>
              </a:r>
              <a:r>
                <a:rPr baseline="-5999"/>
                <a:t> 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4" name="Linie"/>
          <p:cNvSpPr/>
          <p:nvPr/>
        </p:nvSpPr>
        <p:spPr>
          <a:xfrm>
            <a:off x="6489141" y="3418271"/>
            <a:ext cx="1" cy="1850453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315" name="Linie"/>
          <p:cNvSpPr/>
          <p:nvPr/>
        </p:nvSpPr>
        <p:spPr>
          <a:xfrm>
            <a:off x="5958935" y="3729021"/>
            <a:ext cx="169321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16" name="Linie"/>
          <p:cNvSpPr/>
          <p:nvPr/>
        </p:nvSpPr>
        <p:spPr>
          <a:xfrm>
            <a:off x="7644345" y="3734421"/>
            <a:ext cx="3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17" name="Linie"/>
          <p:cNvSpPr/>
          <p:nvPr/>
        </p:nvSpPr>
        <p:spPr>
          <a:xfrm>
            <a:off x="5957890" y="3721471"/>
            <a:ext cx="3" cy="13281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18" name="Linie"/>
          <p:cNvSpPr/>
          <p:nvPr/>
        </p:nvSpPr>
        <p:spPr>
          <a:xfrm>
            <a:off x="5971634" y="5049649"/>
            <a:ext cx="1667812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19" name="Kreis"/>
          <p:cNvSpPr/>
          <p:nvPr/>
        </p:nvSpPr>
        <p:spPr>
          <a:xfrm rot="10800000">
            <a:off x="6457942" y="5011888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320" name="Kreis"/>
          <p:cNvSpPr/>
          <p:nvPr/>
        </p:nvSpPr>
        <p:spPr>
          <a:xfrm rot="10800000">
            <a:off x="6457942" y="3691260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321" name="Linie"/>
          <p:cNvSpPr/>
          <p:nvPr/>
        </p:nvSpPr>
        <p:spPr>
          <a:xfrm>
            <a:off x="6183780" y="3950244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22" name="Kreis"/>
          <p:cNvSpPr/>
          <p:nvPr/>
        </p:nvSpPr>
        <p:spPr>
          <a:xfrm rot="5400000">
            <a:off x="5803942" y="4220324"/>
            <a:ext cx="305231" cy="308539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323" name="i2"/>
          <p:cNvSpPr txBox="1"/>
          <p:nvPr/>
        </p:nvSpPr>
        <p:spPr>
          <a:xfrm>
            <a:off x="7281179" y="3824404"/>
            <a:ext cx="39343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 u="sng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324" name="Abgerundetes Rechteck 215"/>
          <p:cNvSpPr/>
          <p:nvPr/>
        </p:nvSpPr>
        <p:spPr>
          <a:xfrm>
            <a:off x="1739847" y="3135831"/>
            <a:ext cx="6680306" cy="2259758"/>
          </a:xfrm>
          <a:prstGeom prst="roundRect">
            <a:avLst>
              <a:gd name="adj" fmla="val 6558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325" name="Linie"/>
          <p:cNvSpPr/>
          <p:nvPr/>
        </p:nvSpPr>
        <p:spPr>
          <a:xfrm>
            <a:off x="7644346" y="3907935"/>
            <a:ext cx="1" cy="154672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26" name="u2"/>
          <p:cNvSpPr txBox="1"/>
          <p:nvPr/>
        </p:nvSpPr>
        <p:spPr>
          <a:xfrm>
            <a:off x="6208648" y="4199086"/>
            <a:ext cx="786736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1</a:t>
            </a:r>
          </a:p>
        </p:txBody>
      </p:sp>
      <p:sp>
        <p:nvSpPr>
          <p:cNvPr id="1327" name="Kreis"/>
          <p:cNvSpPr/>
          <p:nvPr/>
        </p:nvSpPr>
        <p:spPr>
          <a:xfrm rot="5400000">
            <a:off x="7491731" y="4202468"/>
            <a:ext cx="305231" cy="308539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328" name="Linie"/>
          <p:cNvSpPr/>
          <p:nvPr/>
        </p:nvSpPr>
        <p:spPr>
          <a:xfrm flipV="1">
            <a:off x="5959045" y="4221923"/>
            <a:ext cx="868" cy="31183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29" name="Linie"/>
          <p:cNvSpPr/>
          <p:nvPr/>
        </p:nvSpPr>
        <p:spPr>
          <a:xfrm>
            <a:off x="7916337" y="3946417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30" name="R1"/>
          <p:cNvSpPr txBox="1"/>
          <p:nvPr/>
        </p:nvSpPr>
        <p:spPr>
          <a:xfrm>
            <a:off x="6657277" y="3763524"/>
            <a:ext cx="509143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grpSp>
        <p:nvGrpSpPr>
          <p:cNvPr id="1335" name="Gruppieren"/>
          <p:cNvGrpSpPr/>
          <p:nvPr/>
        </p:nvGrpSpPr>
        <p:grpSpPr>
          <a:xfrm>
            <a:off x="6715128" y="3614999"/>
            <a:ext cx="393439" cy="161309"/>
            <a:chOff x="0" y="0"/>
            <a:chExt cx="393438" cy="161307"/>
          </a:xfrm>
        </p:grpSpPr>
        <p:sp>
          <p:nvSpPr>
            <p:cNvPr id="1331" name="Rechteck"/>
            <p:cNvSpPr/>
            <p:nvPr/>
          </p:nvSpPr>
          <p:spPr>
            <a:xfrm rot="10800000">
              <a:off x="-1" y="-1"/>
              <a:ext cx="393439" cy="16130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332" name="Linie"/>
            <p:cNvSpPr/>
            <p:nvPr/>
          </p:nvSpPr>
          <p:spPr>
            <a:xfrm flipH="1">
              <a:off x="131558" y="40332"/>
              <a:ext cx="130322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333" name="Linie"/>
            <p:cNvSpPr/>
            <p:nvPr/>
          </p:nvSpPr>
          <p:spPr>
            <a:xfrm flipH="1">
              <a:off x="1236" y="46750"/>
              <a:ext cx="130323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334" name="Linie"/>
            <p:cNvSpPr/>
            <p:nvPr/>
          </p:nvSpPr>
          <p:spPr>
            <a:xfrm flipH="1">
              <a:off x="261878" y="46750"/>
              <a:ext cx="130323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1336" name="Linie"/>
          <p:cNvSpPr/>
          <p:nvPr/>
        </p:nvSpPr>
        <p:spPr>
          <a:xfrm flipV="1">
            <a:off x="5643052" y="4367805"/>
            <a:ext cx="163698" cy="1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37" name="Umrichtermodell"/>
          <p:cNvSpPr txBox="1"/>
          <p:nvPr/>
        </p:nvSpPr>
        <p:spPr>
          <a:xfrm>
            <a:off x="3868061" y="3241378"/>
            <a:ext cx="2227193" cy="467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Umrichtermodell</a:t>
            </a:r>
          </a:p>
        </p:txBody>
      </p:sp>
      <p:sp>
        <p:nvSpPr>
          <p:cNvPr id="1338" name="u2"/>
          <p:cNvSpPr txBox="1"/>
          <p:nvPr/>
        </p:nvSpPr>
        <p:spPr>
          <a:xfrm>
            <a:off x="7889034" y="4210594"/>
            <a:ext cx="369224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2</a:t>
            </a:r>
          </a:p>
        </p:txBody>
      </p:sp>
      <p:sp>
        <p:nvSpPr>
          <p:cNvPr id="1339" name="AC"/>
          <p:cNvSpPr txBox="1"/>
          <p:nvPr/>
        </p:nvSpPr>
        <p:spPr>
          <a:xfrm>
            <a:off x="5790777" y="3271053"/>
            <a:ext cx="743676" cy="2888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AC</a:t>
            </a:r>
          </a:p>
        </p:txBody>
      </p:sp>
      <p:sp>
        <p:nvSpPr>
          <p:cNvPr id="1340" name="DC"/>
          <p:cNvSpPr txBox="1"/>
          <p:nvPr/>
        </p:nvSpPr>
        <p:spPr>
          <a:xfrm>
            <a:off x="2961164" y="3271053"/>
            <a:ext cx="743675" cy="2888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DC</a:t>
            </a:r>
          </a:p>
        </p:txBody>
      </p:sp>
      <p:sp>
        <p:nvSpPr>
          <p:cNvPr id="1341" name="Doppelpfeil"/>
          <p:cNvSpPr/>
          <p:nvPr/>
        </p:nvSpPr>
        <p:spPr>
          <a:xfrm>
            <a:off x="4600426" y="4210434"/>
            <a:ext cx="762463" cy="266127"/>
          </a:xfrm>
          <a:prstGeom prst="leftRightArrow">
            <a:avLst>
              <a:gd name="adj1" fmla="val 62949"/>
              <a:gd name="adj2" fmla="val 81439"/>
            </a:avLst>
          </a:prstGeom>
          <a:solidFill>
            <a:srgbClr val="FF2600"/>
          </a:solidFill>
          <a:ln w="12700">
            <a:solidFill>
              <a:schemeClr val="accent5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42" name="P"/>
          <p:cNvSpPr txBox="1"/>
          <p:nvPr/>
        </p:nvSpPr>
        <p:spPr>
          <a:xfrm>
            <a:off x="4682774" y="4508982"/>
            <a:ext cx="597766" cy="313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</a:t>
            </a:r>
          </a:p>
        </p:txBody>
      </p:sp>
      <p:sp>
        <p:nvSpPr>
          <p:cNvPr id="1343" name="Linie"/>
          <p:cNvSpPr/>
          <p:nvPr/>
        </p:nvSpPr>
        <p:spPr>
          <a:xfrm flipH="1">
            <a:off x="2969113" y="3418271"/>
            <a:ext cx="1" cy="1850453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344" name="Linie"/>
          <p:cNvSpPr/>
          <p:nvPr/>
        </p:nvSpPr>
        <p:spPr>
          <a:xfrm>
            <a:off x="2343682" y="3729045"/>
            <a:ext cx="169321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45" name="Linie"/>
          <p:cNvSpPr/>
          <p:nvPr/>
        </p:nvSpPr>
        <p:spPr>
          <a:xfrm>
            <a:off x="4029093" y="3734445"/>
            <a:ext cx="3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46" name="Linie"/>
          <p:cNvSpPr/>
          <p:nvPr/>
        </p:nvSpPr>
        <p:spPr>
          <a:xfrm>
            <a:off x="2342637" y="3721496"/>
            <a:ext cx="3" cy="13281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47" name="Linie"/>
          <p:cNvSpPr/>
          <p:nvPr/>
        </p:nvSpPr>
        <p:spPr>
          <a:xfrm>
            <a:off x="2356381" y="5049673"/>
            <a:ext cx="1667812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48" name="Kreis"/>
          <p:cNvSpPr/>
          <p:nvPr/>
        </p:nvSpPr>
        <p:spPr>
          <a:xfrm rot="10800000">
            <a:off x="2931589" y="501191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349" name="Kreis"/>
          <p:cNvSpPr/>
          <p:nvPr/>
        </p:nvSpPr>
        <p:spPr>
          <a:xfrm rot="10800000">
            <a:off x="2931589" y="3691284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350" name="Linie"/>
          <p:cNvSpPr/>
          <p:nvPr/>
        </p:nvSpPr>
        <p:spPr>
          <a:xfrm>
            <a:off x="2046973" y="3903199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51" name="Kreis"/>
          <p:cNvSpPr/>
          <p:nvPr/>
        </p:nvSpPr>
        <p:spPr>
          <a:xfrm rot="5400000">
            <a:off x="2188689" y="4220348"/>
            <a:ext cx="305231" cy="308539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352" name="i2"/>
          <p:cNvSpPr txBox="1"/>
          <p:nvPr/>
        </p:nvSpPr>
        <p:spPr>
          <a:xfrm>
            <a:off x="3273508" y="3741753"/>
            <a:ext cx="393439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DC</a:t>
            </a:r>
          </a:p>
        </p:txBody>
      </p:sp>
      <p:sp>
        <p:nvSpPr>
          <p:cNvPr id="1353" name="Linie"/>
          <p:cNvSpPr/>
          <p:nvPr/>
        </p:nvSpPr>
        <p:spPr>
          <a:xfrm>
            <a:off x="3517469" y="3725447"/>
            <a:ext cx="154672" cy="1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54" name="u2"/>
          <p:cNvSpPr txBox="1"/>
          <p:nvPr/>
        </p:nvSpPr>
        <p:spPr>
          <a:xfrm>
            <a:off x="2486846" y="4223395"/>
            <a:ext cx="786736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DC</a:t>
            </a:r>
          </a:p>
        </p:txBody>
      </p:sp>
      <p:grpSp>
        <p:nvGrpSpPr>
          <p:cNvPr id="1358" name="Gruppieren"/>
          <p:cNvGrpSpPr/>
          <p:nvPr/>
        </p:nvGrpSpPr>
        <p:grpSpPr>
          <a:xfrm>
            <a:off x="3821780" y="4296428"/>
            <a:ext cx="414628" cy="94139"/>
            <a:chOff x="0" y="0"/>
            <a:chExt cx="414626" cy="94137"/>
          </a:xfrm>
        </p:grpSpPr>
        <p:sp>
          <p:nvSpPr>
            <p:cNvPr id="1355" name="Rechteck"/>
            <p:cNvSpPr/>
            <p:nvPr/>
          </p:nvSpPr>
          <p:spPr>
            <a:xfrm>
              <a:off x="50637" y="-1"/>
              <a:ext cx="356990" cy="9255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1356" name="Linie"/>
            <p:cNvSpPr/>
            <p:nvPr/>
          </p:nvSpPr>
          <p:spPr>
            <a:xfrm flipH="1" flipV="1">
              <a:off x="0" y="9312"/>
              <a:ext cx="414627" cy="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57" name="Linie"/>
            <p:cNvSpPr/>
            <p:nvPr/>
          </p:nvSpPr>
          <p:spPr>
            <a:xfrm flipH="1" flipV="1">
              <a:off x="0" y="94135"/>
              <a:ext cx="414627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1359" name="R1"/>
          <p:cNvSpPr txBox="1"/>
          <p:nvPr/>
        </p:nvSpPr>
        <p:spPr>
          <a:xfrm>
            <a:off x="4019567" y="4445925"/>
            <a:ext cx="39343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C</a:t>
            </a:r>
          </a:p>
        </p:txBody>
      </p:sp>
      <p:sp>
        <p:nvSpPr>
          <p:cNvPr id="1360" name="Linie"/>
          <p:cNvSpPr/>
          <p:nvPr/>
        </p:nvSpPr>
        <p:spPr>
          <a:xfrm>
            <a:off x="7490077" y="4356197"/>
            <a:ext cx="311840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61" name="Linie"/>
          <p:cNvSpPr/>
          <p:nvPr/>
        </p:nvSpPr>
        <p:spPr>
          <a:xfrm>
            <a:off x="6489141" y="912138"/>
            <a:ext cx="1" cy="1850452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362" name="Linie"/>
          <p:cNvSpPr/>
          <p:nvPr/>
        </p:nvSpPr>
        <p:spPr>
          <a:xfrm>
            <a:off x="5958935" y="1222888"/>
            <a:ext cx="169321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63" name="Linie"/>
          <p:cNvSpPr/>
          <p:nvPr/>
        </p:nvSpPr>
        <p:spPr>
          <a:xfrm>
            <a:off x="7644345" y="1228287"/>
            <a:ext cx="3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64" name="Linie"/>
          <p:cNvSpPr/>
          <p:nvPr/>
        </p:nvSpPr>
        <p:spPr>
          <a:xfrm>
            <a:off x="5957890" y="1215338"/>
            <a:ext cx="3" cy="13281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65" name="Linie"/>
          <p:cNvSpPr/>
          <p:nvPr/>
        </p:nvSpPr>
        <p:spPr>
          <a:xfrm>
            <a:off x="5971634" y="2543516"/>
            <a:ext cx="1667812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66" name="Kreis"/>
          <p:cNvSpPr/>
          <p:nvPr/>
        </p:nvSpPr>
        <p:spPr>
          <a:xfrm rot="10800000">
            <a:off x="6457942" y="2505755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367" name="Kreis"/>
          <p:cNvSpPr/>
          <p:nvPr/>
        </p:nvSpPr>
        <p:spPr>
          <a:xfrm rot="10800000">
            <a:off x="6457942" y="1185127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368" name="Linie"/>
          <p:cNvSpPr/>
          <p:nvPr/>
        </p:nvSpPr>
        <p:spPr>
          <a:xfrm>
            <a:off x="6183780" y="1444111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69" name="Kreis"/>
          <p:cNvSpPr/>
          <p:nvPr/>
        </p:nvSpPr>
        <p:spPr>
          <a:xfrm rot="5400000">
            <a:off x="5803942" y="1714191"/>
            <a:ext cx="305231" cy="308539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370" name="Linie"/>
          <p:cNvSpPr/>
          <p:nvPr/>
        </p:nvSpPr>
        <p:spPr>
          <a:xfrm>
            <a:off x="5800206" y="1866728"/>
            <a:ext cx="31184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71" name="i2"/>
          <p:cNvSpPr txBox="1"/>
          <p:nvPr/>
        </p:nvSpPr>
        <p:spPr>
          <a:xfrm>
            <a:off x="5604755" y="1324954"/>
            <a:ext cx="39343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 u="sng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372" name="Abgerundetes Rechteck 215"/>
          <p:cNvSpPr/>
          <p:nvPr/>
        </p:nvSpPr>
        <p:spPr>
          <a:xfrm>
            <a:off x="1739847" y="629698"/>
            <a:ext cx="6680306" cy="2259758"/>
          </a:xfrm>
          <a:prstGeom prst="roundRect">
            <a:avLst>
              <a:gd name="adj" fmla="val 6558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373" name="Linie"/>
          <p:cNvSpPr/>
          <p:nvPr/>
        </p:nvSpPr>
        <p:spPr>
          <a:xfrm flipV="1">
            <a:off x="5958511" y="1392031"/>
            <a:ext cx="1" cy="154672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74" name="u2"/>
          <p:cNvSpPr txBox="1"/>
          <p:nvPr/>
        </p:nvSpPr>
        <p:spPr>
          <a:xfrm>
            <a:off x="6208648" y="1692953"/>
            <a:ext cx="786736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1</a:t>
            </a:r>
          </a:p>
        </p:txBody>
      </p:sp>
      <p:grpSp>
        <p:nvGrpSpPr>
          <p:cNvPr id="1377" name="Gruppieren 70"/>
          <p:cNvGrpSpPr/>
          <p:nvPr/>
        </p:nvGrpSpPr>
        <p:grpSpPr>
          <a:xfrm>
            <a:off x="7490076" y="1692953"/>
            <a:ext cx="308539" cy="311839"/>
            <a:chOff x="0" y="0"/>
            <a:chExt cx="308538" cy="311837"/>
          </a:xfrm>
        </p:grpSpPr>
        <p:sp>
          <p:nvSpPr>
            <p:cNvPr id="1375" name="Kreis"/>
            <p:cNvSpPr/>
            <p:nvPr/>
          </p:nvSpPr>
          <p:spPr>
            <a:xfrm rot="5400000">
              <a:off x="1653" y="3382"/>
              <a:ext cx="305232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376" name="Linie"/>
            <p:cNvSpPr/>
            <p:nvPr/>
          </p:nvSpPr>
          <p:spPr>
            <a:xfrm flipV="1">
              <a:off x="153404" y="0"/>
              <a:ext cx="868" cy="31183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1378" name="Linie"/>
          <p:cNvSpPr/>
          <p:nvPr/>
        </p:nvSpPr>
        <p:spPr>
          <a:xfrm>
            <a:off x="7916337" y="1440284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79" name="R1"/>
          <p:cNvSpPr txBox="1"/>
          <p:nvPr/>
        </p:nvSpPr>
        <p:spPr>
          <a:xfrm>
            <a:off x="6657276" y="1257391"/>
            <a:ext cx="509143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grpSp>
        <p:nvGrpSpPr>
          <p:cNvPr id="1384" name="Gruppieren"/>
          <p:cNvGrpSpPr/>
          <p:nvPr/>
        </p:nvGrpSpPr>
        <p:grpSpPr>
          <a:xfrm>
            <a:off x="6715128" y="1108865"/>
            <a:ext cx="393439" cy="161309"/>
            <a:chOff x="0" y="0"/>
            <a:chExt cx="393438" cy="161307"/>
          </a:xfrm>
        </p:grpSpPr>
        <p:sp>
          <p:nvSpPr>
            <p:cNvPr id="1380" name="Rechteck"/>
            <p:cNvSpPr/>
            <p:nvPr/>
          </p:nvSpPr>
          <p:spPr>
            <a:xfrm rot="10800000">
              <a:off x="-1" y="-1"/>
              <a:ext cx="393439" cy="16130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381" name="Linie"/>
            <p:cNvSpPr/>
            <p:nvPr/>
          </p:nvSpPr>
          <p:spPr>
            <a:xfrm flipH="1">
              <a:off x="131558" y="40332"/>
              <a:ext cx="130322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382" name="Linie"/>
            <p:cNvSpPr/>
            <p:nvPr/>
          </p:nvSpPr>
          <p:spPr>
            <a:xfrm flipH="1">
              <a:off x="1236" y="46750"/>
              <a:ext cx="130323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383" name="Linie"/>
            <p:cNvSpPr/>
            <p:nvPr/>
          </p:nvSpPr>
          <p:spPr>
            <a:xfrm flipH="1">
              <a:off x="261878" y="46750"/>
              <a:ext cx="130323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1385" name="Linie"/>
          <p:cNvSpPr/>
          <p:nvPr/>
        </p:nvSpPr>
        <p:spPr>
          <a:xfrm flipV="1">
            <a:off x="5643052" y="1861672"/>
            <a:ext cx="163698" cy="1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86" name="Umrichtermodell"/>
          <p:cNvSpPr txBox="1"/>
          <p:nvPr/>
        </p:nvSpPr>
        <p:spPr>
          <a:xfrm>
            <a:off x="3868061" y="735245"/>
            <a:ext cx="2227193" cy="4676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Umrichtermodell</a:t>
            </a:r>
          </a:p>
        </p:txBody>
      </p:sp>
      <p:sp>
        <p:nvSpPr>
          <p:cNvPr id="1387" name="u2"/>
          <p:cNvSpPr txBox="1"/>
          <p:nvPr/>
        </p:nvSpPr>
        <p:spPr>
          <a:xfrm>
            <a:off x="7889033" y="1704461"/>
            <a:ext cx="369224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2</a:t>
            </a:r>
          </a:p>
        </p:txBody>
      </p:sp>
      <p:sp>
        <p:nvSpPr>
          <p:cNvPr id="1388" name="AC"/>
          <p:cNvSpPr txBox="1"/>
          <p:nvPr/>
        </p:nvSpPr>
        <p:spPr>
          <a:xfrm>
            <a:off x="5790777" y="764920"/>
            <a:ext cx="743676" cy="2888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AC</a:t>
            </a:r>
          </a:p>
        </p:txBody>
      </p:sp>
      <p:sp>
        <p:nvSpPr>
          <p:cNvPr id="1389" name="DC"/>
          <p:cNvSpPr txBox="1"/>
          <p:nvPr/>
        </p:nvSpPr>
        <p:spPr>
          <a:xfrm>
            <a:off x="2846864" y="764920"/>
            <a:ext cx="743675" cy="2888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DC</a:t>
            </a:r>
          </a:p>
        </p:txBody>
      </p:sp>
      <p:sp>
        <p:nvSpPr>
          <p:cNvPr id="1390" name="Doppelpfeil"/>
          <p:cNvSpPr/>
          <p:nvPr/>
        </p:nvSpPr>
        <p:spPr>
          <a:xfrm>
            <a:off x="4600426" y="1704301"/>
            <a:ext cx="762463" cy="266126"/>
          </a:xfrm>
          <a:prstGeom prst="leftRightArrow">
            <a:avLst>
              <a:gd name="adj1" fmla="val 62949"/>
              <a:gd name="adj2" fmla="val 81439"/>
            </a:avLst>
          </a:prstGeom>
          <a:solidFill>
            <a:srgbClr val="FF2600"/>
          </a:solidFill>
          <a:ln w="12700">
            <a:solidFill>
              <a:schemeClr val="accent5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91" name="P"/>
          <p:cNvSpPr txBox="1"/>
          <p:nvPr/>
        </p:nvSpPr>
        <p:spPr>
          <a:xfrm>
            <a:off x="4682774" y="2002849"/>
            <a:ext cx="597766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</a:t>
            </a:r>
          </a:p>
        </p:txBody>
      </p:sp>
      <p:grpSp>
        <p:nvGrpSpPr>
          <p:cNvPr id="1410" name="Gruppieren"/>
          <p:cNvGrpSpPr/>
          <p:nvPr/>
        </p:nvGrpSpPr>
        <p:grpSpPr>
          <a:xfrm>
            <a:off x="1854037" y="912138"/>
            <a:ext cx="2558970" cy="1850452"/>
            <a:chOff x="0" y="0"/>
            <a:chExt cx="2558968" cy="1850451"/>
          </a:xfrm>
        </p:grpSpPr>
        <p:sp>
          <p:nvSpPr>
            <p:cNvPr id="1392" name="Linie"/>
            <p:cNvSpPr/>
            <p:nvPr/>
          </p:nvSpPr>
          <p:spPr>
            <a:xfrm flipH="1">
              <a:off x="1026176" y="0"/>
              <a:ext cx="1" cy="1850452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1393" name="Linie"/>
            <p:cNvSpPr/>
            <p:nvPr/>
          </p:nvSpPr>
          <p:spPr>
            <a:xfrm>
              <a:off x="489645" y="310773"/>
              <a:ext cx="169321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94" name="Linie"/>
            <p:cNvSpPr/>
            <p:nvPr/>
          </p:nvSpPr>
          <p:spPr>
            <a:xfrm>
              <a:off x="2175056" y="316173"/>
              <a:ext cx="3" cy="131224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95" name="Linie"/>
            <p:cNvSpPr/>
            <p:nvPr/>
          </p:nvSpPr>
          <p:spPr>
            <a:xfrm>
              <a:off x="488600" y="303224"/>
              <a:ext cx="3" cy="132817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96" name="Linie"/>
            <p:cNvSpPr/>
            <p:nvPr/>
          </p:nvSpPr>
          <p:spPr>
            <a:xfrm>
              <a:off x="502344" y="1631402"/>
              <a:ext cx="1667812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97" name="Kreis"/>
            <p:cNvSpPr/>
            <p:nvPr/>
          </p:nvSpPr>
          <p:spPr>
            <a:xfrm rot="10800000">
              <a:off x="988652" y="1593641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398" name="Kreis"/>
            <p:cNvSpPr/>
            <p:nvPr/>
          </p:nvSpPr>
          <p:spPr>
            <a:xfrm rot="10800000">
              <a:off x="988652" y="273012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399" name="Linie"/>
            <p:cNvSpPr/>
            <p:nvPr/>
          </p:nvSpPr>
          <p:spPr>
            <a:xfrm>
              <a:off x="1913729" y="516048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400" name="Kreis"/>
            <p:cNvSpPr/>
            <p:nvPr/>
          </p:nvSpPr>
          <p:spPr>
            <a:xfrm rot="5400000">
              <a:off x="334652" y="802077"/>
              <a:ext cx="305231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401" name="Linie"/>
            <p:cNvSpPr/>
            <p:nvPr/>
          </p:nvSpPr>
          <p:spPr>
            <a:xfrm>
              <a:off x="330917" y="954614"/>
              <a:ext cx="31184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402" name="i2"/>
            <p:cNvSpPr txBox="1"/>
            <p:nvPr/>
          </p:nvSpPr>
          <p:spPr>
            <a:xfrm>
              <a:off x="0" y="412840"/>
              <a:ext cx="393439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DC</a:t>
              </a:r>
            </a:p>
          </p:txBody>
        </p:sp>
        <p:sp>
          <p:nvSpPr>
            <p:cNvPr id="1403" name="Linie"/>
            <p:cNvSpPr/>
            <p:nvPr/>
          </p:nvSpPr>
          <p:spPr>
            <a:xfrm flipV="1">
              <a:off x="489221" y="479917"/>
              <a:ext cx="1" cy="154672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404" name="u2"/>
            <p:cNvSpPr txBox="1"/>
            <p:nvPr/>
          </p:nvSpPr>
          <p:spPr>
            <a:xfrm>
              <a:off x="1362798" y="780815"/>
              <a:ext cx="786736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DC</a:t>
              </a:r>
            </a:p>
          </p:txBody>
        </p:sp>
        <p:grpSp>
          <p:nvGrpSpPr>
            <p:cNvPr id="1408" name="Gruppieren"/>
            <p:cNvGrpSpPr/>
            <p:nvPr/>
          </p:nvGrpSpPr>
          <p:grpSpPr>
            <a:xfrm>
              <a:off x="1967743" y="878156"/>
              <a:ext cx="414628" cy="94139"/>
              <a:chOff x="0" y="0"/>
              <a:chExt cx="414626" cy="94137"/>
            </a:xfrm>
          </p:grpSpPr>
          <p:sp>
            <p:nvSpPr>
              <p:cNvPr id="1405" name="Rechteck"/>
              <p:cNvSpPr/>
              <p:nvPr/>
            </p:nvSpPr>
            <p:spPr>
              <a:xfrm>
                <a:off x="50637" y="-1"/>
                <a:ext cx="356990" cy="9255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1406" name="Linie"/>
              <p:cNvSpPr/>
              <p:nvPr/>
            </p:nvSpPr>
            <p:spPr>
              <a:xfrm flipH="1" flipV="1">
                <a:off x="0" y="9312"/>
                <a:ext cx="414627" cy="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407" name="Linie"/>
              <p:cNvSpPr/>
              <p:nvPr/>
            </p:nvSpPr>
            <p:spPr>
              <a:xfrm flipH="1" flipV="1">
                <a:off x="0" y="94135"/>
                <a:ext cx="414627" cy="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1409" name="R1"/>
            <p:cNvSpPr txBox="1"/>
            <p:nvPr/>
          </p:nvSpPr>
          <p:spPr>
            <a:xfrm>
              <a:off x="2165530" y="1027653"/>
              <a:ext cx="393439" cy="288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C</a:t>
              </a:r>
            </a:p>
          </p:txBody>
        </p:sp>
      </p:grpSp>
      <p:sp>
        <p:nvSpPr>
          <p:cNvPr id="1411" name="Ursache"/>
          <p:cNvSpPr txBox="1"/>
          <p:nvPr/>
        </p:nvSpPr>
        <p:spPr>
          <a:xfrm>
            <a:off x="1607552" y="2578222"/>
            <a:ext cx="861153" cy="28882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Ursache</a:t>
            </a:r>
          </a:p>
        </p:txBody>
      </p:sp>
      <p:sp>
        <p:nvSpPr>
          <p:cNvPr id="1412" name="Stern"/>
          <p:cNvSpPr/>
          <p:nvPr/>
        </p:nvSpPr>
        <p:spPr>
          <a:xfrm>
            <a:off x="1818914" y="2050793"/>
            <a:ext cx="438429" cy="417097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73FA79"/>
          </a:solidFill>
          <a:ln w="25400">
            <a:solidFill>
              <a:srgbClr val="008F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13" name="Stern"/>
          <p:cNvSpPr/>
          <p:nvPr/>
        </p:nvSpPr>
        <p:spPr>
          <a:xfrm>
            <a:off x="7931848" y="3601451"/>
            <a:ext cx="438429" cy="417097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73FA79"/>
          </a:solidFill>
          <a:ln w="25400">
            <a:solidFill>
              <a:srgbClr val="008F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14" name="Ursache"/>
          <p:cNvSpPr txBox="1"/>
          <p:nvPr/>
        </p:nvSpPr>
        <p:spPr>
          <a:xfrm>
            <a:off x="7720486" y="3241043"/>
            <a:ext cx="861153" cy="28882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Ursache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6_1_p.PNG" descr="6_1_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6247" y="560530"/>
            <a:ext cx="8907506" cy="1738280"/>
          </a:xfrm>
          <a:prstGeom prst="rect">
            <a:avLst/>
          </a:prstGeom>
          <a:ln w="12700">
            <a:miter lim="400000"/>
          </a:ln>
        </p:spPr>
      </p:pic>
      <p:pic>
        <p:nvPicPr>
          <p:cNvPr id="337" name="6_1_Q.PNG" descr="6_1_Q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6247" y="2689781"/>
            <a:ext cx="8907506" cy="1700696"/>
          </a:xfrm>
          <a:prstGeom prst="rect">
            <a:avLst/>
          </a:prstGeom>
          <a:ln w="12700">
            <a:miter lim="400000"/>
          </a:ln>
        </p:spPr>
      </p:pic>
      <p:sp>
        <p:nvSpPr>
          <p:cNvPr id="338" name="t [s]"/>
          <p:cNvSpPr txBox="1"/>
          <p:nvPr/>
        </p:nvSpPr>
        <p:spPr>
          <a:xfrm>
            <a:off x="8823660" y="2263500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339" name="t [s]"/>
          <p:cNvSpPr txBox="1"/>
          <p:nvPr/>
        </p:nvSpPr>
        <p:spPr>
          <a:xfrm>
            <a:off x="8823660" y="4312472"/>
            <a:ext cx="658896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340" name="Rechteck 75"/>
          <p:cNvSpPr txBox="1"/>
          <p:nvPr/>
        </p:nvSpPr>
        <p:spPr>
          <a:xfrm>
            <a:off x="1206908" y="410500"/>
            <a:ext cx="1731029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Spannungen Netz</a:t>
            </a:r>
          </a:p>
        </p:txBody>
      </p:sp>
      <p:sp>
        <p:nvSpPr>
          <p:cNvPr id="341" name="Rechteck 75"/>
          <p:cNvSpPr txBox="1"/>
          <p:nvPr/>
        </p:nvSpPr>
        <p:spPr>
          <a:xfrm>
            <a:off x="2838660" y="1196774"/>
            <a:ext cx="759082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Ströme</a:t>
            </a:r>
          </a:p>
        </p:txBody>
      </p:sp>
      <p:sp>
        <p:nvSpPr>
          <p:cNvPr id="342" name="|U|= 0.9"/>
          <p:cNvSpPr txBox="1"/>
          <p:nvPr/>
        </p:nvSpPr>
        <p:spPr>
          <a:xfrm>
            <a:off x="971239" y="2993165"/>
            <a:ext cx="858400" cy="298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|U|= 0.9</a:t>
            </a:r>
          </a:p>
        </p:txBody>
      </p:sp>
      <p:sp>
        <p:nvSpPr>
          <p:cNvPr id="343" name="|U|= 1.1"/>
          <p:cNvSpPr txBox="1"/>
          <p:nvPr/>
        </p:nvSpPr>
        <p:spPr>
          <a:xfrm>
            <a:off x="8461442" y="2993165"/>
            <a:ext cx="858400" cy="298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|U|= 1.1</a:t>
            </a:r>
          </a:p>
        </p:txBody>
      </p:sp>
      <p:sp>
        <p:nvSpPr>
          <p:cNvPr id="344" name="|U|= 1"/>
          <p:cNvSpPr txBox="1"/>
          <p:nvPr/>
        </p:nvSpPr>
        <p:spPr>
          <a:xfrm>
            <a:off x="4716340" y="2993165"/>
            <a:ext cx="858400" cy="298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|U|= 1</a:t>
            </a:r>
          </a:p>
        </p:txBody>
      </p:sp>
      <p:sp>
        <p:nvSpPr>
          <p:cNvPr id="345" name="φ = 0"/>
          <p:cNvSpPr txBox="1"/>
          <p:nvPr/>
        </p:nvSpPr>
        <p:spPr>
          <a:xfrm>
            <a:off x="3531007" y="2509073"/>
            <a:ext cx="858400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φ = 0</a:t>
            </a:r>
          </a:p>
        </p:txBody>
      </p:sp>
      <p:sp>
        <p:nvSpPr>
          <p:cNvPr id="346" name="|U|= 1"/>
          <p:cNvSpPr txBox="1"/>
          <p:nvPr/>
        </p:nvSpPr>
        <p:spPr>
          <a:xfrm>
            <a:off x="3531007" y="417703"/>
            <a:ext cx="858400" cy="298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|U|= 1</a:t>
            </a:r>
          </a:p>
        </p:txBody>
      </p:sp>
      <p:sp>
        <p:nvSpPr>
          <p:cNvPr id="347" name="φ = 0"/>
          <p:cNvSpPr txBox="1"/>
          <p:nvPr/>
        </p:nvSpPr>
        <p:spPr>
          <a:xfrm>
            <a:off x="4650800" y="938506"/>
            <a:ext cx="858400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φ = 0</a:t>
            </a:r>
          </a:p>
        </p:txBody>
      </p:sp>
      <p:sp>
        <p:nvSpPr>
          <p:cNvPr id="348" name="φ = -π/8"/>
          <p:cNvSpPr txBox="1"/>
          <p:nvPr/>
        </p:nvSpPr>
        <p:spPr>
          <a:xfrm>
            <a:off x="1196400" y="938506"/>
            <a:ext cx="858400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φ = -π/8</a:t>
            </a:r>
          </a:p>
        </p:txBody>
      </p:sp>
      <p:sp>
        <p:nvSpPr>
          <p:cNvPr id="349" name="φ = -π/8"/>
          <p:cNvSpPr txBox="1"/>
          <p:nvPr/>
        </p:nvSpPr>
        <p:spPr>
          <a:xfrm>
            <a:off x="8461442" y="938506"/>
            <a:ext cx="858400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φ = -π/8</a:t>
            </a:r>
          </a:p>
        </p:txBody>
      </p:sp>
      <p:sp>
        <p:nvSpPr>
          <p:cNvPr id="350" name="Rechteck 75"/>
          <p:cNvSpPr txBox="1"/>
          <p:nvPr/>
        </p:nvSpPr>
        <p:spPr>
          <a:xfrm>
            <a:off x="1206908" y="2501869"/>
            <a:ext cx="1731029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Spannungen Netz</a:t>
            </a:r>
          </a:p>
        </p:txBody>
      </p:sp>
      <p:sp>
        <p:nvSpPr>
          <p:cNvPr id="351" name="Rechteck 75"/>
          <p:cNvSpPr txBox="1"/>
          <p:nvPr/>
        </p:nvSpPr>
        <p:spPr>
          <a:xfrm>
            <a:off x="2838660" y="3249941"/>
            <a:ext cx="759082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Ströme</a:t>
            </a:r>
          </a:p>
        </p:txBody>
      </p:sp>
      <p:sp>
        <p:nvSpPr>
          <p:cNvPr id="352" name="P = -1200 W"/>
          <p:cNvSpPr txBox="1"/>
          <p:nvPr/>
        </p:nvSpPr>
        <p:spPr>
          <a:xfrm>
            <a:off x="1145600" y="1751235"/>
            <a:ext cx="1289605" cy="298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 = -1200 W</a:t>
            </a:r>
          </a:p>
        </p:txBody>
      </p:sp>
      <p:sp>
        <p:nvSpPr>
          <p:cNvPr id="353" name="P = 1800 W"/>
          <p:cNvSpPr txBox="1"/>
          <p:nvPr/>
        </p:nvSpPr>
        <p:spPr>
          <a:xfrm>
            <a:off x="8245840" y="1751235"/>
            <a:ext cx="1289604" cy="298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 = 1800 W</a:t>
            </a:r>
          </a:p>
        </p:txBody>
      </p:sp>
      <p:sp>
        <p:nvSpPr>
          <p:cNvPr id="354" name="Q = 300 Var"/>
          <p:cNvSpPr txBox="1"/>
          <p:nvPr/>
        </p:nvSpPr>
        <p:spPr>
          <a:xfrm>
            <a:off x="1145600" y="3825608"/>
            <a:ext cx="1289605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Q = 300 Var</a:t>
            </a:r>
          </a:p>
        </p:txBody>
      </p:sp>
      <p:sp>
        <p:nvSpPr>
          <p:cNvPr id="355" name="Q = -500 Var"/>
          <p:cNvSpPr txBox="1"/>
          <p:nvPr/>
        </p:nvSpPr>
        <p:spPr>
          <a:xfrm>
            <a:off x="8245840" y="3825608"/>
            <a:ext cx="1289604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Q = -500 Var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6_1_Uac_I_mit Regler.PNG" descr="6_1_Uac_I_mit Regl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3956" y="3043671"/>
            <a:ext cx="8981976" cy="1703151"/>
          </a:xfrm>
          <a:prstGeom prst="rect">
            <a:avLst/>
          </a:prstGeom>
          <a:ln w="12700">
            <a:miter lim="400000"/>
          </a:ln>
        </p:spPr>
      </p:pic>
      <p:sp>
        <p:nvSpPr>
          <p:cNvPr id="358" name="t [s]"/>
          <p:cNvSpPr txBox="1"/>
          <p:nvPr/>
        </p:nvSpPr>
        <p:spPr>
          <a:xfrm>
            <a:off x="8637393" y="4642672"/>
            <a:ext cx="658896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359" name="Rechteck 75"/>
          <p:cNvSpPr txBox="1"/>
          <p:nvPr/>
        </p:nvSpPr>
        <p:spPr>
          <a:xfrm>
            <a:off x="792041" y="2840433"/>
            <a:ext cx="1731029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Spannungen Netz</a:t>
            </a:r>
          </a:p>
        </p:txBody>
      </p:sp>
      <p:sp>
        <p:nvSpPr>
          <p:cNvPr id="360" name="Rechteck 75"/>
          <p:cNvSpPr txBox="1"/>
          <p:nvPr/>
        </p:nvSpPr>
        <p:spPr>
          <a:xfrm>
            <a:off x="5953526" y="3653304"/>
            <a:ext cx="759082" cy="3133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Ströme</a:t>
            </a:r>
          </a:p>
        </p:txBody>
      </p:sp>
      <p:sp>
        <p:nvSpPr>
          <p:cNvPr id="361" name="Id ≈ φ1"/>
          <p:cNvSpPr txBox="1"/>
          <p:nvPr/>
        </p:nvSpPr>
        <p:spPr>
          <a:xfrm>
            <a:off x="7120874" y="3444639"/>
            <a:ext cx="858400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d</a:t>
            </a:r>
            <a:r>
              <a:t> ≈ φ</a:t>
            </a:r>
            <a:r>
              <a:rPr baseline="-5999"/>
              <a:t>1</a:t>
            </a:r>
          </a:p>
        </p:txBody>
      </p:sp>
      <p:sp>
        <p:nvSpPr>
          <p:cNvPr id="362" name="Iq ≈ (UNetz – UC)"/>
          <p:cNvSpPr txBox="1"/>
          <p:nvPr/>
        </p:nvSpPr>
        <p:spPr>
          <a:xfrm>
            <a:off x="7251082" y="3843169"/>
            <a:ext cx="1374238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120000"/>
              </a:lnSpc>
              <a:spcBef>
                <a:spcPts val="700"/>
              </a:spcBef>
              <a:defRPr sz="1400">
                <a:solidFill>
                  <a:srgbClr val="CA1B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q </a:t>
            </a:r>
            <a:r>
              <a:t>≈ (U</a:t>
            </a:r>
            <a:r>
              <a:rPr baseline="-5999"/>
              <a:t>Netz</a:t>
            </a:r>
            <a:r>
              <a:t> – U</a:t>
            </a:r>
            <a:r>
              <a:rPr baseline="-5999"/>
              <a:t>C</a:t>
            </a:r>
            <a:r>
              <a:t>)</a:t>
            </a:r>
          </a:p>
        </p:txBody>
      </p:sp>
      <p:grpSp>
        <p:nvGrpSpPr>
          <p:cNvPr id="375" name="Gruppieren"/>
          <p:cNvGrpSpPr/>
          <p:nvPr/>
        </p:nvGrpSpPr>
        <p:grpSpPr>
          <a:xfrm>
            <a:off x="2484391" y="303783"/>
            <a:ext cx="6727799" cy="2376681"/>
            <a:chOff x="0" y="0"/>
            <a:chExt cx="6727797" cy="2376679"/>
          </a:xfrm>
        </p:grpSpPr>
        <p:pic>
          <p:nvPicPr>
            <p:cNvPr id="363" name="Bild" descr="Bild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217014" y="355961"/>
              <a:ext cx="5390198" cy="200753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64" name="Sollwert Iq"/>
            <p:cNvSpPr txBox="1"/>
            <p:nvPr/>
          </p:nvSpPr>
          <p:spPr>
            <a:xfrm>
              <a:off x="0" y="842715"/>
              <a:ext cx="1322810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Sollwert I</a:t>
              </a:r>
              <a:r>
                <a:rPr baseline="-5999"/>
                <a:t>q</a:t>
              </a:r>
            </a:p>
          </p:txBody>
        </p:sp>
        <p:sp>
          <p:nvSpPr>
            <p:cNvPr id="365" name="Sollwert Id"/>
            <p:cNvSpPr txBox="1"/>
            <p:nvPr/>
          </p:nvSpPr>
          <p:spPr>
            <a:xfrm>
              <a:off x="0" y="1643116"/>
              <a:ext cx="1322810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Sollwert I</a:t>
              </a:r>
              <a:r>
                <a:rPr baseline="-5999"/>
                <a:t>d</a:t>
              </a:r>
            </a:p>
          </p:txBody>
        </p:sp>
        <p:sp>
          <p:nvSpPr>
            <p:cNvPr id="366" name="Istwert"/>
            <p:cNvSpPr txBox="1"/>
            <p:nvPr/>
          </p:nvSpPr>
          <p:spPr>
            <a:xfrm>
              <a:off x="152400" y="1140107"/>
              <a:ext cx="1322810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Istwert</a:t>
              </a:r>
            </a:p>
          </p:txBody>
        </p:sp>
        <p:sp>
          <p:nvSpPr>
            <p:cNvPr id="367" name="Istwert"/>
            <p:cNvSpPr txBox="1"/>
            <p:nvPr/>
          </p:nvSpPr>
          <p:spPr>
            <a:xfrm>
              <a:off x="152400" y="1924555"/>
              <a:ext cx="1322810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Istwert</a:t>
              </a:r>
            </a:p>
          </p:txBody>
        </p:sp>
        <p:sp>
          <p:nvSpPr>
            <p:cNvPr id="368" name="Stellgröße |U1|"/>
            <p:cNvSpPr txBox="1"/>
            <p:nvPr/>
          </p:nvSpPr>
          <p:spPr>
            <a:xfrm>
              <a:off x="4411132" y="453125"/>
              <a:ext cx="1731029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Stellgröße |U</a:t>
              </a:r>
              <a:r>
                <a:rPr baseline="-5999"/>
                <a:t>1</a:t>
              </a:r>
              <a:r>
                <a:t>|</a:t>
              </a:r>
            </a:p>
          </p:txBody>
        </p:sp>
        <p:sp>
          <p:nvSpPr>
            <p:cNvPr id="369" name="Stellgröße φ1"/>
            <p:cNvSpPr txBox="1"/>
            <p:nvPr/>
          </p:nvSpPr>
          <p:spPr>
            <a:xfrm>
              <a:off x="4411132" y="1823032"/>
              <a:ext cx="1731029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Stellgröße φ</a:t>
              </a:r>
              <a:r>
                <a:rPr baseline="-5999"/>
                <a:t>1 </a:t>
              </a:r>
            </a:p>
          </p:txBody>
        </p:sp>
        <p:sp>
          <p:nvSpPr>
            <p:cNvPr id="370" name="Linie"/>
            <p:cNvSpPr/>
            <p:nvPr/>
          </p:nvSpPr>
          <p:spPr>
            <a:xfrm flipH="1">
              <a:off x="4062088" y="646328"/>
              <a:ext cx="496690" cy="212859"/>
            </a:xfrm>
            <a:prstGeom prst="line">
              <a:avLst/>
            </a:prstGeom>
            <a:noFill/>
            <a:ln w="254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371" name="Abgerundetes Rechteck 215"/>
            <p:cNvSpPr/>
            <p:nvPr/>
          </p:nvSpPr>
          <p:spPr>
            <a:xfrm>
              <a:off x="137386" y="0"/>
              <a:ext cx="6590412" cy="2376680"/>
            </a:xfrm>
            <a:prstGeom prst="roundRect">
              <a:avLst>
                <a:gd name="adj" fmla="val 6150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72" name="Regler"/>
            <p:cNvSpPr txBox="1"/>
            <p:nvPr/>
          </p:nvSpPr>
          <p:spPr>
            <a:xfrm>
              <a:off x="108758" y="132135"/>
              <a:ext cx="1105293" cy="4522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Regler</a:t>
              </a:r>
            </a:p>
          </p:txBody>
        </p:sp>
        <p:sp>
          <p:nvSpPr>
            <p:cNvPr id="373" name="Vorsteuerung |U1|"/>
            <p:cNvSpPr txBox="1"/>
            <p:nvPr/>
          </p:nvSpPr>
          <p:spPr>
            <a:xfrm>
              <a:off x="2267056" y="82531"/>
              <a:ext cx="1733841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Vorsteuerung |U</a:t>
              </a:r>
              <a:r>
                <a:rPr baseline="-5999"/>
                <a:t>1</a:t>
              </a:r>
              <a:r>
                <a:t>|</a:t>
              </a:r>
            </a:p>
          </p:txBody>
        </p:sp>
        <p:sp>
          <p:nvSpPr>
            <p:cNvPr id="374" name="Linie"/>
            <p:cNvSpPr/>
            <p:nvPr/>
          </p:nvSpPr>
          <p:spPr>
            <a:xfrm flipH="1" flipV="1">
              <a:off x="4002821" y="1806262"/>
              <a:ext cx="496691" cy="212858"/>
            </a:xfrm>
            <a:prstGeom prst="line">
              <a:avLst/>
            </a:prstGeom>
            <a:noFill/>
            <a:ln w="254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</p:grpSp>
      <p:sp>
        <p:nvSpPr>
          <p:cNvPr id="376" name="Linie"/>
          <p:cNvSpPr/>
          <p:nvPr/>
        </p:nvSpPr>
        <p:spPr>
          <a:xfrm flipV="1">
            <a:off x="2765501" y="2984266"/>
            <a:ext cx="1" cy="1720361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77" name="|U2|= 0,8"/>
          <p:cNvSpPr txBox="1"/>
          <p:nvPr/>
        </p:nvSpPr>
        <p:spPr>
          <a:xfrm>
            <a:off x="3007932" y="2984699"/>
            <a:ext cx="932880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|U</a:t>
            </a:r>
            <a:r>
              <a:rPr baseline="-5999"/>
              <a:t>2</a:t>
            </a:r>
            <a:r>
              <a:t>|= 0,8</a:t>
            </a:r>
          </a:p>
        </p:txBody>
      </p:sp>
      <p:sp>
        <p:nvSpPr>
          <p:cNvPr id="378" name="Linie"/>
          <p:cNvSpPr/>
          <p:nvPr/>
        </p:nvSpPr>
        <p:spPr>
          <a:xfrm flipH="1">
            <a:off x="2778813" y="3134512"/>
            <a:ext cx="288213" cy="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" name="Gruppieren"/>
          <p:cNvGrpSpPr/>
          <p:nvPr/>
        </p:nvGrpSpPr>
        <p:grpSpPr>
          <a:xfrm>
            <a:off x="176408" y="840758"/>
            <a:ext cx="4083417" cy="2264146"/>
            <a:chOff x="0" y="0"/>
            <a:chExt cx="4083415" cy="2264144"/>
          </a:xfrm>
        </p:grpSpPr>
        <p:sp>
          <p:nvSpPr>
            <p:cNvPr id="380" name="Linie"/>
            <p:cNvSpPr/>
            <p:nvPr/>
          </p:nvSpPr>
          <p:spPr>
            <a:xfrm flipH="1">
              <a:off x="1896787" y="206846"/>
              <a:ext cx="1" cy="1850452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381" name="Linie"/>
            <p:cNvSpPr/>
            <p:nvPr/>
          </p:nvSpPr>
          <p:spPr>
            <a:xfrm>
              <a:off x="1366580" y="517595"/>
              <a:ext cx="1693212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82" name="Linie"/>
            <p:cNvSpPr/>
            <p:nvPr/>
          </p:nvSpPr>
          <p:spPr>
            <a:xfrm>
              <a:off x="3051991" y="522995"/>
              <a:ext cx="3" cy="131224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83" name="Linie"/>
            <p:cNvSpPr/>
            <p:nvPr/>
          </p:nvSpPr>
          <p:spPr>
            <a:xfrm>
              <a:off x="1365536" y="510046"/>
              <a:ext cx="3" cy="132817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84" name="Linie"/>
            <p:cNvSpPr/>
            <p:nvPr/>
          </p:nvSpPr>
          <p:spPr>
            <a:xfrm>
              <a:off x="1379280" y="1838224"/>
              <a:ext cx="166781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85" name="Kreis"/>
            <p:cNvSpPr/>
            <p:nvPr/>
          </p:nvSpPr>
          <p:spPr>
            <a:xfrm rot="10800000">
              <a:off x="1865588" y="1800463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386" name="u2"/>
            <p:cNvSpPr txBox="1"/>
            <p:nvPr/>
          </p:nvSpPr>
          <p:spPr>
            <a:xfrm>
              <a:off x="3296680" y="999169"/>
              <a:ext cx="786736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5999"/>
                <a:t>2</a:t>
              </a:r>
            </a:p>
          </p:txBody>
        </p:sp>
        <p:sp>
          <p:nvSpPr>
            <p:cNvPr id="387" name="Kreis"/>
            <p:cNvSpPr/>
            <p:nvPr/>
          </p:nvSpPr>
          <p:spPr>
            <a:xfrm rot="10800000">
              <a:off x="1865588" y="479835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388" name="Linie"/>
            <p:cNvSpPr/>
            <p:nvPr/>
          </p:nvSpPr>
          <p:spPr>
            <a:xfrm>
              <a:off x="1591426" y="738819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391" name="Gruppieren 70"/>
            <p:cNvGrpSpPr/>
            <p:nvPr/>
          </p:nvGrpSpPr>
          <p:grpSpPr>
            <a:xfrm>
              <a:off x="1209934" y="1005517"/>
              <a:ext cx="308539" cy="311839"/>
              <a:chOff x="0" y="0"/>
              <a:chExt cx="308538" cy="311837"/>
            </a:xfrm>
          </p:grpSpPr>
          <p:sp>
            <p:nvSpPr>
              <p:cNvPr id="389" name="Kreis"/>
              <p:cNvSpPr/>
              <p:nvPr/>
            </p:nvSpPr>
            <p:spPr>
              <a:xfrm rot="5400000">
                <a:off x="1653" y="3382"/>
                <a:ext cx="305232" cy="30853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90" name="Linie"/>
              <p:cNvSpPr/>
              <p:nvPr/>
            </p:nvSpPr>
            <p:spPr>
              <a:xfrm flipV="1">
                <a:off x="153404" y="0"/>
                <a:ext cx="868" cy="31183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392" name="i2"/>
            <p:cNvSpPr txBox="1"/>
            <p:nvPr/>
          </p:nvSpPr>
          <p:spPr>
            <a:xfrm>
              <a:off x="2688827" y="168898"/>
              <a:ext cx="393439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 u="sng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I</a:t>
              </a:r>
            </a:p>
          </p:txBody>
        </p:sp>
        <p:sp>
          <p:nvSpPr>
            <p:cNvPr id="393" name="Abgerundetes Rechteck 215"/>
            <p:cNvSpPr/>
            <p:nvPr/>
          </p:nvSpPr>
          <p:spPr>
            <a:xfrm>
              <a:off x="172417" y="0"/>
              <a:ext cx="3791714" cy="2264145"/>
            </a:xfrm>
            <a:prstGeom prst="roundRect">
              <a:avLst>
                <a:gd name="adj" fmla="val 6545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94" name="Linie"/>
            <p:cNvSpPr/>
            <p:nvPr/>
          </p:nvSpPr>
          <p:spPr>
            <a:xfrm flipV="1">
              <a:off x="2808210" y="521192"/>
              <a:ext cx="154672" cy="3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95" name="u2"/>
            <p:cNvSpPr txBox="1"/>
            <p:nvPr/>
          </p:nvSpPr>
          <p:spPr>
            <a:xfrm>
              <a:off x="1616294" y="987661"/>
              <a:ext cx="786736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5999"/>
                <a:t>1</a:t>
              </a:r>
            </a:p>
          </p:txBody>
        </p:sp>
        <p:grpSp>
          <p:nvGrpSpPr>
            <p:cNvPr id="398" name="Gruppieren 70"/>
            <p:cNvGrpSpPr/>
            <p:nvPr/>
          </p:nvGrpSpPr>
          <p:grpSpPr>
            <a:xfrm>
              <a:off x="2897723" y="987661"/>
              <a:ext cx="308539" cy="311839"/>
              <a:chOff x="0" y="0"/>
              <a:chExt cx="308538" cy="311837"/>
            </a:xfrm>
          </p:grpSpPr>
          <p:sp>
            <p:nvSpPr>
              <p:cNvPr id="396" name="Kreis"/>
              <p:cNvSpPr/>
              <p:nvPr/>
            </p:nvSpPr>
            <p:spPr>
              <a:xfrm rot="5400000">
                <a:off x="1653" y="3382"/>
                <a:ext cx="305232" cy="30853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97" name="Linie"/>
              <p:cNvSpPr/>
              <p:nvPr/>
            </p:nvSpPr>
            <p:spPr>
              <a:xfrm flipV="1">
                <a:off x="153404" y="0"/>
                <a:ext cx="868" cy="31183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399" name="Linie"/>
            <p:cNvSpPr/>
            <p:nvPr/>
          </p:nvSpPr>
          <p:spPr>
            <a:xfrm>
              <a:off x="3323983" y="734992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00" name="R1"/>
            <p:cNvSpPr txBox="1"/>
            <p:nvPr/>
          </p:nvSpPr>
          <p:spPr>
            <a:xfrm>
              <a:off x="2064922" y="552099"/>
              <a:ext cx="509143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</a:t>
              </a:r>
            </a:p>
          </p:txBody>
        </p:sp>
        <p:grpSp>
          <p:nvGrpSpPr>
            <p:cNvPr id="405" name="Gruppieren"/>
            <p:cNvGrpSpPr/>
            <p:nvPr/>
          </p:nvGrpSpPr>
          <p:grpSpPr>
            <a:xfrm>
              <a:off x="2122774" y="403573"/>
              <a:ext cx="393439" cy="161309"/>
              <a:chOff x="0" y="0"/>
              <a:chExt cx="393438" cy="161307"/>
            </a:xfrm>
          </p:grpSpPr>
          <p:sp>
            <p:nvSpPr>
              <p:cNvPr id="401" name="Rechteck"/>
              <p:cNvSpPr/>
              <p:nvPr/>
            </p:nvSpPr>
            <p:spPr>
              <a:xfrm rot="10800000">
                <a:off x="-1" y="-1"/>
                <a:ext cx="393439" cy="16130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402" name="Linie"/>
              <p:cNvSpPr/>
              <p:nvPr/>
            </p:nvSpPr>
            <p:spPr>
              <a:xfrm flipH="1">
                <a:off x="131558" y="40332"/>
                <a:ext cx="130322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403" name="Linie"/>
              <p:cNvSpPr/>
              <p:nvPr/>
            </p:nvSpPr>
            <p:spPr>
              <a:xfrm flipH="1">
                <a:off x="1236" y="46750"/>
                <a:ext cx="130323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404" name="Linie"/>
              <p:cNvSpPr/>
              <p:nvPr/>
            </p:nvSpPr>
            <p:spPr>
              <a:xfrm flipH="1">
                <a:off x="261878" y="46750"/>
                <a:ext cx="130323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406" name="Linie"/>
            <p:cNvSpPr/>
            <p:nvPr/>
          </p:nvSpPr>
          <p:spPr>
            <a:xfrm>
              <a:off x="943213" y="1155929"/>
              <a:ext cx="245782" cy="45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07" name="Aufwärtswandler"/>
            <p:cNvSpPr txBox="1"/>
            <p:nvPr/>
          </p:nvSpPr>
          <p:spPr>
            <a:xfrm>
              <a:off x="0" y="999945"/>
              <a:ext cx="1247558" cy="2642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Sinus</a:t>
              </a:r>
            </a:p>
          </p:txBody>
        </p:sp>
        <p:sp>
          <p:nvSpPr>
            <p:cNvPr id="408" name="Umrichter-modell"/>
            <p:cNvSpPr txBox="1"/>
            <p:nvPr/>
          </p:nvSpPr>
          <p:spPr>
            <a:xfrm>
              <a:off x="0" y="250385"/>
              <a:ext cx="1518473" cy="4676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Umrichter-modell</a:t>
              </a:r>
            </a:p>
          </p:txBody>
        </p:sp>
      </p:grpSp>
      <p:grpSp>
        <p:nvGrpSpPr>
          <p:cNvPr id="427" name="Gruppieren"/>
          <p:cNvGrpSpPr/>
          <p:nvPr/>
        </p:nvGrpSpPr>
        <p:grpSpPr>
          <a:xfrm>
            <a:off x="4397858" y="265808"/>
            <a:ext cx="5642118" cy="3414046"/>
            <a:chOff x="0" y="0"/>
            <a:chExt cx="5642117" cy="3414045"/>
          </a:xfrm>
        </p:grpSpPr>
        <p:pic>
          <p:nvPicPr>
            <p:cNvPr id="410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082745" y="341634"/>
              <a:ext cx="4083416" cy="288196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11" name="Sollwert Iq"/>
            <p:cNvSpPr txBox="1"/>
            <p:nvPr/>
          </p:nvSpPr>
          <p:spPr>
            <a:xfrm>
              <a:off x="80003" y="1860743"/>
              <a:ext cx="1322810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Sollwert I</a:t>
              </a:r>
              <a:r>
                <a:rPr baseline="-5999"/>
                <a:t>q</a:t>
              </a:r>
            </a:p>
          </p:txBody>
        </p:sp>
        <p:sp>
          <p:nvSpPr>
            <p:cNvPr id="412" name="Sollwert Id"/>
            <p:cNvSpPr txBox="1"/>
            <p:nvPr/>
          </p:nvSpPr>
          <p:spPr>
            <a:xfrm>
              <a:off x="0" y="498973"/>
              <a:ext cx="1322810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Sollwert I</a:t>
              </a:r>
              <a:r>
                <a:rPr baseline="-5999"/>
                <a:t>d</a:t>
              </a:r>
            </a:p>
          </p:txBody>
        </p:sp>
        <p:sp>
          <p:nvSpPr>
            <p:cNvPr id="413" name="Istwert"/>
            <p:cNvSpPr txBox="1"/>
            <p:nvPr/>
          </p:nvSpPr>
          <p:spPr>
            <a:xfrm>
              <a:off x="228600" y="788022"/>
              <a:ext cx="1322810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Istwert</a:t>
              </a:r>
            </a:p>
          </p:txBody>
        </p:sp>
        <p:sp>
          <p:nvSpPr>
            <p:cNvPr id="414" name="Istwert"/>
            <p:cNvSpPr txBox="1"/>
            <p:nvPr/>
          </p:nvSpPr>
          <p:spPr>
            <a:xfrm>
              <a:off x="228600" y="2176055"/>
              <a:ext cx="1322810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Istwert</a:t>
              </a:r>
            </a:p>
          </p:txBody>
        </p:sp>
        <p:sp>
          <p:nvSpPr>
            <p:cNvPr id="415" name="Stellgröße Ud"/>
            <p:cNvSpPr txBox="1"/>
            <p:nvPr/>
          </p:nvSpPr>
          <p:spPr>
            <a:xfrm>
              <a:off x="3586041" y="111294"/>
              <a:ext cx="1731029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Stellgröße U</a:t>
              </a:r>
              <a:r>
                <a:rPr baseline="-5999"/>
                <a:t>d</a:t>
              </a:r>
            </a:p>
          </p:txBody>
        </p:sp>
        <p:sp>
          <p:nvSpPr>
            <p:cNvPr id="416" name="Linie"/>
            <p:cNvSpPr/>
            <p:nvPr/>
          </p:nvSpPr>
          <p:spPr>
            <a:xfrm>
              <a:off x="4451555" y="464206"/>
              <a:ext cx="1" cy="382926"/>
            </a:xfrm>
            <a:prstGeom prst="line">
              <a:avLst/>
            </a:prstGeom>
            <a:noFill/>
            <a:ln w="254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417" name="Abgerundetes Rechteck 215"/>
            <p:cNvSpPr/>
            <p:nvPr/>
          </p:nvSpPr>
          <p:spPr>
            <a:xfrm>
              <a:off x="27320" y="0"/>
              <a:ext cx="5510730" cy="3414046"/>
            </a:xfrm>
            <a:prstGeom prst="roundRect">
              <a:avLst>
                <a:gd name="adj" fmla="val 4281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418" name="Regler"/>
            <p:cNvSpPr txBox="1"/>
            <p:nvPr/>
          </p:nvSpPr>
          <p:spPr>
            <a:xfrm>
              <a:off x="4536825" y="1404105"/>
              <a:ext cx="1105293" cy="4522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Regler</a:t>
              </a:r>
            </a:p>
          </p:txBody>
        </p:sp>
        <p:sp>
          <p:nvSpPr>
            <p:cNvPr id="419" name="Vorsteue-rung Uq"/>
            <p:cNvSpPr txBox="1"/>
            <p:nvPr/>
          </p:nvSpPr>
          <p:spPr>
            <a:xfrm>
              <a:off x="186826" y="2591925"/>
              <a:ext cx="1109163" cy="5078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Vorsteue-rung U</a:t>
              </a:r>
              <a:r>
                <a:rPr baseline="-5999"/>
                <a:t>q</a:t>
              </a:r>
            </a:p>
          </p:txBody>
        </p:sp>
        <p:sp>
          <p:nvSpPr>
            <p:cNvPr id="420" name="Linie"/>
            <p:cNvSpPr/>
            <p:nvPr/>
          </p:nvSpPr>
          <p:spPr>
            <a:xfrm>
              <a:off x="1349528" y="2845855"/>
              <a:ext cx="322591" cy="1"/>
            </a:xfrm>
            <a:prstGeom prst="line">
              <a:avLst/>
            </a:prstGeom>
            <a:noFill/>
            <a:ln w="254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421" name="Stellgröße Uq"/>
            <p:cNvSpPr txBox="1"/>
            <p:nvPr/>
          </p:nvSpPr>
          <p:spPr>
            <a:xfrm>
              <a:off x="3691465" y="2835774"/>
              <a:ext cx="1731029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Stellgröße U</a:t>
              </a:r>
              <a:r>
                <a:rPr baseline="-5999"/>
                <a:t>q</a:t>
              </a:r>
            </a:p>
          </p:txBody>
        </p:sp>
        <p:sp>
          <p:nvSpPr>
            <p:cNvPr id="422" name="Linie"/>
            <p:cNvSpPr/>
            <p:nvPr/>
          </p:nvSpPr>
          <p:spPr>
            <a:xfrm flipV="1">
              <a:off x="4451555" y="2418643"/>
              <a:ext cx="1" cy="382926"/>
            </a:xfrm>
            <a:prstGeom prst="line">
              <a:avLst/>
            </a:prstGeom>
            <a:noFill/>
            <a:ln w="254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423" name="Rechteck"/>
            <p:cNvSpPr/>
            <p:nvPr/>
          </p:nvSpPr>
          <p:spPr>
            <a:xfrm>
              <a:off x="1732007" y="1058840"/>
              <a:ext cx="2101355" cy="700120"/>
            </a:xfrm>
            <a:prstGeom prst="rect">
              <a:avLst/>
            </a:prstGeom>
            <a:solidFill>
              <a:schemeClr val="accent3">
                <a:lumOff val="25000"/>
                <a:alpha val="20639"/>
              </a:schemeClr>
            </a:solidFill>
            <a:ln w="12700" cap="flat">
              <a:solidFill>
                <a:srgbClr val="FF9300">
                  <a:alpha val="20639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24" name="Rechteck"/>
            <p:cNvSpPr/>
            <p:nvPr/>
          </p:nvSpPr>
          <p:spPr>
            <a:xfrm>
              <a:off x="1732007" y="2495795"/>
              <a:ext cx="2101355" cy="700121"/>
            </a:xfrm>
            <a:prstGeom prst="rect">
              <a:avLst/>
            </a:prstGeom>
            <a:solidFill>
              <a:schemeClr val="accent3">
                <a:lumOff val="25000"/>
                <a:alpha val="20639"/>
              </a:schemeClr>
            </a:solidFill>
            <a:ln w="12700" cap="flat">
              <a:solidFill>
                <a:srgbClr val="FF9300">
                  <a:alpha val="20639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25" name="Vorsteue-rung Ud"/>
            <p:cNvSpPr txBox="1"/>
            <p:nvPr/>
          </p:nvSpPr>
          <p:spPr>
            <a:xfrm>
              <a:off x="268864" y="1154970"/>
              <a:ext cx="1109162" cy="5078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Vorsteue-rung U</a:t>
              </a:r>
              <a:r>
                <a:rPr baseline="-5999"/>
                <a:t>d</a:t>
              </a:r>
            </a:p>
          </p:txBody>
        </p:sp>
        <p:sp>
          <p:nvSpPr>
            <p:cNvPr id="426" name="Linie"/>
            <p:cNvSpPr/>
            <p:nvPr/>
          </p:nvSpPr>
          <p:spPr>
            <a:xfrm>
              <a:off x="1390546" y="1408900"/>
              <a:ext cx="322591" cy="1"/>
            </a:xfrm>
            <a:prstGeom prst="line">
              <a:avLst/>
            </a:prstGeom>
            <a:noFill/>
            <a:ln w="254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8" name="Gruppieren"/>
          <p:cNvGrpSpPr/>
          <p:nvPr/>
        </p:nvGrpSpPr>
        <p:grpSpPr>
          <a:xfrm>
            <a:off x="589012" y="537500"/>
            <a:ext cx="8981976" cy="2109627"/>
            <a:chOff x="0" y="0"/>
            <a:chExt cx="8981975" cy="2109626"/>
          </a:xfrm>
        </p:grpSpPr>
        <p:pic>
          <p:nvPicPr>
            <p:cNvPr id="429" name="6_2_U_I.PNG" descr="6_2_U_I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180568"/>
              <a:ext cx="8981976" cy="173169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30" name="t [s]"/>
            <p:cNvSpPr txBox="1"/>
            <p:nvPr/>
          </p:nvSpPr>
          <p:spPr>
            <a:xfrm>
              <a:off x="8286137" y="1802239"/>
              <a:ext cx="658896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  <p:sp>
          <p:nvSpPr>
            <p:cNvPr id="431" name="Rechteck 75"/>
            <p:cNvSpPr txBox="1"/>
            <p:nvPr/>
          </p:nvSpPr>
          <p:spPr>
            <a:xfrm>
              <a:off x="440785" y="0"/>
              <a:ext cx="1731029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defTabSz="914400">
                <a:defRPr sz="1600"/>
              </a:lvl1pPr>
            </a:lstStyle>
            <a:p>
              <a:pPr/>
              <a:r>
                <a:t>Spannungen Netz</a:t>
              </a:r>
            </a:p>
          </p:txBody>
        </p:sp>
        <p:sp>
          <p:nvSpPr>
            <p:cNvPr id="432" name="Rechteck 75"/>
            <p:cNvSpPr txBox="1"/>
            <p:nvPr/>
          </p:nvSpPr>
          <p:spPr>
            <a:xfrm>
              <a:off x="5602270" y="812871"/>
              <a:ext cx="759082" cy="31339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defTabSz="914400">
                <a:defRPr sz="1600"/>
              </a:lvl1pPr>
            </a:lstStyle>
            <a:p>
              <a:pPr/>
              <a:r>
                <a:t>Ströme</a:t>
              </a:r>
            </a:p>
          </p:txBody>
        </p:sp>
        <p:sp>
          <p:nvSpPr>
            <p:cNvPr id="433" name="Id ≈ φ1"/>
            <p:cNvSpPr txBox="1"/>
            <p:nvPr/>
          </p:nvSpPr>
          <p:spPr>
            <a:xfrm>
              <a:off x="6769618" y="604205"/>
              <a:ext cx="858400" cy="29898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d</a:t>
              </a:r>
              <a:r>
                <a:t> ≈ φ</a:t>
              </a:r>
              <a:r>
                <a:rPr baseline="-5999"/>
                <a:t>1</a:t>
              </a:r>
            </a:p>
          </p:txBody>
        </p:sp>
        <p:sp>
          <p:nvSpPr>
            <p:cNvPr id="434" name="Iq ≈ (UNetz – UC)"/>
            <p:cNvSpPr txBox="1"/>
            <p:nvPr/>
          </p:nvSpPr>
          <p:spPr>
            <a:xfrm>
              <a:off x="6899826" y="1002735"/>
              <a:ext cx="1374238" cy="29898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lnSpc>
                  <a:spcPct val="120000"/>
                </a:lnSpc>
                <a:spcBef>
                  <a:spcPts val="700"/>
                </a:spcBef>
                <a:defRPr sz="1400">
                  <a:solidFill>
                    <a:srgbClr val="CA1B00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q </a:t>
              </a:r>
              <a:r>
                <a:t>≈ (U</a:t>
              </a:r>
              <a:r>
                <a:rPr baseline="-5999"/>
                <a:t>Netz</a:t>
              </a:r>
              <a:r>
                <a:t> – U</a:t>
              </a:r>
              <a:r>
                <a:rPr baseline="-5999"/>
                <a:t>C</a:t>
              </a:r>
              <a:r>
                <a:t>)</a:t>
              </a:r>
            </a:p>
          </p:txBody>
        </p:sp>
        <p:sp>
          <p:nvSpPr>
            <p:cNvPr id="435" name="Linie"/>
            <p:cNvSpPr/>
            <p:nvPr/>
          </p:nvSpPr>
          <p:spPr>
            <a:xfrm flipV="1">
              <a:off x="2414245" y="143833"/>
              <a:ext cx="1" cy="1720361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436" name="|U2|= 0,8"/>
            <p:cNvSpPr txBox="1"/>
            <p:nvPr/>
          </p:nvSpPr>
          <p:spPr>
            <a:xfrm>
              <a:off x="2656676" y="144265"/>
              <a:ext cx="888496" cy="29898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|U</a:t>
              </a:r>
              <a:r>
                <a:rPr baseline="-5999"/>
                <a:t>2</a:t>
              </a:r>
              <a:r>
                <a:t>|= 0,8</a:t>
              </a:r>
            </a:p>
          </p:txBody>
        </p:sp>
        <p:sp>
          <p:nvSpPr>
            <p:cNvPr id="437" name="Linie"/>
            <p:cNvSpPr/>
            <p:nvPr/>
          </p:nvSpPr>
          <p:spPr>
            <a:xfrm flipH="1" flipV="1">
              <a:off x="2427557" y="294078"/>
              <a:ext cx="288213" cy="1"/>
            </a:xfrm>
            <a:prstGeom prst="line">
              <a:avLst/>
            </a:prstGeom>
            <a:noFill/>
            <a:ln w="254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" name="6_2_U_I_Q1200W_Q0_iq_0.5.PNG" descr="6_2_U_I_Q1200W_Q0_iq_0.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3612" y="2933634"/>
            <a:ext cx="8981976" cy="1710399"/>
          </a:xfrm>
          <a:prstGeom prst="rect">
            <a:avLst/>
          </a:prstGeom>
          <a:ln w="12700">
            <a:miter lim="400000"/>
          </a:ln>
        </p:spPr>
      </p:pic>
      <p:pic>
        <p:nvPicPr>
          <p:cNvPr id="441" name="6_2_U_I_P1200W_Q0_id_0.5.PNG" descr="6_2_U_I_P1200W_Q0_id_0.5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1712" y="728478"/>
            <a:ext cx="8981976" cy="1727671"/>
          </a:xfrm>
          <a:prstGeom prst="rect">
            <a:avLst/>
          </a:prstGeom>
          <a:ln w="12700">
            <a:miter lim="400000"/>
          </a:ln>
        </p:spPr>
      </p:pic>
      <p:sp>
        <p:nvSpPr>
          <p:cNvPr id="442" name="t [s]"/>
          <p:cNvSpPr txBox="1"/>
          <p:nvPr/>
        </p:nvSpPr>
        <p:spPr>
          <a:xfrm>
            <a:off x="8866683" y="1984139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443" name="Rechteck 75"/>
          <p:cNvSpPr txBox="1"/>
          <p:nvPr/>
        </p:nvSpPr>
        <p:spPr>
          <a:xfrm>
            <a:off x="1029798" y="537500"/>
            <a:ext cx="1731029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Spannungen Netz</a:t>
            </a:r>
          </a:p>
        </p:txBody>
      </p:sp>
      <p:sp>
        <p:nvSpPr>
          <p:cNvPr id="444" name="Rechteck 75"/>
          <p:cNvSpPr txBox="1"/>
          <p:nvPr/>
        </p:nvSpPr>
        <p:spPr>
          <a:xfrm>
            <a:off x="2001745" y="1316504"/>
            <a:ext cx="759082" cy="3133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Ströme</a:t>
            </a:r>
          </a:p>
        </p:txBody>
      </p:sp>
      <p:sp>
        <p:nvSpPr>
          <p:cNvPr id="445" name="Id = 0.5"/>
          <p:cNvSpPr txBox="1"/>
          <p:nvPr/>
        </p:nvSpPr>
        <p:spPr>
          <a:xfrm>
            <a:off x="3540164" y="1323708"/>
            <a:ext cx="858400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d</a:t>
            </a:r>
            <a:r>
              <a:t> = 0.5</a:t>
            </a:r>
          </a:p>
        </p:txBody>
      </p:sp>
      <p:sp>
        <p:nvSpPr>
          <p:cNvPr id="446" name="Iq = 0"/>
          <p:cNvSpPr txBox="1"/>
          <p:nvPr/>
        </p:nvSpPr>
        <p:spPr>
          <a:xfrm>
            <a:off x="5063819" y="1323708"/>
            <a:ext cx="658896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7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q </a:t>
            </a:r>
            <a:r>
              <a:t>= 0</a:t>
            </a:r>
          </a:p>
        </p:txBody>
      </p:sp>
      <p:sp>
        <p:nvSpPr>
          <p:cNvPr id="447" name="Linie"/>
          <p:cNvSpPr/>
          <p:nvPr/>
        </p:nvSpPr>
        <p:spPr>
          <a:xfrm flipV="1">
            <a:off x="3003257" y="681333"/>
            <a:ext cx="1" cy="1720361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48" name="|U2|= 0,8"/>
          <p:cNvSpPr txBox="1"/>
          <p:nvPr/>
        </p:nvSpPr>
        <p:spPr>
          <a:xfrm>
            <a:off x="3245688" y="681765"/>
            <a:ext cx="1064974" cy="298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|U</a:t>
            </a:r>
            <a:r>
              <a:rPr baseline="-5999"/>
              <a:t>2</a:t>
            </a:r>
            <a:r>
              <a:t>|= 0,8</a:t>
            </a:r>
          </a:p>
        </p:txBody>
      </p:sp>
      <p:sp>
        <p:nvSpPr>
          <p:cNvPr id="449" name="Linie"/>
          <p:cNvSpPr/>
          <p:nvPr/>
        </p:nvSpPr>
        <p:spPr>
          <a:xfrm flipH="1">
            <a:off x="3016570" y="831579"/>
            <a:ext cx="288212" cy="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50" name="t [s]"/>
          <p:cNvSpPr txBox="1"/>
          <p:nvPr/>
        </p:nvSpPr>
        <p:spPr>
          <a:xfrm>
            <a:off x="8853983" y="4177006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451" name="Rechteck 75"/>
          <p:cNvSpPr txBox="1"/>
          <p:nvPr/>
        </p:nvSpPr>
        <p:spPr>
          <a:xfrm>
            <a:off x="1017098" y="2730366"/>
            <a:ext cx="1731029" cy="313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Spannungen Netz</a:t>
            </a:r>
          </a:p>
        </p:txBody>
      </p:sp>
      <p:sp>
        <p:nvSpPr>
          <p:cNvPr id="452" name="Linie"/>
          <p:cNvSpPr/>
          <p:nvPr/>
        </p:nvSpPr>
        <p:spPr>
          <a:xfrm flipV="1">
            <a:off x="2990557" y="2874200"/>
            <a:ext cx="1" cy="1720361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53" name="|U2|= 0,8"/>
          <p:cNvSpPr txBox="1"/>
          <p:nvPr/>
        </p:nvSpPr>
        <p:spPr>
          <a:xfrm>
            <a:off x="3232988" y="2874632"/>
            <a:ext cx="932881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|U</a:t>
            </a:r>
            <a:r>
              <a:rPr baseline="-5999"/>
              <a:t>2</a:t>
            </a:r>
            <a:r>
              <a:t>|= 0,8</a:t>
            </a:r>
          </a:p>
        </p:txBody>
      </p:sp>
      <p:sp>
        <p:nvSpPr>
          <p:cNvPr id="454" name="Linie"/>
          <p:cNvSpPr/>
          <p:nvPr/>
        </p:nvSpPr>
        <p:spPr>
          <a:xfrm flipH="1">
            <a:off x="3003870" y="3024446"/>
            <a:ext cx="288212" cy="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55" name="P = 1200 W"/>
          <p:cNvSpPr txBox="1"/>
          <p:nvPr/>
        </p:nvSpPr>
        <p:spPr>
          <a:xfrm>
            <a:off x="3540164" y="1886702"/>
            <a:ext cx="1289605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 = 1200 W</a:t>
            </a:r>
          </a:p>
        </p:txBody>
      </p:sp>
      <p:sp>
        <p:nvSpPr>
          <p:cNvPr id="456" name="Q = 0"/>
          <p:cNvSpPr txBox="1"/>
          <p:nvPr/>
        </p:nvSpPr>
        <p:spPr>
          <a:xfrm>
            <a:off x="5057200" y="1886702"/>
            <a:ext cx="672133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Q = 0 </a:t>
            </a:r>
          </a:p>
        </p:txBody>
      </p:sp>
      <p:sp>
        <p:nvSpPr>
          <p:cNvPr id="457" name="Rechteck 75"/>
          <p:cNvSpPr txBox="1"/>
          <p:nvPr/>
        </p:nvSpPr>
        <p:spPr>
          <a:xfrm>
            <a:off x="2077945" y="3577685"/>
            <a:ext cx="759082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Ströme</a:t>
            </a:r>
          </a:p>
        </p:txBody>
      </p:sp>
      <p:sp>
        <p:nvSpPr>
          <p:cNvPr id="458" name="Id = 0.5"/>
          <p:cNvSpPr txBox="1"/>
          <p:nvPr/>
        </p:nvSpPr>
        <p:spPr>
          <a:xfrm>
            <a:off x="3540164" y="3448841"/>
            <a:ext cx="858400" cy="298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d</a:t>
            </a:r>
            <a:r>
              <a:t> = 0.5</a:t>
            </a:r>
          </a:p>
        </p:txBody>
      </p:sp>
      <p:sp>
        <p:nvSpPr>
          <p:cNvPr id="459" name="Iq = 0"/>
          <p:cNvSpPr txBox="1"/>
          <p:nvPr/>
        </p:nvSpPr>
        <p:spPr>
          <a:xfrm>
            <a:off x="5063819" y="3448841"/>
            <a:ext cx="658896" cy="298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7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q </a:t>
            </a:r>
            <a:r>
              <a:t>= 0</a:t>
            </a:r>
          </a:p>
        </p:txBody>
      </p:sp>
      <p:sp>
        <p:nvSpPr>
          <p:cNvPr id="460" name="P = 0"/>
          <p:cNvSpPr txBox="1"/>
          <p:nvPr/>
        </p:nvSpPr>
        <p:spPr>
          <a:xfrm>
            <a:off x="3540164" y="4104969"/>
            <a:ext cx="1289605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 = 0</a:t>
            </a:r>
          </a:p>
        </p:txBody>
      </p:sp>
      <p:sp>
        <p:nvSpPr>
          <p:cNvPr id="461" name="Q = -1200"/>
          <p:cNvSpPr txBox="1"/>
          <p:nvPr/>
        </p:nvSpPr>
        <p:spPr>
          <a:xfrm>
            <a:off x="4911101" y="4104969"/>
            <a:ext cx="1064973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Q = -1200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3" name="6_2_U_I_0.5.PNG" descr="6_2_U_I_0.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48381" y="771458"/>
            <a:ext cx="3651658" cy="3506833"/>
          </a:xfrm>
          <a:prstGeom prst="rect">
            <a:avLst/>
          </a:prstGeom>
          <a:ln w="12700">
            <a:miter lim="400000"/>
          </a:ln>
        </p:spPr>
      </p:pic>
      <p:pic>
        <p:nvPicPr>
          <p:cNvPr id="464" name="6_2_P_Q_I_0.5.PNG" descr="6_2_P_Q_I_0.5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6851" y="822258"/>
            <a:ext cx="3651658" cy="3408889"/>
          </a:xfrm>
          <a:prstGeom prst="rect">
            <a:avLst/>
          </a:prstGeom>
          <a:ln w="12700">
            <a:miter lim="400000"/>
          </a:ln>
        </p:spPr>
      </p:pic>
      <p:sp>
        <p:nvSpPr>
          <p:cNvPr id="465" name="Linie"/>
          <p:cNvSpPr/>
          <p:nvPr/>
        </p:nvSpPr>
        <p:spPr>
          <a:xfrm flipH="1" flipV="1">
            <a:off x="5457901" y="2447539"/>
            <a:ext cx="3183864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66" name="Linie"/>
          <p:cNvSpPr/>
          <p:nvPr/>
        </p:nvSpPr>
        <p:spPr>
          <a:xfrm flipV="1">
            <a:off x="7062915" y="859319"/>
            <a:ext cx="1" cy="3176442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67" name="Linie"/>
          <p:cNvSpPr/>
          <p:nvPr/>
        </p:nvSpPr>
        <p:spPr>
          <a:xfrm>
            <a:off x="7064470" y="2450967"/>
            <a:ext cx="1088978" cy="1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tailEnd type="arrow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68" name="Ud"/>
          <p:cNvSpPr txBox="1"/>
          <p:nvPr/>
        </p:nvSpPr>
        <p:spPr>
          <a:xfrm>
            <a:off x="8040906" y="36482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d</a:t>
            </a:r>
          </a:p>
        </p:txBody>
      </p:sp>
      <p:sp>
        <p:nvSpPr>
          <p:cNvPr id="469" name="j Uq"/>
          <p:cNvSpPr txBox="1"/>
          <p:nvPr/>
        </p:nvSpPr>
        <p:spPr>
          <a:xfrm>
            <a:off x="5395440" y="811890"/>
            <a:ext cx="75908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j U</a:t>
            </a:r>
            <a:r>
              <a:rPr baseline="-5999"/>
              <a:t>q</a:t>
            </a:r>
          </a:p>
        </p:txBody>
      </p:sp>
      <p:sp>
        <p:nvSpPr>
          <p:cNvPr id="470" name="Id"/>
          <p:cNvSpPr txBox="1"/>
          <p:nvPr/>
        </p:nvSpPr>
        <p:spPr>
          <a:xfrm>
            <a:off x="8446685" y="2017975"/>
            <a:ext cx="894879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d</a:t>
            </a:r>
          </a:p>
        </p:txBody>
      </p:sp>
      <p:sp>
        <p:nvSpPr>
          <p:cNvPr id="488" name="Verbindungslinie"/>
          <p:cNvSpPr/>
          <p:nvPr/>
        </p:nvSpPr>
        <p:spPr>
          <a:xfrm>
            <a:off x="8694099" y="2062870"/>
            <a:ext cx="109209" cy="7697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412" h="21600" fill="norm" stroke="1" extrusionOk="0">
                <a:moveTo>
                  <a:pt x="0" y="0"/>
                </a:moveTo>
                <a:cubicBezTo>
                  <a:pt x="19394" y="7152"/>
                  <a:pt x="21600" y="14352"/>
                  <a:pt x="6618" y="21600"/>
                </a:cubicBezTo>
              </a:path>
            </a:pathLst>
          </a:custGeom>
          <a:ln w="12700">
            <a:solidFill>
              <a:schemeClr val="accent5"/>
            </a:solidFill>
            <a:headEnd type="arrow"/>
            <a:tailEnd type="arrow"/>
          </a:ln>
        </p:spPr>
        <p:txBody>
          <a:bodyPr/>
          <a:lstStyle/>
          <a:p>
            <a:pPr/>
          </a:p>
        </p:txBody>
      </p:sp>
      <p:sp>
        <p:nvSpPr>
          <p:cNvPr id="489" name="Verbindungslinie"/>
          <p:cNvSpPr/>
          <p:nvPr/>
        </p:nvSpPr>
        <p:spPr>
          <a:xfrm>
            <a:off x="8441799" y="2442130"/>
            <a:ext cx="747337" cy="10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0" y="21600"/>
                </a:lnTo>
              </a:path>
            </a:pathLst>
          </a:custGeom>
          <a:ln w="12700">
            <a:solidFill>
              <a:schemeClr val="accent1"/>
            </a:solidFill>
            <a:headEnd type="arrow"/>
            <a:tailEnd type="arrow"/>
          </a:ln>
        </p:spPr>
        <p:txBody>
          <a:bodyPr/>
          <a:lstStyle/>
          <a:p>
            <a:pPr/>
          </a:p>
        </p:txBody>
      </p:sp>
      <p:sp>
        <p:nvSpPr>
          <p:cNvPr id="473" name="Iq"/>
          <p:cNvSpPr txBox="1"/>
          <p:nvPr/>
        </p:nvSpPr>
        <p:spPr>
          <a:xfrm>
            <a:off x="8632952" y="2441308"/>
            <a:ext cx="894879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q</a:t>
            </a:r>
          </a:p>
        </p:txBody>
      </p:sp>
      <p:sp>
        <p:nvSpPr>
          <p:cNvPr id="474" name="Linie"/>
          <p:cNvSpPr/>
          <p:nvPr/>
        </p:nvSpPr>
        <p:spPr>
          <a:xfrm>
            <a:off x="3441859" y="2155172"/>
            <a:ext cx="290004" cy="290004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75" name="P"/>
          <p:cNvSpPr txBox="1"/>
          <p:nvPr/>
        </p:nvSpPr>
        <p:spPr>
          <a:xfrm>
            <a:off x="4010772" y="36482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</a:t>
            </a:r>
          </a:p>
        </p:txBody>
      </p:sp>
      <p:sp>
        <p:nvSpPr>
          <p:cNvPr id="476" name="j Q"/>
          <p:cNvSpPr txBox="1"/>
          <p:nvPr/>
        </p:nvSpPr>
        <p:spPr>
          <a:xfrm>
            <a:off x="1445372" y="811890"/>
            <a:ext cx="75908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j Q</a:t>
            </a:r>
          </a:p>
        </p:txBody>
      </p:sp>
      <p:sp>
        <p:nvSpPr>
          <p:cNvPr id="477" name="Watt"/>
          <p:cNvSpPr txBox="1"/>
          <p:nvPr/>
        </p:nvSpPr>
        <p:spPr>
          <a:xfrm>
            <a:off x="3832972" y="4129992"/>
            <a:ext cx="759082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Watt</a:t>
            </a:r>
          </a:p>
        </p:txBody>
      </p:sp>
      <p:sp>
        <p:nvSpPr>
          <p:cNvPr id="478" name="pu"/>
          <p:cNvSpPr txBox="1"/>
          <p:nvPr/>
        </p:nvSpPr>
        <p:spPr>
          <a:xfrm>
            <a:off x="7871573" y="4129992"/>
            <a:ext cx="759082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pu</a:t>
            </a:r>
          </a:p>
        </p:txBody>
      </p:sp>
      <p:sp>
        <p:nvSpPr>
          <p:cNvPr id="479" name="S"/>
          <p:cNvSpPr txBox="1"/>
          <p:nvPr/>
        </p:nvSpPr>
        <p:spPr>
          <a:xfrm>
            <a:off x="3926106" y="811890"/>
            <a:ext cx="75908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 u="sng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480" name="U"/>
          <p:cNvSpPr txBox="1"/>
          <p:nvPr/>
        </p:nvSpPr>
        <p:spPr>
          <a:xfrm>
            <a:off x="8040906" y="811890"/>
            <a:ext cx="75908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 u="sng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481" name="Einschalt-vorgang"/>
          <p:cNvSpPr txBox="1"/>
          <p:nvPr/>
        </p:nvSpPr>
        <p:spPr>
          <a:xfrm>
            <a:off x="2324539" y="1823241"/>
            <a:ext cx="1402317" cy="502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Einschalt-vorgang</a:t>
            </a:r>
          </a:p>
        </p:txBody>
      </p:sp>
      <p:sp>
        <p:nvSpPr>
          <p:cNvPr id="482" name="Linie"/>
          <p:cNvSpPr/>
          <p:nvPr/>
        </p:nvSpPr>
        <p:spPr>
          <a:xfrm flipV="1">
            <a:off x="3885745" y="2413866"/>
            <a:ext cx="128476" cy="6734"/>
          </a:xfrm>
          <a:prstGeom prst="line">
            <a:avLst/>
          </a:prstGeom>
          <a:ln w="12700">
            <a:solidFill>
              <a:schemeClr val="accent1">
                <a:lumOff val="-7647"/>
              </a:schemeClr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3" name="Linie"/>
          <p:cNvSpPr/>
          <p:nvPr/>
        </p:nvSpPr>
        <p:spPr>
          <a:xfrm flipH="1" flipV="1">
            <a:off x="3718019" y="1482960"/>
            <a:ext cx="91395" cy="90546"/>
          </a:xfrm>
          <a:prstGeom prst="line">
            <a:avLst/>
          </a:prstGeom>
          <a:ln w="12700">
            <a:solidFill>
              <a:schemeClr val="accent1">
                <a:lumOff val="-7647"/>
              </a:schemeClr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4" name="Linie"/>
          <p:cNvSpPr/>
          <p:nvPr/>
        </p:nvSpPr>
        <p:spPr>
          <a:xfrm flipV="1">
            <a:off x="3065279" y="938482"/>
            <a:ext cx="1" cy="317644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5" name="Linie"/>
          <p:cNvSpPr/>
          <p:nvPr/>
        </p:nvSpPr>
        <p:spPr>
          <a:xfrm flipH="1" flipV="1">
            <a:off x="1473348" y="2472939"/>
            <a:ext cx="3183864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6" name="Netz"/>
          <p:cNvSpPr txBox="1"/>
          <p:nvPr/>
        </p:nvSpPr>
        <p:spPr>
          <a:xfrm>
            <a:off x="1526350" y="3583875"/>
            <a:ext cx="885774" cy="452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</a:t>
            </a:r>
          </a:p>
        </p:txBody>
      </p:sp>
      <p:sp>
        <p:nvSpPr>
          <p:cNvPr id="487" name="Umrichter"/>
          <p:cNvSpPr txBox="1"/>
          <p:nvPr/>
        </p:nvSpPr>
        <p:spPr>
          <a:xfrm>
            <a:off x="5590350" y="3583875"/>
            <a:ext cx="1085803" cy="452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