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+mn-lt"/>
        <a:ea typeface="+mn-ea"/>
        <a:cs typeface="+mn-cs"/>
        <a:sym typeface="Lucida Grande"/>
      </a:defRPr>
    </a:lvl1pPr>
    <a:lvl2pPr indent="228600" defTabSz="457200" latinLnBrk="0">
      <a:defRPr sz="1600">
        <a:latin typeface="+mn-lt"/>
        <a:ea typeface="+mn-ea"/>
        <a:cs typeface="+mn-cs"/>
        <a:sym typeface="Lucida Grande"/>
      </a:defRPr>
    </a:lvl2pPr>
    <a:lvl3pPr indent="457200" defTabSz="457200" latinLnBrk="0">
      <a:defRPr sz="1600">
        <a:latin typeface="+mn-lt"/>
        <a:ea typeface="+mn-ea"/>
        <a:cs typeface="+mn-cs"/>
        <a:sym typeface="Lucida Grande"/>
      </a:defRPr>
    </a:lvl3pPr>
    <a:lvl4pPr indent="685800" defTabSz="457200" latinLnBrk="0">
      <a:defRPr sz="1600">
        <a:latin typeface="+mn-lt"/>
        <a:ea typeface="+mn-ea"/>
        <a:cs typeface="+mn-cs"/>
        <a:sym typeface="Lucida Grande"/>
      </a:defRPr>
    </a:lvl4pPr>
    <a:lvl5pPr indent="914400" defTabSz="457200" latinLnBrk="0">
      <a:defRPr sz="1600">
        <a:latin typeface="+mn-lt"/>
        <a:ea typeface="+mn-ea"/>
        <a:cs typeface="+mn-cs"/>
        <a:sym typeface="Lucida Grande"/>
      </a:defRPr>
    </a:lvl5pPr>
    <a:lvl6pPr indent="1143000" defTabSz="457200" latinLnBrk="0">
      <a:defRPr sz="1600">
        <a:latin typeface="+mn-lt"/>
        <a:ea typeface="+mn-ea"/>
        <a:cs typeface="+mn-cs"/>
        <a:sym typeface="Lucida Grande"/>
      </a:defRPr>
    </a:lvl6pPr>
    <a:lvl7pPr indent="1371600" defTabSz="457200" latinLnBrk="0">
      <a:defRPr sz="1600">
        <a:latin typeface="+mn-lt"/>
        <a:ea typeface="+mn-ea"/>
        <a:cs typeface="+mn-cs"/>
        <a:sym typeface="Lucida Grande"/>
      </a:defRPr>
    </a:lvl7pPr>
    <a:lvl8pPr indent="1600200" defTabSz="457200" latinLnBrk="0">
      <a:defRPr sz="1600">
        <a:latin typeface="+mn-lt"/>
        <a:ea typeface="+mn-ea"/>
        <a:cs typeface="+mn-cs"/>
        <a:sym typeface="Lucida Grande"/>
      </a:defRPr>
    </a:lvl8pPr>
    <a:lvl9pPr indent="1828800" defTabSz="457200" latinLnBrk="0">
      <a:defRPr sz="16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760236" y="1294694"/>
            <a:ext cx="9029350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760236" y="-2"/>
            <a:ext cx="8304391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625" y="2949221"/>
            <a:ext cx="6000752" cy="17215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>
            <a:noAutofit/>
          </a:bodyPr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5" y="-2"/>
            <a:ext cx="10160004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2" y="-2"/>
            <a:ext cx="10160003" cy="101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9091210" y="152707"/>
            <a:ext cx="700003" cy="700004"/>
            <a:chOff x="0" y="0"/>
            <a:chExt cx="700002" cy="700003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700004" cy="7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40000" tIns="40000" rIns="40000" bIns="400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4" b="44"/>
            <a:stretch>
              <a:fillRect/>
            </a:stretch>
          </p:blipFill>
          <p:spPr>
            <a:xfrm>
              <a:off x="-1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2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5" y="7455619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2" y="7452432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760235" y="-1"/>
            <a:ext cx="8304391" cy="1016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760235" y="1294694"/>
            <a:ext cx="9029351" cy="5771445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9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8866124" y="7363356"/>
            <a:ext cx="210469" cy="197385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4"/>
            <a:ext cx="3030091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45125" indent="45125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4" indent="0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4" indent="-284161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4" indent="-299243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4" indent="-297178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4" indent="-424542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3" Type="http://schemas.openxmlformats.org/officeDocument/2006/relationships/image" Target="../media/image44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3" Type="http://schemas.openxmlformats.org/officeDocument/2006/relationships/image" Target="../media/image44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6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png"/><Relationship Id="rId3" Type="http://schemas.openxmlformats.org/officeDocument/2006/relationships/image" Target="../media/image44.png"/><Relationship Id="rId4" Type="http://schemas.openxmlformats.org/officeDocument/2006/relationships/image" Target="../media/image56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3_1_0_2L_Schaltung_Dreieick.png" descr="3_1_0_2L_Schaltung_Dreiei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2711" y="627783"/>
            <a:ext cx="11131507" cy="3388965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Rechteck"/>
          <p:cNvSpPr/>
          <p:nvPr/>
        </p:nvSpPr>
        <p:spPr>
          <a:xfrm>
            <a:off x="276588" y="585655"/>
            <a:ext cx="1270365" cy="5065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" name="Rechteck"/>
          <p:cNvSpPr/>
          <p:nvPr/>
        </p:nvSpPr>
        <p:spPr>
          <a:xfrm>
            <a:off x="355699" y="1032470"/>
            <a:ext cx="500361" cy="3306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7" name="Umrichter mit Last"/>
          <p:cNvSpPr txBox="1"/>
          <p:nvPr/>
        </p:nvSpPr>
        <p:spPr>
          <a:xfrm>
            <a:off x="1082114" y="459267"/>
            <a:ext cx="1899772" cy="308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mit Last</a:t>
            </a:r>
          </a:p>
        </p:txBody>
      </p:sp>
      <p:sp>
        <p:nvSpPr>
          <p:cNvPr id="238" name="Serieninduktivität, Lastwiderstand"/>
          <p:cNvSpPr txBox="1"/>
          <p:nvPr/>
        </p:nvSpPr>
        <p:spPr>
          <a:xfrm>
            <a:off x="4434914" y="2168145"/>
            <a:ext cx="1899772" cy="506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0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Serieninduktivität, Lastwiderstand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9" name="Gruppieren"/>
          <p:cNvGrpSpPr/>
          <p:nvPr/>
        </p:nvGrpSpPr>
        <p:grpSpPr>
          <a:xfrm>
            <a:off x="997388" y="461300"/>
            <a:ext cx="8165224" cy="4102722"/>
            <a:chOff x="0" y="0"/>
            <a:chExt cx="8165222" cy="4102721"/>
          </a:xfrm>
        </p:grpSpPr>
        <p:sp>
          <p:nvSpPr>
            <p:cNvPr id="655" name="2-Level Modell φAC = π/8"/>
            <p:cNvSpPr txBox="1"/>
            <p:nvPr/>
          </p:nvSpPr>
          <p:spPr>
            <a:xfrm>
              <a:off x="5274356" y="2381112"/>
              <a:ext cx="2711748" cy="3069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  <a:r>
                <a:t>2-Level Modell φ</a:t>
              </a:r>
              <a:r>
                <a:rPr baseline="-5999"/>
                <a:t>AC</a:t>
              </a:r>
              <a:r>
                <a:t> = π/8</a:t>
              </a:r>
            </a:p>
          </p:txBody>
        </p:sp>
        <p:sp>
          <p:nvSpPr>
            <p:cNvPr id="656" name="2-Level Modell, φAC = 0"/>
            <p:cNvSpPr txBox="1"/>
            <p:nvPr/>
          </p:nvSpPr>
          <p:spPr>
            <a:xfrm>
              <a:off x="5274356" y="218903"/>
              <a:ext cx="2711748" cy="306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defTabSz="914400">
                <a:spcBef>
                  <a:spcPts val="4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  <a:r>
                <a:t>2-Level Modell, φ</a:t>
              </a:r>
              <a:r>
                <a:rPr baseline="-5999"/>
                <a:t>AC</a:t>
              </a:r>
              <a:r>
                <a:t> = 0</a:t>
              </a:r>
            </a:p>
          </p:txBody>
        </p:sp>
        <p:pic>
          <p:nvPicPr>
            <p:cNvPr id="657" name="3_1_x_Modell_nach_Serieninduktivität.PNG" descr="3_1_x_Modell_nach_Serieninduktivität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813" y="78251"/>
              <a:ext cx="5250913" cy="18738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58" name="3_1_x_pi_Achtel.PNG" descr="3_1_x_pi_Achtel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2267810"/>
              <a:ext cx="5092394" cy="18349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9" name="t [s]"/>
            <p:cNvSpPr txBox="1"/>
            <p:nvPr/>
          </p:nvSpPr>
          <p:spPr>
            <a:xfrm>
              <a:off x="4855274" y="1555792"/>
              <a:ext cx="658896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660" name="t [s]"/>
            <p:cNvSpPr txBox="1"/>
            <p:nvPr/>
          </p:nvSpPr>
          <p:spPr>
            <a:xfrm>
              <a:off x="4855274" y="3710559"/>
              <a:ext cx="658896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661" name="Rechteck 75"/>
            <p:cNvSpPr txBox="1"/>
            <p:nvPr/>
          </p:nvSpPr>
          <p:spPr>
            <a:xfrm>
              <a:off x="1158588" y="0"/>
              <a:ext cx="1774748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400"/>
              </a:lvl1pPr>
            </a:lstStyle>
            <a:p>
              <a:pPr/>
              <a:r>
                <a:t>Spannungen u(t) [pu]</a:t>
              </a:r>
            </a:p>
          </p:txBody>
        </p:sp>
        <p:sp>
          <p:nvSpPr>
            <p:cNvPr id="662" name="Rechteck 75"/>
            <p:cNvSpPr txBox="1"/>
            <p:nvPr/>
          </p:nvSpPr>
          <p:spPr>
            <a:xfrm>
              <a:off x="1962922" y="1013255"/>
              <a:ext cx="1023177" cy="2888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400"/>
              </a:lvl1pPr>
            </a:lstStyle>
            <a:p>
              <a:pPr/>
              <a:r>
                <a:t>Ströme [pu]</a:t>
              </a:r>
            </a:p>
          </p:txBody>
        </p:sp>
        <p:sp>
          <p:nvSpPr>
            <p:cNvPr id="663" name="Rechteck 75"/>
            <p:cNvSpPr txBox="1"/>
            <p:nvPr/>
          </p:nvSpPr>
          <p:spPr>
            <a:xfrm>
              <a:off x="2470922" y="3040855"/>
              <a:ext cx="1023177" cy="2888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400"/>
              </a:lvl1pPr>
            </a:lstStyle>
            <a:p>
              <a:pPr/>
              <a:r>
                <a:t>Ströme [pu]</a:t>
              </a:r>
            </a:p>
          </p:txBody>
        </p:sp>
        <p:sp>
          <p:nvSpPr>
            <p:cNvPr id="664" name="Rechteck 75"/>
            <p:cNvSpPr txBox="1"/>
            <p:nvPr/>
          </p:nvSpPr>
          <p:spPr>
            <a:xfrm>
              <a:off x="1158588" y="2128110"/>
              <a:ext cx="1774748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400"/>
              </a:lvl1pPr>
            </a:lstStyle>
            <a:p>
              <a:pPr/>
              <a:r>
                <a:t>Spannungen u(t) [pu]</a:t>
              </a:r>
            </a:p>
          </p:txBody>
        </p:sp>
        <p:sp>
          <p:nvSpPr>
            <p:cNvPr id="665" name="Linie"/>
            <p:cNvSpPr/>
            <p:nvPr/>
          </p:nvSpPr>
          <p:spPr>
            <a:xfrm>
              <a:off x="3796435" y="2128110"/>
              <a:ext cx="1" cy="288823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666" name="Linie"/>
            <p:cNvSpPr/>
            <p:nvPr/>
          </p:nvSpPr>
          <p:spPr>
            <a:xfrm>
              <a:off x="3739996" y="2390170"/>
              <a:ext cx="1" cy="28882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667" name="kein Lastfluss"/>
            <p:cNvSpPr txBox="1"/>
            <p:nvPr/>
          </p:nvSpPr>
          <p:spPr>
            <a:xfrm>
              <a:off x="5993993" y="763154"/>
              <a:ext cx="1272474" cy="5040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kein Lastfluss</a:t>
              </a:r>
            </a:p>
          </p:txBody>
        </p:sp>
        <p:sp>
          <p:nvSpPr>
            <p:cNvPr id="668" name="Lastfluss: Umrichter =&gt; Netz…"/>
            <p:cNvSpPr txBox="1"/>
            <p:nvPr/>
          </p:nvSpPr>
          <p:spPr>
            <a:xfrm>
              <a:off x="5596060" y="2950175"/>
              <a:ext cx="2569163" cy="5955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Lastfluss: Umrichter =&gt; Netz</a:t>
              </a:r>
            </a:p>
            <a:p>
              <a: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P = -2 kW, Q = 0,6 kVar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9240" y="909039"/>
            <a:ext cx="6457923" cy="4006548"/>
          </a:xfrm>
          <a:prstGeom prst="rect">
            <a:avLst/>
          </a:prstGeom>
          <a:ln w="12700">
            <a:miter lim="400000"/>
          </a:ln>
        </p:spPr>
      </p:pic>
      <p:pic>
        <p:nvPicPr>
          <p:cNvPr id="672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7421" y="859397"/>
            <a:ext cx="3323289" cy="140894"/>
          </a:xfrm>
          <a:prstGeom prst="rect">
            <a:avLst/>
          </a:prstGeom>
        </p:spPr>
      </p:pic>
      <p:pic>
        <p:nvPicPr>
          <p:cNvPr id="674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7421" y="4796397"/>
            <a:ext cx="3323289" cy="140894"/>
          </a:xfrm>
          <a:prstGeom prst="rect">
            <a:avLst/>
          </a:prstGeom>
        </p:spPr>
      </p:pic>
      <p:sp>
        <p:nvSpPr>
          <p:cNvPr id="676" name="Zeiger aus Drehstromsystem berechnen"/>
          <p:cNvSpPr txBox="1"/>
          <p:nvPr/>
        </p:nvSpPr>
        <p:spPr>
          <a:xfrm>
            <a:off x="938795" y="579232"/>
            <a:ext cx="3952140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Zeiger aus Drehstromsystem berechnen</a:t>
            </a:r>
          </a:p>
        </p:txBody>
      </p:sp>
      <p:sp>
        <p:nvSpPr>
          <p:cNvPr id="677" name="Aufwärtswandler"/>
          <p:cNvSpPr txBox="1"/>
          <p:nvPr/>
        </p:nvSpPr>
        <p:spPr>
          <a:xfrm>
            <a:off x="5983088" y="1248489"/>
            <a:ext cx="840927" cy="366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Scheitel-wert</a:t>
            </a:r>
          </a:p>
        </p:txBody>
      </p:sp>
      <p:sp>
        <p:nvSpPr>
          <p:cNvPr id="678" name="Aufwärtswandler"/>
          <p:cNvSpPr txBox="1"/>
          <p:nvPr/>
        </p:nvSpPr>
        <p:spPr>
          <a:xfrm>
            <a:off x="5983088" y="3703822"/>
            <a:ext cx="840927" cy="366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Scheitel-wert</a:t>
            </a:r>
          </a:p>
        </p:txBody>
      </p:sp>
      <p:sp>
        <p:nvSpPr>
          <p:cNvPr id="679" name="Kreis"/>
          <p:cNvSpPr/>
          <p:nvPr/>
        </p:nvSpPr>
        <p:spPr>
          <a:xfrm>
            <a:off x="5927003" y="2626506"/>
            <a:ext cx="708387" cy="708387"/>
          </a:xfrm>
          <a:prstGeom prst="ellipse">
            <a:avLst/>
          </a:prstGeom>
          <a:ln w="12700">
            <a:solidFill>
              <a:schemeClr val="accent4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0" name="Aufwärtswandler"/>
          <p:cNvSpPr txBox="1"/>
          <p:nvPr/>
        </p:nvSpPr>
        <p:spPr>
          <a:xfrm>
            <a:off x="7574821" y="2702108"/>
            <a:ext cx="1646384" cy="557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40902" marR="40639" indent="-100263" defTabSz="914400">
              <a:spcBef>
                <a:spcPts val="400"/>
              </a:spcBef>
              <a:buSzPct val="100000"/>
              <a:buChar char="•"/>
              <a:defRPr sz="1000">
                <a:uFill>
                  <a:solidFill>
                    <a:srgbClr val="000000"/>
                  </a:solidFill>
                </a:uFill>
              </a:defRPr>
            </a:pPr>
            <a:r>
              <a:t>3 Phasen</a:t>
            </a:r>
          </a:p>
          <a:p>
            <a:pPr marL="140902" marR="40639" indent="-100263" defTabSz="914400">
              <a:spcBef>
                <a:spcPts val="400"/>
              </a:spcBef>
              <a:buSzPct val="100000"/>
              <a:buChar char="•"/>
              <a:defRPr sz="1000">
                <a:uFill>
                  <a:solidFill>
                    <a:srgbClr val="000000"/>
                  </a:solidFill>
                </a:uFill>
              </a:defRPr>
            </a:pPr>
            <a:r>
              <a:t>1/2 für Effektivwerte U und I aus Scheitelwerten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2" name="3_1_x_minus_pi_Achtel_vereinfacht.PNG" descr="3_1_x_minus_pi_Achtel_vereinfach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767" y="2705237"/>
            <a:ext cx="5165037" cy="1866012"/>
          </a:xfrm>
          <a:prstGeom prst="rect">
            <a:avLst/>
          </a:prstGeom>
          <a:ln w="12700">
            <a:miter lim="400000"/>
          </a:ln>
        </p:spPr>
      </p:pic>
      <p:pic>
        <p:nvPicPr>
          <p:cNvPr id="683" name="3_1_x_minus_pi_Achtel.PNG" descr="3_1_x_minus_pi_Achte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088" y="507358"/>
            <a:ext cx="5092395" cy="1918723"/>
          </a:xfrm>
          <a:prstGeom prst="rect">
            <a:avLst/>
          </a:prstGeom>
          <a:ln w="12700">
            <a:miter lim="400000"/>
          </a:ln>
        </p:spPr>
      </p:pic>
      <p:sp>
        <p:nvSpPr>
          <p:cNvPr id="684" name="2-Level Modell φAC = -π/8"/>
          <p:cNvSpPr txBox="1"/>
          <p:nvPr/>
        </p:nvSpPr>
        <p:spPr>
          <a:xfrm>
            <a:off x="6424145" y="581812"/>
            <a:ext cx="2711747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t>2-Level Modell φ</a:t>
            </a:r>
            <a:r>
              <a:rPr baseline="-5999"/>
              <a:t>AC</a:t>
            </a:r>
            <a:r>
              <a:t> = -π/8</a:t>
            </a:r>
          </a:p>
        </p:txBody>
      </p:sp>
      <p:sp>
        <p:nvSpPr>
          <p:cNvPr id="685" name="t [s]"/>
          <p:cNvSpPr txBox="1"/>
          <p:nvPr/>
        </p:nvSpPr>
        <p:spPr>
          <a:xfrm>
            <a:off x="5852662" y="2017093"/>
            <a:ext cx="6588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86" name="t [s]"/>
          <p:cNvSpPr txBox="1"/>
          <p:nvPr/>
        </p:nvSpPr>
        <p:spPr>
          <a:xfrm>
            <a:off x="5852662" y="4171860"/>
            <a:ext cx="6588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87" name="Rechteck 75"/>
          <p:cNvSpPr txBox="1"/>
          <p:nvPr/>
        </p:nvSpPr>
        <p:spPr>
          <a:xfrm>
            <a:off x="2155977" y="461300"/>
            <a:ext cx="177474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400"/>
            </a:lvl1pPr>
          </a:lstStyle>
          <a:p>
            <a:pPr/>
            <a:r>
              <a:t>Spannungen u(t) [pu]</a:t>
            </a:r>
          </a:p>
        </p:txBody>
      </p:sp>
      <p:sp>
        <p:nvSpPr>
          <p:cNvPr id="688" name="Rechteck 75"/>
          <p:cNvSpPr txBox="1"/>
          <p:nvPr/>
        </p:nvSpPr>
        <p:spPr>
          <a:xfrm>
            <a:off x="2960311" y="1474555"/>
            <a:ext cx="1023177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400"/>
            </a:lvl1pPr>
          </a:lstStyle>
          <a:p>
            <a:pPr/>
            <a:r>
              <a:t>Ströme [pu]</a:t>
            </a:r>
          </a:p>
        </p:txBody>
      </p:sp>
      <p:sp>
        <p:nvSpPr>
          <p:cNvPr id="689" name="Rechteck 75"/>
          <p:cNvSpPr txBox="1"/>
          <p:nvPr/>
        </p:nvSpPr>
        <p:spPr>
          <a:xfrm>
            <a:off x="3468311" y="3502155"/>
            <a:ext cx="1023177" cy="2888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400"/>
            </a:lvl1pPr>
          </a:lstStyle>
          <a:p>
            <a:pPr/>
            <a:r>
              <a:t>Ströme [pu]</a:t>
            </a:r>
          </a:p>
        </p:txBody>
      </p:sp>
      <p:sp>
        <p:nvSpPr>
          <p:cNvPr id="690" name="Rechteck 75"/>
          <p:cNvSpPr txBox="1"/>
          <p:nvPr/>
        </p:nvSpPr>
        <p:spPr>
          <a:xfrm>
            <a:off x="2155977" y="2589410"/>
            <a:ext cx="177474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400"/>
            </a:lvl1pPr>
          </a:lstStyle>
          <a:p>
            <a:pPr/>
            <a:r>
              <a:t>Spannungen u(t) [pu]</a:t>
            </a:r>
          </a:p>
        </p:txBody>
      </p:sp>
      <p:sp>
        <p:nvSpPr>
          <p:cNvPr id="691" name="Linie"/>
          <p:cNvSpPr/>
          <p:nvPr/>
        </p:nvSpPr>
        <p:spPr>
          <a:xfrm>
            <a:off x="4802291" y="461300"/>
            <a:ext cx="1" cy="288822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2" name="Linie"/>
          <p:cNvSpPr/>
          <p:nvPr/>
        </p:nvSpPr>
        <p:spPr>
          <a:xfrm>
            <a:off x="5385085" y="628970"/>
            <a:ext cx="1" cy="288822"/>
          </a:xfrm>
          <a:prstGeom prst="line">
            <a:avLst/>
          </a:prstGeom>
          <a:ln w="127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3" name="Lastfluss: Umrichter &lt;= Netz…"/>
          <p:cNvSpPr txBox="1"/>
          <p:nvPr/>
        </p:nvSpPr>
        <p:spPr>
          <a:xfrm>
            <a:off x="6495437" y="1040809"/>
            <a:ext cx="2569163" cy="824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Lastfluss: Umrichter &lt;= Netz</a:t>
            </a:r>
          </a:p>
          <a:p>
            <a: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Umkehr der Stromrichtung</a:t>
            </a:r>
          </a:p>
          <a:p>
            <a: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 = 1,6 kW, Q = 0,08 kVar</a:t>
            </a:r>
          </a:p>
        </p:txBody>
      </p:sp>
      <p:sp>
        <p:nvSpPr>
          <p:cNvPr id="694" name="2-Level Modell φAC = -π/8"/>
          <p:cNvSpPr txBox="1"/>
          <p:nvPr/>
        </p:nvSpPr>
        <p:spPr>
          <a:xfrm>
            <a:off x="6542678" y="2842412"/>
            <a:ext cx="2711748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t>2-Level Modell φ</a:t>
            </a:r>
            <a:r>
              <a:rPr baseline="-5999"/>
              <a:t>AC</a:t>
            </a:r>
            <a:r>
              <a:t> = -π/8</a:t>
            </a:r>
          </a:p>
        </p:txBody>
      </p:sp>
      <p:sp>
        <p:nvSpPr>
          <p:cNvPr id="695" name="wie oben, jedoch Sinus-Quellen anstelle PWM-modulierter Quellen"/>
          <p:cNvSpPr txBox="1"/>
          <p:nvPr/>
        </p:nvSpPr>
        <p:spPr>
          <a:xfrm>
            <a:off x="6495437" y="3284332"/>
            <a:ext cx="2569163" cy="724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wie oben, jedoch Sinus-Quellen anstelle PWM-modulierter Quellen</a:t>
            </a:r>
          </a:p>
        </p:txBody>
      </p:sp>
      <p:sp>
        <p:nvSpPr>
          <p:cNvPr id="696" name="Linie"/>
          <p:cNvSpPr/>
          <p:nvPr/>
        </p:nvSpPr>
        <p:spPr>
          <a:xfrm flipH="1">
            <a:off x="4802291" y="563171"/>
            <a:ext cx="1" cy="3830192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7" name="Linie"/>
          <p:cNvSpPr/>
          <p:nvPr/>
        </p:nvSpPr>
        <p:spPr>
          <a:xfrm flipH="1">
            <a:off x="5385085" y="729216"/>
            <a:ext cx="1" cy="3652894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4100" y="909613"/>
            <a:ext cx="6531800" cy="3716506"/>
          </a:xfrm>
          <a:prstGeom prst="rect">
            <a:avLst/>
          </a:prstGeom>
          <a:ln w="12700">
            <a:miter lim="400000"/>
          </a:ln>
        </p:spPr>
      </p:pic>
      <p:sp>
        <p:nvSpPr>
          <p:cNvPr id="700" name="+uDC/2"/>
          <p:cNvSpPr txBox="1"/>
          <p:nvPr/>
        </p:nvSpPr>
        <p:spPr>
          <a:xfrm>
            <a:off x="3499287" y="719835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701" name="0"/>
          <p:cNvSpPr txBox="1"/>
          <p:nvPr/>
        </p:nvSpPr>
        <p:spPr>
          <a:xfrm>
            <a:off x="3193696" y="2516785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02" name="-uDC/2"/>
          <p:cNvSpPr txBox="1"/>
          <p:nvPr/>
        </p:nvSpPr>
        <p:spPr>
          <a:xfrm>
            <a:off x="3499287" y="448750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703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91081" y="2897050"/>
            <a:ext cx="1900988" cy="159905"/>
          </a:xfrm>
          <a:prstGeom prst="rect">
            <a:avLst/>
          </a:prstGeom>
        </p:spPr>
      </p:pic>
      <p:sp>
        <p:nvSpPr>
          <p:cNvPr id="705" name="uAC(t)"/>
          <p:cNvSpPr txBox="1"/>
          <p:nvPr/>
        </p:nvSpPr>
        <p:spPr>
          <a:xfrm>
            <a:off x="5953956" y="3014301"/>
            <a:ext cx="1013011" cy="3217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691" y="359336"/>
            <a:ext cx="4661974" cy="2993992"/>
          </a:xfrm>
          <a:prstGeom prst="rect">
            <a:avLst/>
          </a:prstGeom>
          <a:ln w="12700">
            <a:miter lim="400000"/>
          </a:ln>
        </p:spPr>
      </p:pic>
      <p:pic>
        <p:nvPicPr>
          <p:cNvPr id="708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5692827">
            <a:off x="1501456" y="1161022"/>
            <a:ext cx="1321905" cy="219869"/>
          </a:xfrm>
          <a:prstGeom prst="rect">
            <a:avLst/>
          </a:prstGeom>
        </p:spPr>
      </p:pic>
      <p:sp>
        <p:nvSpPr>
          <p:cNvPr id="710" name="+uDC/2"/>
          <p:cNvSpPr txBox="1"/>
          <p:nvPr/>
        </p:nvSpPr>
        <p:spPr>
          <a:xfrm>
            <a:off x="3063964" y="2151748"/>
            <a:ext cx="706888" cy="318377"/>
          </a:xfrm>
          <a:prstGeom prst="rect">
            <a:avLst/>
          </a:prstGeom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11" name="+uDC/2"/>
          <p:cNvSpPr txBox="1"/>
          <p:nvPr/>
        </p:nvSpPr>
        <p:spPr>
          <a:xfrm>
            <a:off x="552887" y="47430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12" name="0"/>
          <p:cNvSpPr txBox="1"/>
          <p:nvPr/>
        </p:nvSpPr>
        <p:spPr>
          <a:xfrm>
            <a:off x="552887" y="1627785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13" name="-uDC/2"/>
          <p:cNvSpPr txBox="1"/>
          <p:nvPr/>
        </p:nvSpPr>
        <p:spPr>
          <a:xfrm>
            <a:off x="552887" y="296350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pic>
        <p:nvPicPr>
          <p:cNvPr id="714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14015" y="2016517"/>
            <a:ext cx="1419814" cy="159905"/>
          </a:xfrm>
          <a:prstGeom prst="rect">
            <a:avLst/>
          </a:prstGeom>
        </p:spPr>
      </p:pic>
      <p:graphicFrame>
        <p:nvGraphicFramePr>
          <p:cNvPr id="716" name="Tabelle"/>
          <p:cNvGraphicFramePr/>
          <p:nvPr/>
        </p:nvGraphicFramePr>
        <p:xfrm>
          <a:off x="2954866" y="2933816"/>
          <a:ext cx="1832539" cy="39383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454959"/>
                <a:gridCol w="454959"/>
                <a:gridCol w="454959"/>
                <a:gridCol w="454959"/>
              </a:tblGrid>
              <a:tr h="190566"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71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85292" y="359336"/>
            <a:ext cx="4661973" cy="2993992"/>
          </a:xfrm>
          <a:prstGeom prst="rect">
            <a:avLst/>
          </a:prstGeom>
          <a:ln w="12700">
            <a:miter lim="400000"/>
          </a:ln>
        </p:spPr>
      </p:pic>
      <p:pic>
        <p:nvPicPr>
          <p:cNvPr id="718" name="Linie" descr="Lini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5026451">
            <a:off x="6977440" y="1361870"/>
            <a:ext cx="512688" cy="219869"/>
          </a:xfrm>
          <a:prstGeom prst="rect">
            <a:avLst/>
          </a:prstGeom>
        </p:spPr>
      </p:pic>
      <p:sp>
        <p:nvSpPr>
          <p:cNvPr id="720" name="0"/>
          <p:cNvSpPr txBox="1"/>
          <p:nvPr/>
        </p:nvSpPr>
        <p:spPr>
          <a:xfrm>
            <a:off x="8118564" y="2151748"/>
            <a:ext cx="706888" cy="318377"/>
          </a:xfrm>
          <a:prstGeom prst="rect">
            <a:avLst/>
          </a:prstGeom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21" name="+uDC/2"/>
          <p:cNvSpPr txBox="1"/>
          <p:nvPr/>
        </p:nvSpPr>
        <p:spPr>
          <a:xfrm>
            <a:off x="5607487" y="47430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22" name="0"/>
          <p:cNvSpPr txBox="1"/>
          <p:nvPr/>
        </p:nvSpPr>
        <p:spPr>
          <a:xfrm>
            <a:off x="5607487" y="1627785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23" name="-uDC/2"/>
          <p:cNvSpPr txBox="1"/>
          <p:nvPr/>
        </p:nvSpPr>
        <p:spPr>
          <a:xfrm>
            <a:off x="5607487" y="296350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pic>
        <p:nvPicPr>
          <p:cNvPr id="724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68614" y="2016517"/>
            <a:ext cx="1419815" cy="159905"/>
          </a:xfrm>
          <a:prstGeom prst="rect">
            <a:avLst/>
          </a:prstGeom>
        </p:spPr>
      </p:pic>
      <p:graphicFrame>
        <p:nvGraphicFramePr>
          <p:cNvPr id="726" name="Tabelle"/>
          <p:cNvGraphicFramePr/>
          <p:nvPr/>
        </p:nvGraphicFramePr>
        <p:xfrm>
          <a:off x="8009466" y="2933816"/>
          <a:ext cx="1832539" cy="39383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454959"/>
                <a:gridCol w="454959"/>
                <a:gridCol w="454959"/>
                <a:gridCol w="454959"/>
              </a:tblGrid>
              <a:tr h="190566"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72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691" y="3762936"/>
            <a:ext cx="4661974" cy="29939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28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5692827">
            <a:off x="1620767" y="5963644"/>
            <a:ext cx="1321905" cy="219869"/>
          </a:xfrm>
          <a:prstGeom prst="rect">
            <a:avLst/>
          </a:prstGeom>
        </p:spPr>
      </p:pic>
      <p:sp>
        <p:nvSpPr>
          <p:cNvPr id="730" name="-uDC/2"/>
          <p:cNvSpPr txBox="1"/>
          <p:nvPr/>
        </p:nvSpPr>
        <p:spPr>
          <a:xfrm>
            <a:off x="3063964" y="5555348"/>
            <a:ext cx="706888" cy="318377"/>
          </a:xfrm>
          <a:prstGeom prst="rect">
            <a:avLst/>
          </a:prstGeom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31" name="+uDC/2"/>
          <p:cNvSpPr txBox="1"/>
          <p:nvPr/>
        </p:nvSpPr>
        <p:spPr>
          <a:xfrm>
            <a:off x="552887" y="387790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32" name="0"/>
          <p:cNvSpPr txBox="1"/>
          <p:nvPr/>
        </p:nvSpPr>
        <p:spPr>
          <a:xfrm>
            <a:off x="552887" y="5031385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33" name="-uDC/2"/>
          <p:cNvSpPr txBox="1"/>
          <p:nvPr/>
        </p:nvSpPr>
        <p:spPr>
          <a:xfrm>
            <a:off x="552887" y="636710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pic>
        <p:nvPicPr>
          <p:cNvPr id="734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14015" y="5420117"/>
            <a:ext cx="1419814" cy="159905"/>
          </a:xfrm>
          <a:prstGeom prst="rect">
            <a:avLst/>
          </a:prstGeom>
        </p:spPr>
      </p:pic>
      <p:graphicFrame>
        <p:nvGraphicFramePr>
          <p:cNvPr id="736" name="Tabelle"/>
          <p:cNvGraphicFramePr/>
          <p:nvPr/>
        </p:nvGraphicFramePr>
        <p:xfrm>
          <a:off x="2954866" y="6337417"/>
          <a:ext cx="1832538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454959"/>
                <a:gridCol w="454959"/>
                <a:gridCol w="454959"/>
                <a:gridCol w="454959"/>
              </a:tblGrid>
              <a:tr h="190566"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algn="l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sp>
        <p:nvSpPr>
          <p:cNvPr id="737" name="Linie"/>
          <p:cNvSpPr/>
          <p:nvPr/>
        </p:nvSpPr>
        <p:spPr>
          <a:xfrm flipV="1">
            <a:off x="5117829" y="220893"/>
            <a:ext cx="1" cy="6870581"/>
          </a:xfrm>
          <a:prstGeom prst="line">
            <a:avLst/>
          </a:prstGeom>
          <a:ln w="12700">
            <a:solidFill>
              <a:srgbClr val="008F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8" name="Linie"/>
          <p:cNvSpPr/>
          <p:nvPr/>
        </p:nvSpPr>
        <p:spPr>
          <a:xfrm>
            <a:off x="274895" y="3558132"/>
            <a:ext cx="9685869" cy="1"/>
          </a:xfrm>
          <a:prstGeom prst="line">
            <a:avLst/>
          </a:prstGeom>
          <a:ln w="12700">
            <a:solidFill>
              <a:srgbClr val="008F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739" name="Linie" descr="Lini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5026451">
            <a:off x="7097984" y="2321753"/>
            <a:ext cx="512688" cy="219869"/>
          </a:xfrm>
          <a:prstGeom prst="rect">
            <a:avLst/>
          </a:prstGeom>
        </p:spPr>
      </p:pic>
      <p:sp>
        <p:nvSpPr>
          <p:cNvPr id="741" name="0"/>
          <p:cNvSpPr txBox="1"/>
          <p:nvPr/>
        </p:nvSpPr>
        <p:spPr>
          <a:xfrm>
            <a:off x="4276521" y="1807911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42" name="0"/>
          <p:cNvSpPr txBox="1"/>
          <p:nvPr/>
        </p:nvSpPr>
        <p:spPr>
          <a:xfrm>
            <a:off x="9322654" y="1717848"/>
            <a:ext cx="679240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43" name="0"/>
          <p:cNvSpPr txBox="1"/>
          <p:nvPr/>
        </p:nvSpPr>
        <p:spPr>
          <a:xfrm>
            <a:off x="4276521" y="5121448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44" name="+uDC/2"/>
          <p:cNvSpPr txBox="1"/>
          <p:nvPr/>
        </p:nvSpPr>
        <p:spPr>
          <a:xfrm>
            <a:off x="2526047" y="1511023"/>
            <a:ext cx="659753" cy="27696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45" name="-uDC/2"/>
          <p:cNvSpPr txBox="1"/>
          <p:nvPr/>
        </p:nvSpPr>
        <p:spPr>
          <a:xfrm>
            <a:off x="2526047" y="4939843"/>
            <a:ext cx="659753" cy="27696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46" name="0"/>
          <p:cNvSpPr txBox="1"/>
          <p:nvPr/>
        </p:nvSpPr>
        <p:spPr>
          <a:xfrm>
            <a:off x="7465071" y="1627785"/>
            <a:ext cx="550916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grpSp>
        <p:nvGrpSpPr>
          <p:cNvPr id="756" name="Gruppieren"/>
          <p:cNvGrpSpPr/>
          <p:nvPr/>
        </p:nvGrpSpPr>
        <p:grpSpPr>
          <a:xfrm>
            <a:off x="5277390" y="4072344"/>
            <a:ext cx="4489974" cy="2412342"/>
            <a:chOff x="0" y="0"/>
            <a:chExt cx="4489973" cy="2412340"/>
          </a:xfrm>
        </p:grpSpPr>
        <p:pic>
          <p:nvPicPr>
            <p:cNvPr id="747" name="3_2_1_s'(t).PNG" descr="3_2_1_s'(t)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4450027" cy="2117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48" name="t [s]"/>
            <p:cNvSpPr txBox="1"/>
            <p:nvPr/>
          </p:nvSpPr>
          <p:spPr>
            <a:xfrm>
              <a:off x="3831078" y="2066455"/>
              <a:ext cx="658896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749" name="Linie"/>
            <p:cNvSpPr/>
            <p:nvPr/>
          </p:nvSpPr>
          <p:spPr>
            <a:xfrm flipH="1" flipV="1">
              <a:off x="206306" y="187593"/>
              <a:ext cx="3980649" cy="1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50" name="Schaltfolge"/>
            <p:cNvSpPr txBox="1"/>
            <p:nvPr/>
          </p:nvSpPr>
          <p:spPr>
            <a:xfrm>
              <a:off x="1367367" y="2113357"/>
              <a:ext cx="2127907" cy="29898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Schaltfolge</a:t>
              </a:r>
            </a:p>
          </p:txBody>
        </p:sp>
        <p:sp>
          <p:nvSpPr>
            <p:cNvPr id="751" name="Linie"/>
            <p:cNvSpPr/>
            <p:nvPr/>
          </p:nvSpPr>
          <p:spPr>
            <a:xfrm flipH="1" flipV="1">
              <a:off x="320606" y="1746192"/>
              <a:ext cx="3980649" cy="1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52" name="Linie"/>
            <p:cNvSpPr/>
            <p:nvPr/>
          </p:nvSpPr>
          <p:spPr>
            <a:xfrm flipH="1" flipV="1">
              <a:off x="206306" y="954193"/>
              <a:ext cx="4161366" cy="1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53" name="S1 S2"/>
            <p:cNvSpPr txBox="1"/>
            <p:nvPr/>
          </p:nvSpPr>
          <p:spPr>
            <a:xfrm>
              <a:off x="2342159" y="33899"/>
              <a:ext cx="719588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/>
                <a:t>1</a:t>
              </a:r>
              <a:r>
                <a:t> S</a:t>
              </a:r>
              <a:r>
                <a:rPr baseline="-5999"/>
                <a:t>2</a:t>
              </a:r>
              <a:r>
                <a:t> </a:t>
              </a:r>
            </a:p>
          </p:txBody>
        </p:sp>
        <p:sp>
          <p:nvSpPr>
            <p:cNvPr id="754" name="S3 S4"/>
            <p:cNvSpPr txBox="1"/>
            <p:nvPr/>
          </p:nvSpPr>
          <p:spPr>
            <a:xfrm>
              <a:off x="1446168" y="1579799"/>
              <a:ext cx="719588" cy="27696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/>
                <a:t>3</a:t>
              </a:r>
              <a:r>
                <a:t> S</a:t>
              </a:r>
              <a:r>
                <a:rPr baseline="-5999"/>
                <a:t>4</a:t>
              </a:r>
              <a:r>
                <a:t> </a:t>
              </a:r>
            </a:p>
          </p:txBody>
        </p:sp>
        <p:sp>
          <p:nvSpPr>
            <p:cNvPr id="755" name="S2 S3"/>
            <p:cNvSpPr txBox="1"/>
            <p:nvPr/>
          </p:nvSpPr>
          <p:spPr>
            <a:xfrm>
              <a:off x="3000103" y="813199"/>
              <a:ext cx="719588" cy="3073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/>
                <a:t>2</a:t>
              </a:r>
              <a:r>
                <a:t> S</a:t>
              </a:r>
              <a:r>
                <a:rPr baseline="-5999"/>
                <a:t>3</a:t>
              </a:r>
              <a:r>
                <a:t>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70933"/>
            <a:ext cx="10160001" cy="762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45631" y="805569"/>
            <a:ext cx="5083188" cy="5326042"/>
          </a:xfrm>
          <a:prstGeom prst="rect">
            <a:avLst/>
          </a:prstGeom>
          <a:ln w="12700">
            <a:miter lim="400000"/>
          </a:ln>
        </p:spPr>
      </p:pic>
      <p:sp>
        <p:nvSpPr>
          <p:cNvPr id="761" name="+uDC/2"/>
          <p:cNvSpPr txBox="1"/>
          <p:nvPr/>
        </p:nvSpPr>
        <p:spPr>
          <a:xfrm>
            <a:off x="2881220" y="936610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762" name="0"/>
          <p:cNvSpPr txBox="1"/>
          <p:nvPr/>
        </p:nvSpPr>
        <p:spPr>
          <a:xfrm>
            <a:off x="2757663" y="3438865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63" name="-uDC/2"/>
          <p:cNvSpPr txBox="1"/>
          <p:nvPr/>
        </p:nvSpPr>
        <p:spPr>
          <a:xfrm>
            <a:off x="2881220" y="5685535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764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8550" y="3577648"/>
            <a:ext cx="1592051" cy="159904"/>
          </a:xfrm>
          <a:prstGeom prst="rect">
            <a:avLst/>
          </a:prstGeom>
        </p:spPr>
      </p:pic>
      <p:sp>
        <p:nvSpPr>
          <p:cNvPr id="766" name="uAC(t)"/>
          <p:cNvSpPr txBox="1"/>
          <p:nvPr/>
        </p:nvSpPr>
        <p:spPr>
          <a:xfrm>
            <a:off x="5801556" y="3733968"/>
            <a:ext cx="1013011" cy="32176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767" name="+uDC/4"/>
          <p:cNvSpPr txBox="1"/>
          <p:nvPr/>
        </p:nvSpPr>
        <p:spPr>
          <a:xfrm>
            <a:off x="2881220" y="2320650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/4</a:t>
            </a:r>
          </a:p>
        </p:txBody>
      </p:sp>
      <p:sp>
        <p:nvSpPr>
          <p:cNvPr id="768" name="-uDC/4"/>
          <p:cNvSpPr txBox="1"/>
          <p:nvPr/>
        </p:nvSpPr>
        <p:spPr>
          <a:xfrm>
            <a:off x="2881220" y="4258286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</a:t>
            </a:r>
            <a:r>
              <a:rPr sz="1200"/>
              <a:t>u</a:t>
            </a:r>
            <a:r>
              <a:rPr baseline="-5999" sz="1200"/>
              <a:t>DC</a:t>
            </a:r>
            <a:r>
              <a:t>/4</a:t>
            </a:r>
          </a:p>
        </p:txBody>
      </p:sp>
      <p:sp>
        <p:nvSpPr>
          <p:cNvPr id="769" name="Rechteck"/>
          <p:cNvSpPr/>
          <p:nvPr/>
        </p:nvSpPr>
        <p:spPr>
          <a:xfrm>
            <a:off x="1896037" y="545967"/>
            <a:ext cx="872563" cy="11030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435" y="321115"/>
            <a:ext cx="2080933" cy="4242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77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602" y="321115"/>
            <a:ext cx="2080934" cy="4242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77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49770" y="321115"/>
            <a:ext cx="2080934" cy="4242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774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5653818">
            <a:off x="885607" y="1425384"/>
            <a:ext cx="1876853" cy="219869"/>
          </a:xfrm>
          <a:prstGeom prst="rect">
            <a:avLst/>
          </a:prstGeom>
        </p:spPr>
      </p:pic>
      <p:sp>
        <p:nvSpPr>
          <p:cNvPr id="776" name="+uDC/2"/>
          <p:cNvSpPr txBox="1"/>
          <p:nvPr/>
        </p:nvSpPr>
        <p:spPr>
          <a:xfrm>
            <a:off x="2214509" y="2283136"/>
            <a:ext cx="706888" cy="318377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graphicFrame>
        <p:nvGraphicFramePr>
          <p:cNvPr id="777" name="Tabelle"/>
          <p:cNvGraphicFramePr/>
          <p:nvPr/>
        </p:nvGraphicFramePr>
        <p:xfrm>
          <a:off x="364066" y="4881150"/>
          <a:ext cx="1832539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sp>
        <p:nvSpPr>
          <p:cNvPr id="778" name="+uDC/4"/>
          <p:cNvSpPr txBox="1"/>
          <p:nvPr/>
        </p:nvSpPr>
        <p:spPr>
          <a:xfrm>
            <a:off x="5660443" y="2283136"/>
            <a:ext cx="706888" cy="318377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/4</a:t>
            </a:r>
          </a:p>
        </p:txBody>
      </p:sp>
      <p:sp>
        <p:nvSpPr>
          <p:cNvPr id="779" name="0"/>
          <p:cNvSpPr txBox="1"/>
          <p:nvPr/>
        </p:nvSpPr>
        <p:spPr>
          <a:xfrm>
            <a:off x="9250309" y="2283136"/>
            <a:ext cx="706888" cy="318377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pic>
        <p:nvPicPr>
          <p:cNvPr id="780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5653818">
            <a:off x="4407740" y="1874118"/>
            <a:ext cx="1876853" cy="219868"/>
          </a:xfrm>
          <a:prstGeom prst="rect">
            <a:avLst/>
          </a:prstGeom>
        </p:spPr>
      </p:pic>
      <p:pic>
        <p:nvPicPr>
          <p:cNvPr id="782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5653818">
            <a:off x="7929874" y="2342561"/>
            <a:ext cx="1876853" cy="219868"/>
          </a:xfrm>
          <a:prstGeom prst="rect">
            <a:avLst/>
          </a:prstGeom>
        </p:spPr>
      </p:pic>
      <p:sp>
        <p:nvSpPr>
          <p:cNvPr id="784" name="+uDC/2"/>
          <p:cNvSpPr txBox="1"/>
          <p:nvPr/>
        </p:nvSpPr>
        <p:spPr>
          <a:xfrm>
            <a:off x="298887" y="368468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85" name="0"/>
          <p:cNvSpPr txBox="1"/>
          <p:nvPr/>
        </p:nvSpPr>
        <p:spPr>
          <a:xfrm>
            <a:off x="212584" y="2303840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86" name="-uDC/2"/>
          <p:cNvSpPr txBox="1"/>
          <p:nvPr/>
        </p:nvSpPr>
        <p:spPr>
          <a:xfrm>
            <a:off x="288784" y="4138193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787" name="+uDC/4"/>
          <p:cNvSpPr txBox="1"/>
          <p:nvPr/>
        </p:nvSpPr>
        <p:spPr>
          <a:xfrm>
            <a:off x="298887" y="1376966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/4</a:t>
            </a:r>
          </a:p>
        </p:txBody>
      </p:sp>
      <p:sp>
        <p:nvSpPr>
          <p:cNvPr id="788" name="-uDC/4"/>
          <p:cNvSpPr txBox="1"/>
          <p:nvPr/>
        </p:nvSpPr>
        <p:spPr>
          <a:xfrm>
            <a:off x="286187" y="3198620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/4</a:t>
            </a:r>
          </a:p>
        </p:txBody>
      </p:sp>
      <p:grpSp>
        <p:nvGrpSpPr>
          <p:cNvPr id="794" name="Gruppieren"/>
          <p:cNvGrpSpPr/>
          <p:nvPr/>
        </p:nvGrpSpPr>
        <p:grpSpPr>
          <a:xfrm>
            <a:off x="3712127" y="383880"/>
            <a:ext cx="765542" cy="4091489"/>
            <a:chOff x="0" y="0"/>
            <a:chExt cx="765540" cy="4091487"/>
          </a:xfrm>
        </p:grpSpPr>
        <p:sp>
          <p:nvSpPr>
            <p:cNvPr id="789" name="+uDC/2"/>
            <p:cNvSpPr txBox="1"/>
            <p:nvPr/>
          </p:nvSpPr>
          <p:spPr>
            <a:xfrm>
              <a:off x="86302" y="0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sp>
          <p:nvSpPr>
            <p:cNvPr id="790" name="0"/>
            <p:cNvSpPr txBox="1"/>
            <p:nvPr/>
          </p:nvSpPr>
          <p:spPr>
            <a:xfrm>
              <a:off x="0" y="1935372"/>
              <a:ext cx="679239" cy="2769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791" name="-uDC/2"/>
            <p:cNvSpPr txBox="1"/>
            <p:nvPr/>
          </p:nvSpPr>
          <p:spPr>
            <a:xfrm>
              <a:off x="76200" y="3769725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sp>
          <p:nvSpPr>
            <p:cNvPr id="792" name="+uDC/4"/>
            <p:cNvSpPr txBox="1"/>
            <p:nvPr/>
          </p:nvSpPr>
          <p:spPr>
            <a:xfrm>
              <a:off x="86302" y="1008498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  <a:r>
                <a:t>/4</a:t>
              </a:r>
            </a:p>
          </p:txBody>
        </p:sp>
        <p:sp>
          <p:nvSpPr>
            <p:cNvPr id="793" name="-uDC/4"/>
            <p:cNvSpPr txBox="1"/>
            <p:nvPr/>
          </p:nvSpPr>
          <p:spPr>
            <a:xfrm>
              <a:off x="73602" y="2830151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/4</a:t>
              </a:r>
            </a:p>
          </p:txBody>
        </p:sp>
      </p:grpSp>
      <p:grpSp>
        <p:nvGrpSpPr>
          <p:cNvPr id="800" name="Gruppieren"/>
          <p:cNvGrpSpPr/>
          <p:nvPr/>
        </p:nvGrpSpPr>
        <p:grpSpPr>
          <a:xfrm>
            <a:off x="7198970" y="358480"/>
            <a:ext cx="765542" cy="4091489"/>
            <a:chOff x="0" y="0"/>
            <a:chExt cx="765540" cy="4091487"/>
          </a:xfrm>
        </p:grpSpPr>
        <p:sp>
          <p:nvSpPr>
            <p:cNvPr id="795" name="+uDC/2"/>
            <p:cNvSpPr txBox="1"/>
            <p:nvPr/>
          </p:nvSpPr>
          <p:spPr>
            <a:xfrm>
              <a:off x="86302" y="0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sp>
          <p:nvSpPr>
            <p:cNvPr id="796" name="0"/>
            <p:cNvSpPr txBox="1"/>
            <p:nvPr/>
          </p:nvSpPr>
          <p:spPr>
            <a:xfrm>
              <a:off x="0" y="1935372"/>
              <a:ext cx="679239" cy="2769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797" name="-uDC/2"/>
            <p:cNvSpPr txBox="1"/>
            <p:nvPr/>
          </p:nvSpPr>
          <p:spPr>
            <a:xfrm>
              <a:off x="76200" y="3769725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sp>
          <p:nvSpPr>
            <p:cNvPr id="798" name="+uDC/4"/>
            <p:cNvSpPr txBox="1"/>
            <p:nvPr/>
          </p:nvSpPr>
          <p:spPr>
            <a:xfrm>
              <a:off x="86302" y="1008498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  <a:r>
                <a:t>/4</a:t>
              </a:r>
            </a:p>
          </p:txBody>
        </p:sp>
        <p:sp>
          <p:nvSpPr>
            <p:cNvPr id="799" name="-uDC/4"/>
            <p:cNvSpPr txBox="1"/>
            <p:nvPr/>
          </p:nvSpPr>
          <p:spPr>
            <a:xfrm>
              <a:off x="73602" y="2830151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/4</a:t>
              </a:r>
            </a:p>
          </p:txBody>
        </p:sp>
      </p:grpSp>
      <p:graphicFrame>
        <p:nvGraphicFramePr>
          <p:cNvPr id="801" name="Tabelle"/>
          <p:cNvGraphicFramePr/>
          <p:nvPr/>
        </p:nvGraphicFramePr>
        <p:xfrm>
          <a:off x="3780333" y="4881150"/>
          <a:ext cx="1832539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graphicFrame>
        <p:nvGraphicFramePr>
          <p:cNvPr id="802" name="Tabelle"/>
          <p:cNvGraphicFramePr/>
          <p:nvPr/>
        </p:nvGraphicFramePr>
        <p:xfrm>
          <a:off x="7274501" y="4881150"/>
          <a:ext cx="1832538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4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435" y="321115"/>
            <a:ext cx="2080933" cy="4242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80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61902" y="321115"/>
            <a:ext cx="2080934" cy="4242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806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5653818">
            <a:off x="1071874" y="2873184"/>
            <a:ext cx="1876853" cy="219869"/>
          </a:xfrm>
          <a:prstGeom prst="rect">
            <a:avLst/>
          </a:prstGeom>
        </p:spPr>
      </p:pic>
      <p:sp>
        <p:nvSpPr>
          <p:cNvPr id="808" name="-uDC/4"/>
          <p:cNvSpPr txBox="1"/>
          <p:nvPr/>
        </p:nvSpPr>
        <p:spPr>
          <a:xfrm>
            <a:off x="2214509" y="2283136"/>
            <a:ext cx="706888" cy="318377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/4</a:t>
            </a:r>
          </a:p>
        </p:txBody>
      </p:sp>
      <p:graphicFrame>
        <p:nvGraphicFramePr>
          <p:cNvPr id="809" name="Tabelle"/>
          <p:cNvGraphicFramePr/>
          <p:nvPr/>
        </p:nvGraphicFramePr>
        <p:xfrm>
          <a:off x="364066" y="4881150"/>
          <a:ext cx="1832539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sp>
        <p:nvSpPr>
          <p:cNvPr id="810" name="-uDC/2"/>
          <p:cNvSpPr txBox="1"/>
          <p:nvPr/>
        </p:nvSpPr>
        <p:spPr>
          <a:xfrm>
            <a:off x="5266743" y="2283136"/>
            <a:ext cx="706888" cy="318377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pic>
        <p:nvPicPr>
          <p:cNvPr id="811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5627001">
            <a:off x="4255998" y="3391790"/>
            <a:ext cx="1780576" cy="219868"/>
          </a:xfrm>
          <a:prstGeom prst="rect">
            <a:avLst/>
          </a:prstGeom>
        </p:spPr>
      </p:pic>
      <p:sp>
        <p:nvSpPr>
          <p:cNvPr id="813" name="+uDC/2"/>
          <p:cNvSpPr txBox="1"/>
          <p:nvPr/>
        </p:nvSpPr>
        <p:spPr>
          <a:xfrm>
            <a:off x="298887" y="368468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814" name="0"/>
          <p:cNvSpPr txBox="1"/>
          <p:nvPr/>
        </p:nvSpPr>
        <p:spPr>
          <a:xfrm>
            <a:off x="212584" y="2303840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815" name="-uDC/2"/>
          <p:cNvSpPr txBox="1"/>
          <p:nvPr/>
        </p:nvSpPr>
        <p:spPr>
          <a:xfrm>
            <a:off x="288784" y="4138193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816" name="+uDC/4"/>
          <p:cNvSpPr txBox="1"/>
          <p:nvPr/>
        </p:nvSpPr>
        <p:spPr>
          <a:xfrm>
            <a:off x="298887" y="1376966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/4</a:t>
            </a:r>
          </a:p>
        </p:txBody>
      </p:sp>
      <p:sp>
        <p:nvSpPr>
          <p:cNvPr id="817" name="-uDC/4"/>
          <p:cNvSpPr txBox="1"/>
          <p:nvPr/>
        </p:nvSpPr>
        <p:spPr>
          <a:xfrm>
            <a:off x="286187" y="3198620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/4</a:t>
            </a:r>
          </a:p>
        </p:txBody>
      </p:sp>
      <p:grpSp>
        <p:nvGrpSpPr>
          <p:cNvPr id="823" name="Gruppieren"/>
          <p:cNvGrpSpPr/>
          <p:nvPr/>
        </p:nvGrpSpPr>
        <p:grpSpPr>
          <a:xfrm>
            <a:off x="3318427" y="383880"/>
            <a:ext cx="765542" cy="4091489"/>
            <a:chOff x="0" y="0"/>
            <a:chExt cx="765540" cy="4091487"/>
          </a:xfrm>
        </p:grpSpPr>
        <p:sp>
          <p:nvSpPr>
            <p:cNvPr id="818" name="+uDC/2"/>
            <p:cNvSpPr txBox="1"/>
            <p:nvPr/>
          </p:nvSpPr>
          <p:spPr>
            <a:xfrm>
              <a:off x="86302" y="0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sp>
          <p:nvSpPr>
            <p:cNvPr id="819" name="0"/>
            <p:cNvSpPr txBox="1"/>
            <p:nvPr/>
          </p:nvSpPr>
          <p:spPr>
            <a:xfrm>
              <a:off x="0" y="1935372"/>
              <a:ext cx="679239" cy="2769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820" name="-uDC/2"/>
            <p:cNvSpPr txBox="1"/>
            <p:nvPr/>
          </p:nvSpPr>
          <p:spPr>
            <a:xfrm>
              <a:off x="76200" y="3769725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sp>
          <p:nvSpPr>
            <p:cNvPr id="821" name="+uDC/4"/>
            <p:cNvSpPr txBox="1"/>
            <p:nvPr/>
          </p:nvSpPr>
          <p:spPr>
            <a:xfrm>
              <a:off x="86302" y="1008498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  <a:r>
                <a:t>/4</a:t>
              </a:r>
            </a:p>
          </p:txBody>
        </p:sp>
        <p:sp>
          <p:nvSpPr>
            <p:cNvPr id="822" name="-uDC/4"/>
            <p:cNvSpPr txBox="1"/>
            <p:nvPr/>
          </p:nvSpPr>
          <p:spPr>
            <a:xfrm>
              <a:off x="73602" y="2830151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/4</a:t>
              </a:r>
            </a:p>
          </p:txBody>
        </p:sp>
      </p:grpSp>
      <p:graphicFrame>
        <p:nvGraphicFramePr>
          <p:cNvPr id="824" name="Tabelle"/>
          <p:cNvGraphicFramePr/>
          <p:nvPr/>
        </p:nvGraphicFramePr>
        <p:xfrm>
          <a:off x="3386633" y="4881150"/>
          <a:ext cx="1832539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825" name="3_3_5L_s'(t).PNG" descr="3_3_5L_s'(t)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67005" y="367969"/>
            <a:ext cx="3647470" cy="1950280"/>
          </a:xfrm>
          <a:prstGeom prst="rect">
            <a:avLst/>
          </a:prstGeom>
          <a:ln w="12700">
            <a:miter lim="400000"/>
          </a:ln>
        </p:spPr>
      </p:pic>
      <p:sp>
        <p:nvSpPr>
          <p:cNvPr id="826" name="t [s]"/>
          <p:cNvSpPr txBox="1"/>
          <p:nvPr/>
        </p:nvSpPr>
        <p:spPr>
          <a:xfrm>
            <a:off x="9260868" y="2288630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27" name="Linie"/>
          <p:cNvSpPr/>
          <p:nvPr/>
        </p:nvSpPr>
        <p:spPr>
          <a:xfrm flipH="1" flipV="1">
            <a:off x="6318980" y="568471"/>
            <a:ext cx="35009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28" name="Schaltfolge"/>
          <p:cNvSpPr txBox="1"/>
          <p:nvPr/>
        </p:nvSpPr>
        <p:spPr>
          <a:xfrm>
            <a:off x="6565334" y="1667813"/>
            <a:ext cx="1486790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Schaltfolge</a:t>
            </a:r>
          </a:p>
        </p:txBody>
      </p:sp>
      <p:sp>
        <p:nvSpPr>
          <p:cNvPr id="829" name="Linie"/>
          <p:cNvSpPr/>
          <p:nvPr/>
        </p:nvSpPr>
        <p:spPr>
          <a:xfrm flipH="1" flipV="1">
            <a:off x="6318980" y="926188"/>
            <a:ext cx="35009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30" name="Linie"/>
          <p:cNvSpPr/>
          <p:nvPr/>
        </p:nvSpPr>
        <p:spPr>
          <a:xfrm flipH="1" flipV="1">
            <a:off x="6318980" y="1283905"/>
            <a:ext cx="35009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31" name="Linie"/>
          <p:cNvSpPr/>
          <p:nvPr/>
        </p:nvSpPr>
        <p:spPr>
          <a:xfrm flipH="1" flipV="1">
            <a:off x="6318980" y="1647971"/>
            <a:ext cx="35009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32" name="Linie"/>
          <p:cNvSpPr/>
          <p:nvPr/>
        </p:nvSpPr>
        <p:spPr>
          <a:xfrm flipH="1" flipV="1">
            <a:off x="6318980" y="1999338"/>
            <a:ext cx="35009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graphicFrame>
        <p:nvGraphicFramePr>
          <p:cNvPr id="833" name="Tabelle"/>
          <p:cNvGraphicFramePr/>
          <p:nvPr/>
        </p:nvGraphicFramePr>
        <p:xfrm>
          <a:off x="6348070" y="3119220"/>
          <a:ext cx="1832538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78774"/>
                <a:gridCol w="283401"/>
                <a:gridCol w="304674"/>
                <a:gridCol w="342102"/>
                <a:gridCol w="342102"/>
                <a:gridCol w="342102"/>
                <a:gridCol w="342102"/>
                <a:gridCol w="342102"/>
                <a:gridCol w="268491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s’(t)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S2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S3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S4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S6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S7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S8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0,5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0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-0,5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-1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sp>
        <p:nvSpPr>
          <p:cNvPr id="834" name="Rechteck 75"/>
          <p:cNvSpPr txBox="1"/>
          <p:nvPr/>
        </p:nvSpPr>
        <p:spPr>
          <a:xfrm>
            <a:off x="7997977" y="615203"/>
            <a:ext cx="65458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s’(t) [pu]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" name="3_3_5L_Dioden_Umrichter.png" descr="3_3_5L_Dioden_Umrich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61512" y="153741"/>
            <a:ext cx="9251179" cy="6584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837" name="3_3_5L_Ua.PNG" descr="3_3_5L_Ua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15380" y="4628946"/>
            <a:ext cx="3775533" cy="1325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838" name="3_3_5L_Signale.PNG" descr="3_3_5L_Signal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939" y="2870605"/>
            <a:ext cx="3775533" cy="3515678"/>
          </a:xfrm>
          <a:prstGeom prst="rect">
            <a:avLst/>
          </a:prstGeom>
          <a:ln w="12700">
            <a:miter lim="400000"/>
          </a:ln>
        </p:spPr>
      </p:pic>
      <p:sp>
        <p:nvSpPr>
          <p:cNvPr id="839" name="t [s]"/>
          <p:cNvSpPr txBox="1"/>
          <p:nvPr/>
        </p:nvSpPr>
        <p:spPr>
          <a:xfrm>
            <a:off x="9527195" y="5568860"/>
            <a:ext cx="6588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40" name="Rechteck 75"/>
          <p:cNvSpPr txBox="1"/>
          <p:nvPr/>
        </p:nvSpPr>
        <p:spPr>
          <a:xfrm>
            <a:off x="8768444" y="5050233"/>
            <a:ext cx="61791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/>
            <a:r>
              <a:t>u</a:t>
            </a:r>
            <a:r>
              <a:rPr baseline="-5999"/>
              <a:t>L</a:t>
            </a:r>
            <a:r>
              <a:t>(t) [V]</a:t>
            </a:r>
          </a:p>
        </p:txBody>
      </p:sp>
      <p:sp>
        <p:nvSpPr>
          <p:cNvPr id="841" name="Rechteck 75"/>
          <p:cNvSpPr txBox="1"/>
          <p:nvPr/>
        </p:nvSpPr>
        <p:spPr>
          <a:xfrm>
            <a:off x="7210577" y="5050233"/>
            <a:ext cx="70255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>
                <a:solidFill>
                  <a:schemeClr val="accent2">
                    <a:lumOff val="-5333"/>
                  </a:schemeClr>
                </a:solidFill>
              </a:defRPr>
            </a:pPr>
            <a:r>
              <a:t>u</a:t>
            </a:r>
            <a:r>
              <a:rPr baseline="-5999"/>
              <a:t>AC</a:t>
            </a:r>
            <a:r>
              <a:t>(t) [V]</a:t>
            </a:r>
          </a:p>
        </p:txBody>
      </p:sp>
      <p:sp>
        <p:nvSpPr>
          <p:cNvPr id="842" name="Rechteck"/>
          <p:cNvSpPr/>
          <p:nvPr/>
        </p:nvSpPr>
        <p:spPr>
          <a:xfrm>
            <a:off x="71497" y="6358466"/>
            <a:ext cx="3774884" cy="2642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43" name="t [s]"/>
          <p:cNvSpPr txBox="1"/>
          <p:nvPr/>
        </p:nvSpPr>
        <p:spPr>
          <a:xfrm>
            <a:off x="3268885" y="4679860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44" name="Schaltfrequenz 4 kHz"/>
          <p:cNvSpPr txBox="1"/>
          <p:nvPr/>
        </p:nvSpPr>
        <p:spPr>
          <a:xfrm>
            <a:off x="6561947" y="5486400"/>
            <a:ext cx="199981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4 kHz</a:t>
            </a:r>
          </a:p>
        </p:txBody>
      </p:sp>
      <p:sp>
        <p:nvSpPr>
          <p:cNvPr id="845" name="Schaltsignale s1 bis s8"/>
          <p:cNvSpPr txBox="1"/>
          <p:nvPr/>
        </p:nvSpPr>
        <p:spPr>
          <a:xfrm>
            <a:off x="1936932" y="2768599"/>
            <a:ext cx="1999813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Schaltsignale s</a:t>
            </a:r>
            <a:r>
              <a:rPr baseline="-5999"/>
              <a:t>1</a:t>
            </a:r>
            <a:r>
              <a:t> bis s</a:t>
            </a:r>
            <a:r>
              <a:rPr baseline="-5999"/>
              <a:t>8</a:t>
            </a:r>
          </a:p>
        </p:txBody>
      </p:sp>
      <p:sp>
        <p:nvSpPr>
          <p:cNvPr id="846" name="Rechteck"/>
          <p:cNvSpPr/>
          <p:nvPr/>
        </p:nvSpPr>
        <p:spPr>
          <a:xfrm>
            <a:off x="25816" y="253205"/>
            <a:ext cx="4086380" cy="2312634"/>
          </a:xfrm>
          <a:prstGeom prst="rect">
            <a:avLst/>
          </a:prstGeom>
          <a:ln w="19050">
            <a:solidFill>
              <a:srgbClr val="F5D328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3_1_1_Block_Referenz_PWM_Schaltung.PNG" descr="3_1_1_Block_Referenz_PWM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28105" y="596377"/>
            <a:ext cx="3350479" cy="312320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3" name="Gruppieren"/>
          <p:cNvGrpSpPr/>
          <p:nvPr/>
        </p:nvGrpSpPr>
        <p:grpSpPr>
          <a:xfrm>
            <a:off x="1482709" y="1302112"/>
            <a:ext cx="2668965" cy="1840693"/>
            <a:chOff x="0" y="0"/>
            <a:chExt cx="2668963" cy="1840692"/>
          </a:xfrm>
        </p:grpSpPr>
        <p:pic>
          <p:nvPicPr>
            <p:cNvPr id="241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43840"/>
              <a:ext cx="2668964" cy="17968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2" name="Rechteck"/>
            <p:cNvSpPr/>
            <p:nvPr/>
          </p:nvSpPr>
          <p:spPr>
            <a:xfrm>
              <a:off x="240276" y="0"/>
              <a:ext cx="351245" cy="46991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44" name="Linie"/>
          <p:cNvSpPr/>
          <p:nvPr/>
        </p:nvSpPr>
        <p:spPr>
          <a:xfrm flipH="1">
            <a:off x="3143365" y="673551"/>
            <a:ext cx="1518015" cy="677299"/>
          </a:xfrm>
          <a:prstGeom prst="line">
            <a:avLst/>
          </a:prstGeom>
          <a:ln>
            <a:solidFill>
              <a:srgbClr val="FF93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5" name="Linie"/>
          <p:cNvSpPr/>
          <p:nvPr/>
        </p:nvSpPr>
        <p:spPr>
          <a:xfrm flipH="1" flipV="1">
            <a:off x="3177232" y="2697049"/>
            <a:ext cx="1450282" cy="883381"/>
          </a:xfrm>
          <a:prstGeom prst="line">
            <a:avLst/>
          </a:prstGeom>
          <a:ln>
            <a:solidFill>
              <a:srgbClr val="FF93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8" name="3_4_0_Kask_H_Schaltung.png" descr="3_4_0_Kask_H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8562" y="641582"/>
            <a:ext cx="3784009" cy="1752005"/>
          </a:xfrm>
          <a:prstGeom prst="rect">
            <a:avLst/>
          </a:prstGeom>
          <a:ln w="12700">
            <a:miter lim="400000"/>
          </a:ln>
        </p:spPr>
      </p:pic>
      <p:sp>
        <p:nvSpPr>
          <p:cNvPr id="849" name="+uDC/2"/>
          <p:cNvSpPr txBox="1"/>
          <p:nvPr/>
        </p:nvSpPr>
        <p:spPr>
          <a:xfrm>
            <a:off x="1514017" y="327010"/>
            <a:ext cx="679240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850" name="+uDC/2"/>
          <p:cNvSpPr txBox="1"/>
          <p:nvPr/>
        </p:nvSpPr>
        <p:spPr>
          <a:xfrm>
            <a:off x="3376684" y="327010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851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1036783" y="898126"/>
            <a:ext cx="542151" cy="219869"/>
          </a:xfrm>
          <a:prstGeom prst="rect">
            <a:avLst/>
          </a:prstGeom>
        </p:spPr>
      </p:pic>
      <p:pic>
        <p:nvPicPr>
          <p:cNvPr id="853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2162850" y="1558526"/>
            <a:ext cx="542150" cy="219869"/>
          </a:xfrm>
          <a:prstGeom prst="rect">
            <a:avLst/>
          </a:prstGeom>
        </p:spPr>
      </p:pic>
      <p:pic>
        <p:nvPicPr>
          <p:cNvPr id="855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2916383" y="965859"/>
            <a:ext cx="542151" cy="219869"/>
          </a:xfrm>
          <a:prstGeom prst="rect">
            <a:avLst/>
          </a:prstGeom>
        </p:spPr>
      </p:pic>
      <p:pic>
        <p:nvPicPr>
          <p:cNvPr id="857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3991650" y="1558526"/>
            <a:ext cx="542151" cy="219869"/>
          </a:xfrm>
          <a:prstGeom prst="rect">
            <a:avLst/>
          </a:prstGeom>
        </p:spPr>
      </p:pic>
      <p:sp>
        <p:nvSpPr>
          <p:cNvPr id="859" name="Rechteck"/>
          <p:cNvSpPr/>
          <p:nvPr/>
        </p:nvSpPr>
        <p:spPr>
          <a:xfrm>
            <a:off x="2205566" y="2080091"/>
            <a:ext cx="1270001" cy="3921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860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66204" y="2209663"/>
            <a:ext cx="1161753" cy="159905"/>
          </a:xfrm>
          <a:prstGeom prst="rect">
            <a:avLst/>
          </a:prstGeom>
        </p:spPr>
      </p:pic>
      <p:graphicFrame>
        <p:nvGraphicFramePr>
          <p:cNvPr id="862" name="Tabelle"/>
          <p:cNvGraphicFramePr/>
          <p:nvPr/>
        </p:nvGraphicFramePr>
        <p:xfrm>
          <a:off x="1274397" y="2671350"/>
          <a:ext cx="1832538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863" name="3_4_0_Kask_H_Schaltung.png" descr="3_4_0_Kask_H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27429" y="624649"/>
            <a:ext cx="3784009" cy="1752004"/>
          </a:xfrm>
          <a:prstGeom prst="rect">
            <a:avLst/>
          </a:prstGeom>
          <a:ln w="12700">
            <a:miter lim="400000"/>
          </a:ln>
        </p:spPr>
      </p:pic>
      <p:sp>
        <p:nvSpPr>
          <p:cNvPr id="864" name="+uDC/2"/>
          <p:cNvSpPr txBox="1"/>
          <p:nvPr/>
        </p:nvSpPr>
        <p:spPr>
          <a:xfrm>
            <a:off x="5992884" y="310077"/>
            <a:ext cx="679240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865" name="+uDC/2"/>
          <p:cNvSpPr txBox="1"/>
          <p:nvPr/>
        </p:nvSpPr>
        <p:spPr>
          <a:xfrm>
            <a:off x="7855551" y="310077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866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5600317" y="1541593"/>
            <a:ext cx="542150" cy="219868"/>
          </a:xfrm>
          <a:prstGeom prst="rect">
            <a:avLst/>
          </a:prstGeom>
        </p:spPr>
      </p:pic>
      <p:pic>
        <p:nvPicPr>
          <p:cNvPr id="868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6557050" y="843651"/>
            <a:ext cx="542151" cy="219869"/>
          </a:xfrm>
          <a:prstGeom prst="rect">
            <a:avLst/>
          </a:prstGeom>
        </p:spPr>
      </p:pic>
      <p:pic>
        <p:nvPicPr>
          <p:cNvPr id="870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7446050" y="1541593"/>
            <a:ext cx="542151" cy="219868"/>
          </a:xfrm>
          <a:prstGeom prst="rect">
            <a:avLst/>
          </a:prstGeom>
        </p:spPr>
      </p:pic>
      <p:pic>
        <p:nvPicPr>
          <p:cNvPr id="872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8419717" y="906593"/>
            <a:ext cx="542151" cy="219868"/>
          </a:xfrm>
          <a:prstGeom prst="rect">
            <a:avLst/>
          </a:prstGeom>
        </p:spPr>
      </p:pic>
      <p:sp>
        <p:nvSpPr>
          <p:cNvPr id="874" name="Rechteck"/>
          <p:cNvSpPr/>
          <p:nvPr/>
        </p:nvSpPr>
        <p:spPr>
          <a:xfrm>
            <a:off x="6684433" y="2063158"/>
            <a:ext cx="1270001" cy="3921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aphicFrame>
        <p:nvGraphicFramePr>
          <p:cNvPr id="875" name="Tabelle"/>
          <p:cNvGraphicFramePr/>
          <p:nvPr/>
        </p:nvGraphicFramePr>
        <p:xfrm>
          <a:off x="5753264" y="2654416"/>
          <a:ext cx="1832538" cy="39383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876" name="3_4_0_Kask_H_Schaltung.png" descr="3_4_0_Kask_H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8562" y="3664182"/>
            <a:ext cx="3784009" cy="1752005"/>
          </a:xfrm>
          <a:prstGeom prst="rect">
            <a:avLst/>
          </a:prstGeom>
          <a:ln w="12700">
            <a:miter lim="400000"/>
          </a:ln>
        </p:spPr>
      </p:pic>
      <p:sp>
        <p:nvSpPr>
          <p:cNvPr id="877" name="+uDC/2"/>
          <p:cNvSpPr txBox="1"/>
          <p:nvPr/>
        </p:nvSpPr>
        <p:spPr>
          <a:xfrm>
            <a:off x="1514017" y="3349610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878" name="+uDC/2"/>
          <p:cNvSpPr txBox="1"/>
          <p:nvPr/>
        </p:nvSpPr>
        <p:spPr>
          <a:xfrm>
            <a:off x="3376684" y="3349610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879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1129917" y="4623250"/>
            <a:ext cx="542150" cy="219869"/>
          </a:xfrm>
          <a:prstGeom prst="rect">
            <a:avLst/>
          </a:prstGeom>
        </p:spPr>
      </p:pic>
      <p:pic>
        <p:nvPicPr>
          <p:cNvPr id="881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2162850" y="4581126"/>
            <a:ext cx="542150" cy="219869"/>
          </a:xfrm>
          <a:prstGeom prst="rect">
            <a:avLst/>
          </a:prstGeom>
        </p:spPr>
      </p:pic>
      <p:pic>
        <p:nvPicPr>
          <p:cNvPr id="883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2916383" y="3988459"/>
            <a:ext cx="542151" cy="219869"/>
          </a:xfrm>
          <a:prstGeom prst="rect">
            <a:avLst/>
          </a:prstGeom>
        </p:spPr>
      </p:pic>
      <p:pic>
        <p:nvPicPr>
          <p:cNvPr id="885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3991650" y="4581126"/>
            <a:ext cx="542150" cy="219869"/>
          </a:xfrm>
          <a:prstGeom prst="rect">
            <a:avLst/>
          </a:prstGeom>
        </p:spPr>
      </p:pic>
      <p:sp>
        <p:nvSpPr>
          <p:cNvPr id="887" name="Rechteck"/>
          <p:cNvSpPr/>
          <p:nvPr/>
        </p:nvSpPr>
        <p:spPr>
          <a:xfrm>
            <a:off x="2205566" y="5102691"/>
            <a:ext cx="1270001" cy="3921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aphicFrame>
        <p:nvGraphicFramePr>
          <p:cNvPr id="888" name="Tabelle"/>
          <p:cNvGraphicFramePr/>
          <p:nvPr/>
        </p:nvGraphicFramePr>
        <p:xfrm>
          <a:off x="1274397" y="5693950"/>
          <a:ext cx="1832538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889" name="3_4_0_Kask_H_Schaltung.png" descr="3_4_0_Kask_H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27429" y="3647249"/>
            <a:ext cx="3784009" cy="1752004"/>
          </a:xfrm>
          <a:prstGeom prst="rect">
            <a:avLst/>
          </a:prstGeom>
          <a:ln w="12700">
            <a:miter lim="400000"/>
          </a:ln>
        </p:spPr>
      </p:pic>
      <p:sp>
        <p:nvSpPr>
          <p:cNvPr id="890" name="+uDC/2"/>
          <p:cNvSpPr txBox="1"/>
          <p:nvPr/>
        </p:nvSpPr>
        <p:spPr>
          <a:xfrm>
            <a:off x="5992884" y="3332677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891" name="+uDC/2"/>
          <p:cNvSpPr txBox="1"/>
          <p:nvPr/>
        </p:nvSpPr>
        <p:spPr>
          <a:xfrm>
            <a:off x="7855551" y="3332677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892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5600317" y="4564193"/>
            <a:ext cx="542150" cy="219868"/>
          </a:xfrm>
          <a:prstGeom prst="rect">
            <a:avLst/>
          </a:prstGeom>
        </p:spPr>
      </p:pic>
      <p:pic>
        <p:nvPicPr>
          <p:cNvPr id="894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6641717" y="4564193"/>
            <a:ext cx="542150" cy="219868"/>
          </a:xfrm>
          <a:prstGeom prst="rect">
            <a:avLst/>
          </a:prstGeom>
        </p:spPr>
      </p:pic>
      <p:pic>
        <p:nvPicPr>
          <p:cNvPr id="896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7446050" y="4550861"/>
            <a:ext cx="542151" cy="219869"/>
          </a:xfrm>
          <a:prstGeom prst="rect">
            <a:avLst/>
          </a:prstGeom>
        </p:spPr>
      </p:pic>
      <p:pic>
        <p:nvPicPr>
          <p:cNvPr id="898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819253">
            <a:off x="8419717" y="3886859"/>
            <a:ext cx="542151" cy="219869"/>
          </a:xfrm>
          <a:prstGeom prst="rect">
            <a:avLst/>
          </a:prstGeom>
        </p:spPr>
      </p:pic>
      <p:sp>
        <p:nvSpPr>
          <p:cNvPr id="900" name="Rechteck"/>
          <p:cNvSpPr/>
          <p:nvPr/>
        </p:nvSpPr>
        <p:spPr>
          <a:xfrm>
            <a:off x="6684433" y="5085758"/>
            <a:ext cx="1270001" cy="3921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aphicFrame>
        <p:nvGraphicFramePr>
          <p:cNvPr id="901" name="Tabelle"/>
          <p:cNvGraphicFramePr/>
          <p:nvPr/>
        </p:nvGraphicFramePr>
        <p:xfrm>
          <a:off x="5753263" y="5677017"/>
          <a:ext cx="1832539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sp>
        <p:nvSpPr>
          <p:cNvPr id="902" name="+uDC"/>
          <p:cNvSpPr txBox="1"/>
          <p:nvPr/>
        </p:nvSpPr>
        <p:spPr>
          <a:xfrm>
            <a:off x="2472141" y="2121648"/>
            <a:ext cx="736852" cy="309063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</a:p>
        </p:txBody>
      </p:sp>
      <p:pic>
        <p:nvPicPr>
          <p:cNvPr id="903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45071" y="2196963"/>
            <a:ext cx="1161753" cy="159905"/>
          </a:xfrm>
          <a:prstGeom prst="rect">
            <a:avLst/>
          </a:prstGeom>
        </p:spPr>
      </p:pic>
      <p:pic>
        <p:nvPicPr>
          <p:cNvPr id="905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66204" y="5231527"/>
            <a:ext cx="1161753" cy="159905"/>
          </a:xfrm>
          <a:prstGeom prst="rect">
            <a:avLst/>
          </a:prstGeom>
        </p:spPr>
      </p:pic>
      <p:pic>
        <p:nvPicPr>
          <p:cNvPr id="907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45071" y="5218827"/>
            <a:ext cx="1161753" cy="159905"/>
          </a:xfrm>
          <a:prstGeom prst="rect">
            <a:avLst/>
          </a:prstGeom>
        </p:spPr>
      </p:pic>
      <p:sp>
        <p:nvSpPr>
          <p:cNvPr id="909" name="-uDC"/>
          <p:cNvSpPr txBox="1"/>
          <p:nvPr/>
        </p:nvSpPr>
        <p:spPr>
          <a:xfrm>
            <a:off x="6951008" y="2104714"/>
            <a:ext cx="736852" cy="309064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</a:p>
        </p:txBody>
      </p:sp>
      <p:sp>
        <p:nvSpPr>
          <p:cNvPr id="910" name="+uDC/2"/>
          <p:cNvSpPr txBox="1"/>
          <p:nvPr/>
        </p:nvSpPr>
        <p:spPr>
          <a:xfrm>
            <a:off x="2472140" y="5144248"/>
            <a:ext cx="736852" cy="309063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  <a:r>
              <a:t>/2</a:t>
            </a:r>
          </a:p>
        </p:txBody>
      </p:sp>
      <p:sp>
        <p:nvSpPr>
          <p:cNvPr id="911" name="-uDC/2"/>
          <p:cNvSpPr txBox="1"/>
          <p:nvPr/>
        </p:nvSpPr>
        <p:spPr>
          <a:xfrm>
            <a:off x="6951008" y="5127314"/>
            <a:ext cx="736852" cy="309064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-u</a:t>
            </a:r>
            <a:r>
              <a:rPr baseline="-5999"/>
              <a:t>DC</a:t>
            </a:r>
            <a:r>
              <a:t>/2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3" name="3_3_5L_s'(t).PNG" descr="3_3_5L_s'(t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16672" y="443779"/>
            <a:ext cx="3647470" cy="1950281"/>
          </a:xfrm>
          <a:prstGeom prst="rect">
            <a:avLst/>
          </a:prstGeom>
          <a:ln w="12700">
            <a:miter lim="400000"/>
          </a:ln>
        </p:spPr>
      </p:pic>
      <p:sp>
        <p:nvSpPr>
          <p:cNvPr id="914" name="t [s]"/>
          <p:cNvSpPr txBox="1"/>
          <p:nvPr/>
        </p:nvSpPr>
        <p:spPr>
          <a:xfrm>
            <a:off x="8803668" y="1921455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15" name="Linie"/>
          <p:cNvSpPr/>
          <p:nvPr/>
        </p:nvSpPr>
        <p:spPr>
          <a:xfrm flipH="1" flipV="1">
            <a:off x="5768646" y="644282"/>
            <a:ext cx="3500966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16" name="Schaltfolge"/>
          <p:cNvSpPr txBox="1"/>
          <p:nvPr/>
        </p:nvSpPr>
        <p:spPr>
          <a:xfrm>
            <a:off x="6015001" y="1743624"/>
            <a:ext cx="148678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Schaltfolge</a:t>
            </a:r>
          </a:p>
        </p:txBody>
      </p:sp>
      <p:sp>
        <p:nvSpPr>
          <p:cNvPr id="917" name="Linie"/>
          <p:cNvSpPr/>
          <p:nvPr/>
        </p:nvSpPr>
        <p:spPr>
          <a:xfrm flipH="1" flipV="1">
            <a:off x="5768646" y="1001999"/>
            <a:ext cx="3500966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18" name="Linie"/>
          <p:cNvSpPr/>
          <p:nvPr/>
        </p:nvSpPr>
        <p:spPr>
          <a:xfrm flipH="1" flipV="1">
            <a:off x="5768646" y="1359715"/>
            <a:ext cx="3500966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19" name="Linie"/>
          <p:cNvSpPr/>
          <p:nvPr/>
        </p:nvSpPr>
        <p:spPr>
          <a:xfrm flipH="1" flipV="1">
            <a:off x="5768646" y="1723782"/>
            <a:ext cx="3500966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20" name="Linie"/>
          <p:cNvSpPr/>
          <p:nvPr/>
        </p:nvSpPr>
        <p:spPr>
          <a:xfrm flipH="1" flipV="1">
            <a:off x="5768646" y="2075149"/>
            <a:ext cx="3500966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graphicFrame>
        <p:nvGraphicFramePr>
          <p:cNvPr id="921" name="Tabelle"/>
          <p:cNvGraphicFramePr/>
          <p:nvPr/>
        </p:nvGraphicFramePr>
        <p:xfrm>
          <a:off x="5967478" y="2779095"/>
          <a:ext cx="1832538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78774"/>
                <a:gridCol w="283401"/>
                <a:gridCol w="304674"/>
                <a:gridCol w="342102"/>
                <a:gridCol w="342102"/>
                <a:gridCol w="342102"/>
                <a:gridCol w="342102"/>
                <a:gridCol w="342102"/>
                <a:gridCol w="268491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s’(t)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S2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S3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S4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S6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S7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>
                          <a:solidFill>
                            <a:srgbClr val="FFFFFF"/>
                          </a:solidFill>
                        </a:rPr>
                        <a:t>S8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0,5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0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-0,5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</a:rPr>
                        <a:t>-1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sp>
        <p:nvSpPr>
          <p:cNvPr id="922" name="Rechteck 75"/>
          <p:cNvSpPr txBox="1"/>
          <p:nvPr/>
        </p:nvSpPr>
        <p:spPr>
          <a:xfrm>
            <a:off x="7447644" y="691014"/>
            <a:ext cx="65458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>
                <a:solidFill>
                  <a:schemeClr val="accent1">
                    <a:lumOff val="-7647"/>
                  </a:schemeClr>
                </a:solidFill>
              </a:defRPr>
            </a:lvl1pPr>
          </a:lstStyle>
          <a:p>
            <a:pPr/>
            <a:r>
              <a:t>s’(t) [pu]</a:t>
            </a:r>
          </a:p>
        </p:txBody>
      </p:sp>
      <p:pic>
        <p:nvPicPr>
          <p:cNvPr id="923" name="3_4_0_Kask_H_Schaltung.png" descr="3_4_0_Kask_H_Schaltu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3029" y="844952"/>
            <a:ext cx="3784009" cy="1752004"/>
          </a:xfrm>
          <a:prstGeom prst="rect">
            <a:avLst/>
          </a:prstGeom>
          <a:ln w="12700">
            <a:miter lim="400000"/>
          </a:ln>
        </p:spPr>
      </p:pic>
      <p:sp>
        <p:nvSpPr>
          <p:cNvPr id="924" name="+uDC/2"/>
          <p:cNvSpPr txBox="1"/>
          <p:nvPr/>
        </p:nvSpPr>
        <p:spPr>
          <a:xfrm>
            <a:off x="1268484" y="530379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925" name="+uDC/2"/>
          <p:cNvSpPr txBox="1"/>
          <p:nvPr/>
        </p:nvSpPr>
        <p:spPr>
          <a:xfrm>
            <a:off x="3131151" y="530379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926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4819253">
            <a:off x="875917" y="1761895"/>
            <a:ext cx="542150" cy="219869"/>
          </a:xfrm>
          <a:prstGeom prst="rect">
            <a:avLst/>
          </a:prstGeom>
        </p:spPr>
      </p:pic>
      <p:pic>
        <p:nvPicPr>
          <p:cNvPr id="928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4819253">
            <a:off x="1917317" y="1761895"/>
            <a:ext cx="542150" cy="219869"/>
          </a:xfrm>
          <a:prstGeom prst="rect">
            <a:avLst/>
          </a:prstGeom>
        </p:spPr>
      </p:pic>
      <p:pic>
        <p:nvPicPr>
          <p:cNvPr id="930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4819253">
            <a:off x="2636984" y="1084562"/>
            <a:ext cx="542150" cy="219868"/>
          </a:xfrm>
          <a:prstGeom prst="rect">
            <a:avLst/>
          </a:prstGeom>
        </p:spPr>
      </p:pic>
      <p:pic>
        <p:nvPicPr>
          <p:cNvPr id="932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4819253">
            <a:off x="3695317" y="1084562"/>
            <a:ext cx="542151" cy="219868"/>
          </a:xfrm>
          <a:prstGeom prst="rect">
            <a:avLst/>
          </a:prstGeom>
        </p:spPr>
      </p:pic>
      <p:sp>
        <p:nvSpPr>
          <p:cNvPr id="934" name="Rechteck"/>
          <p:cNvSpPr/>
          <p:nvPr/>
        </p:nvSpPr>
        <p:spPr>
          <a:xfrm>
            <a:off x="1960033" y="2283461"/>
            <a:ext cx="1270001" cy="3921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aphicFrame>
        <p:nvGraphicFramePr>
          <p:cNvPr id="935" name="Tabelle"/>
          <p:cNvGraphicFramePr/>
          <p:nvPr/>
        </p:nvGraphicFramePr>
        <p:xfrm>
          <a:off x="825663" y="2888904"/>
          <a:ext cx="1832539" cy="39383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  <a:gridCol w="253324"/>
                <a:gridCol w="253324"/>
                <a:gridCol w="253324"/>
                <a:gridCol w="258198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S5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S6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S7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S8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936" name="Linie" descr="Lini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20671" y="2416530"/>
            <a:ext cx="1161753" cy="159904"/>
          </a:xfrm>
          <a:prstGeom prst="rect">
            <a:avLst/>
          </a:prstGeom>
        </p:spPr>
      </p:pic>
      <p:sp>
        <p:nvSpPr>
          <p:cNvPr id="938" name="0"/>
          <p:cNvSpPr txBox="1"/>
          <p:nvPr/>
        </p:nvSpPr>
        <p:spPr>
          <a:xfrm>
            <a:off x="2226608" y="2325017"/>
            <a:ext cx="736852" cy="309063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70080" y="1090202"/>
            <a:ext cx="4966118" cy="3765777"/>
          </a:xfrm>
          <a:prstGeom prst="rect">
            <a:avLst/>
          </a:prstGeom>
          <a:ln w="12700">
            <a:miter lim="400000"/>
          </a:ln>
        </p:spPr>
      </p:pic>
      <p:sp>
        <p:nvSpPr>
          <p:cNvPr id="941" name="+uDC/2"/>
          <p:cNvSpPr txBox="1"/>
          <p:nvPr/>
        </p:nvSpPr>
        <p:spPr>
          <a:xfrm>
            <a:off x="2423802" y="1284919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942" name="0"/>
          <p:cNvSpPr txBox="1"/>
          <p:nvPr/>
        </p:nvSpPr>
        <p:spPr>
          <a:xfrm>
            <a:off x="2816711" y="4564932"/>
            <a:ext cx="679239" cy="276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943" name="uAC(t)"/>
          <p:cNvSpPr txBox="1"/>
          <p:nvPr/>
        </p:nvSpPr>
        <p:spPr>
          <a:xfrm>
            <a:off x="6451949" y="2260768"/>
            <a:ext cx="1013011" cy="32176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944" name="+uDC/2"/>
          <p:cNvSpPr txBox="1"/>
          <p:nvPr/>
        </p:nvSpPr>
        <p:spPr>
          <a:xfrm>
            <a:off x="2423802" y="3009592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pic>
        <p:nvPicPr>
          <p:cNvPr id="945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84092" y="2561648"/>
            <a:ext cx="1161753" cy="159904"/>
          </a:xfrm>
          <a:prstGeom prst="rect">
            <a:avLst/>
          </a:prstGeom>
        </p:spPr>
      </p:pic>
      <p:sp>
        <p:nvSpPr>
          <p:cNvPr id="947" name="Rechteck"/>
          <p:cNvSpPr/>
          <p:nvPr/>
        </p:nvSpPr>
        <p:spPr>
          <a:xfrm>
            <a:off x="3835181" y="1351590"/>
            <a:ext cx="1884628" cy="1352419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48" name="Rechteck"/>
          <p:cNvSpPr/>
          <p:nvPr/>
        </p:nvSpPr>
        <p:spPr>
          <a:xfrm>
            <a:off x="3835181" y="2875590"/>
            <a:ext cx="1884628" cy="1352419"/>
          </a:xfrm>
          <a:prstGeom prst="rect">
            <a:avLst/>
          </a:prstGeom>
          <a:solidFill>
            <a:schemeClr val="accent3">
              <a:lumOff val="25000"/>
              <a:alpha val="21196"/>
            </a:schemeClr>
          </a:solidFill>
          <a:ln w="12700">
            <a:solidFill>
              <a:schemeClr val="accent4">
                <a:alpha val="2119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0" name="3_4_K_H_Opt_Schaltung.png" descr="3_4_K_H_Opt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03448" y="378988"/>
            <a:ext cx="14433388" cy="53498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4" name="Gruppieren"/>
          <p:cNvGrpSpPr/>
          <p:nvPr/>
        </p:nvGrpSpPr>
        <p:grpSpPr>
          <a:xfrm>
            <a:off x="114672" y="687254"/>
            <a:ext cx="5102216" cy="2234855"/>
            <a:chOff x="0" y="0"/>
            <a:chExt cx="5102214" cy="2234854"/>
          </a:xfrm>
        </p:grpSpPr>
        <p:pic>
          <p:nvPicPr>
            <p:cNvPr id="952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102215" cy="22348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53" name="Spannungsquellen in Serie"/>
            <p:cNvSpPr txBox="1"/>
            <p:nvPr/>
          </p:nvSpPr>
          <p:spPr>
            <a:xfrm>
              <a:off x="2377401" y="1276117"/>
              <a:ext cx="1522666" cy="4522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Spannungsquellen in Serie</a:t>
              </a:r>
            </a:p>
          </p:txBody>
        </p:sp>
      </p:grpSp>
      <p:grpSp>
        <p:nvGrpSpPr>
          <p:cNvPr id="959" name="Gruppieren"/>
          <p:cNvGrpSpPr/>
          <p:nvPr/>
        </p:nvGrpSpPr>
        <p:grpSpPr>
          <a:xfrm>
            <a:off x="5391594" y="247919"/>
            <a:ext cx="3690632" cy="3113525"/>
            <a:chOff x="0" y="0"/>
            <a:chExt cx="3690630" cy="3113524"/>
          </a:xfrm>
        </p:grpSpPr>
        <p:pic>
          <p:nvPicPr>
            <p:cNvPr id="955" name="3_4_K_H_Opt_serielle_Spannungen.PNG" descr="3_4_K_H_Opt_serielle_Spannungen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690631" cy="31135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56" name="s12(t) [pu]"/>
            <p:cNvSpPr txBox="1"/>
            <p:nvPr/>
          </p:nvSpPr>
          <p:spPr>
            <a:xfrm>
              <a:off x="1991243" y="217369"/>
              <a:ext cx="1299019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/>
                <a:t>12</a:t>
              </a:r>
              <a:r>
                <a:t>(t) [pu]</a:t>
              </a:r>
            </a:p>
          </p:txBody>
        </p:sp>
        <p:sp>
          <p:nvSpPr>
            <p:cNvPr id="957" name="t [s]"/>
            <p:cNvSpPr txBox="1"/>
            <p:nvPr/>
          </p:nvSpPr>
          <p:spPr>
            <a:xfrm>
              <a:off x="3018671" y="1403068"/>
              <a:ext cx="658896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958" name="s34(t) [pu]"/>
            <p:cNvSpPr txBox="1"/>
            <p:nvPr/>
          </p:nvSpPr>
          <p:spPr>
            <a:xfrm>
              <a:off x="1991243" y="1868370"/>
              <a:ext cx="1299019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/>
                <a:t>34</a:t>
              </a:r>
              <a:r>
                <a:t>(t) [pu]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74" y="375467"/>
            <a:ext cx="5076020" cy="2234383"/>
          </a:xfrm>
          <a:prstGeom prst="rect">
            <a:avLst/>
          </a:prstGeom>
          <a:ln w="12700">
            <a:miter lim="400000"/>
          </a:ln>
        </p:spPr>
      </p:pic>
      <p:pic>
        <p:nvPicPr>
          <p:cNvPr id="962" name="3_4_H_K_opt_Steuersignale.PNG" descr="3_4_H_K_opt_Steuersigna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1268" y="2702495"/>
            <a:ext cx="4375504" cy="4382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963" name="3_4_H_K_Opt_Spannungen.PNG" descr="3_4_H_K_Opt_Spannunge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49301" y="4351724"/>
            <a:ext cx="4557948" cy="1676383"/>
          </a:xfrm>
          <a:prstGeom prst="rect">
            <a:avLst/>
          </a:prstGeom>
          <a:ln w="12700">
            <a:miter lim="400000"/>
          </a:ln>
        </p:spPr>
      </p:pic>
      <p:sp>
        <p:nvSpPr>
          <p:cNvPr id="964" name="t [s]"/>
          <p:cNvSpPr txBox="1"/>
          <p:nvPr/>
        </p:nvSpPr>
        <p:spPr>
          <a:xfrm>
            <a:off x="9095395" y="5568860"/>
            <a:ext cx="6588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65" name="Rechteck 75"/>
          <p:cNvSpPr txBox="1"/>
          <p:nvPr/>
        </p:nvSpPr>
        <p:spPr>
          <a:xfrm>
            <a:off x="8192711" y="5057789"/>
            <a:ext cx="61791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/>
            <a:r>
              <a:t>u</a:t>
            </a:r>
            <a:r>
              <a:rPr baseline="-5999"/>
              <a:t>L</a:t>
            </a:r>
            <a:r>
              <a:t>(t) [V]</a:t>
            </a:r>
          </a:p>
        </p:txBody>
      </p:sp>
      <p:sp>
        <p:nvSpPr>
          <p:cNvPr id="966" name="Rechteck 75"/>
          <p:cNvSpPr txBox="1"/>
          <p:nvPr/>
        </p:nvSpPr>
        <p:spPr>
          <a:xfrm>
            <a:off x="6355444" y="4948633"/>
            <a:ext cx="70255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>
                <a:solidFill>
                  <a:schemeClr val="accent2">
                    <a:lumOff val="-5333"/>
                  </a:schemeClr>
                </a:solidFill>
              </a:defRPr>
            </a:pPr>
            <a:r>
              <a:t>u</a:t>
            </a:r>
            <a:r>
              <a:rPr baseline="-5999"/>
              <a:t>AC</a:t>
            </a:r>
            <a:r>
              <a:t>(t) [V]</a:t>
            </a:r>
          </a:p>
        </p:txBody>
      </p:sp>
      <p:sp>
        <p:nvSpPr>
          <p:cNvPr id="967" name="Schaltfrequenz 4 kHz"/>
          <p:cNvSpPr txBox="1"/>
          <p:nvPr/>
        </p:nvSpPr>
        <p:spPr>
          <a:xfrm>
            <a:off x="5571347" y="5480360"/>
            <a:ext cx="1999813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4 kHz</a:t>
            </a:r>
          </a:p>
        </p:txBody>
      </p:sp>
      <p:sp>
        <p:nvSpPr>
          <p:cNvPr id="968" name="Rechteck"/>
          <p:cNvSpPr/>
          <p:nvPr/>
        </p:nvSpPr>
        <p:spPr>
          <a:xfrm>
            <a:off x="42749" y="253205"/>
            <a:ext cx="5056971" cy="2312634"/>
          </a:xfrm>
          <a:prstGeom prst="rect">
            <a:avLst/>
          </a:prstGeom>
          <a:ln w="19050">
            <a:solidFill>
              <a:srgbClr val="F5D328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69" name="t [s]"/>
          <p:cNvSpPr txBox="1"/>
          <p:nvPr/>
        </p:nvSpPr>
        <p:spPr>
          <a:xfrm>
            <a:off x="3903885" y="5036221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70" name="Schaltsignale s1 bis s8"/>
          <p:cNvSpPr txBox="1"/>
          <p:nvPr/>
        </p:nvSpPr>
        <p:spPr>
          <a:xfrm>
            <a:off x="2444932" y="2726266"/>
            <a:ext cx="199981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Schaltsignale s</a:t>
            </a:r>
            <a:r>
              <a:rPr baseline="-5999"/>
              <a:t>1</a:t>
            </a:r>
            <a:r>
              <a:t> bis s</a:t>
            </a:r>
            <a:r>
              <a:rPr baseline="-5999"/>
              <a:t>8</a:t>
            </a:r>
          </a:p>
        </p:txBody>
      </p:sp>
      <p:pic>
        <p:nvPicPr>
          <p:cNvPr id="971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37784" y="1028147"/>
            <a:ext cx="4922733" cy="2921553"/>
          </a:xfrm>
          <a:prstGeom prst="rect">
            <a:avLst/>
          </a:prstGeom>
          <a:ln w="12700">
            <a:miter lim="400000"/>
          </a:ln>
        </p:spPr>
      </p:pic>
      <p:sp>
        <p:nvSpPr>
          <p:cNvPr id="972" name="Schaltfrequenz 2 kHz"/>
          <p:cNvSpPr txBox="1"/>
          <p:nvPr/>
        </p:nvSpPr>
        <p:spPr>
          <a:xfrm>
            <a:off x="491347" y="5590427"/>
            <a:ext cx="1999813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2 kHz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1" name="Gruppieren"/>
          <p:cNvGrpSpPr/>
          <p:nvPr/>
        </p:nvGrpSpPr>
        <p:grpSpPr>
          <a:xfrm>
            <a:off x="431371" y="576569"/>
            <a:ext cx="4026152" cy="3818057"/>
            <a:chOff x="0" y="0"/>
            <a:chExt cx="4026150" cy="3818055"/>
          </a:xfrm>
        </p:grpSpPr>
        <p:pic>
          <p:nvPicPr>
            <p:cNvPr id="974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82470" y="0"/>
              <a:ext cx="2899189" cy="38180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75" name="Rechteck"/>
            <p:cNvSpPr/>
            <p:nvPr/>
          </p:nvSpPr>
          <p:spPr>
            <a:xfrm>
              <a:off x="898100" y="219722"/>
              <a:ext cx="159904" cy="313213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76" name="{U, 0}"/>
            <p:cNvSpPr txBox="1"/>
            <p:nvPr/>
          </p:nvSpPr>
          <p:spPr>
            <a:xfrm>
              <a:off x="0" y="383071"/>
              <a:ext cx="746277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pic>
          <p:nvPicPr>
            <p:cNvPr id="977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60841" y="470514"/>
              <a:ext cx="478563" cy="159905"/>
            </a:xfrm>
            <a:prstGeom prst="rect">
              <a:avLst/>
            </a:prstGeom>
            <a:effectLst/>
          </p:spPr>
        </p:pic>
        <p:sp>
          <p:nvSpPr>
            <p:cNvPr id="979" name="{U, 0}"/>
            <p:cNvSpPr txBox="1"/>
            <p:nvPr/>
          </p:nvSpPr>
          <p:spPr>
            <a:xfrm>
              <a:off x="0" y="1060404"/>
              <a:ext cx="746277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sp>
          <p:nvSpPr>
            <p:cNvPr id="980" name="{U, 0}"/>
            <p:cNvSpPr txBox="1"/>
            <p:nvPr/>
          </p:nvSpPr>
          <p:spPr>
            <a:xfrm>
              <a:off x="0" y="2350981"/>
              <a:ext cx="746277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sp>
          <p:nvSpPr>
            <p:cNvPr id="981" name="{U, 0}"/>
            <p:cNvSpPr txBox="1"/>
            <p:nvPr/>
          </p:nvSpPr>
          <p:spPr>
            <a:xfrm>
              <a:off x="0" y="3106324"/>
              <a:ext cx="746277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pic>
          <p:nvPicPr>
            <p:cNvPr id="982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70540" y="2463824"/>
              <a:ext cx="478564" cy="159905"/>
            </a:xfrm>
            <a:prstGeom prst="rect">
              <a:avLst/>
            </a:prstGeom>
            <a:effectLst/>
          </p:spPr>
        </p:pic>
        <p:pic>
          <p:nvPicPr>
            <p:cNvPr id="984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70540" y="3230647"/>
              <a:ext cx="478564" cy="159905"/>
            </a:xfrm>
            <a:prstGeom prst="rect">
              <a:avLst/>
            </a:prstGeom>
            <a:effectLst/>
          </p:spPr>
        </p:pic>
        <p:pic>
          <p:nvPicPr>
            <p:cNvPr id="986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60841" y="1185947"/>
              <a:ext cx="478563" cy="159905"/>
            </a:xfrm>
            <a:prstGeom prst="rect">
              <a:avLst/>
            </a:prstGeom>
            <a:effectLst/>
          </p:spPr>
        </p:pic>
        <p:pic>
          <p:nvPicPr>
            <p:cNvPr id="988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305546" y="1935247"/>
              <a:ext cx="1895594" cy="159905"/>
            </a:xfrm>
            <a:prstGeom prst="rect">
              <a:avLst/>
            </a:prstGeom>
            <a:effectLst/>
          </p:spPr>
        </p:pic>
        <p:sp>
          <p:nvSpPr>
            <p:cNvPr id="990" name="2U"/>
            <p:cNvSpPr txBox="1"/>
            <p:nvPr/>
          </p:nvSpPr>
          <p:spPr>
            <a:xfrm>
              <a:off x="3632712" y="1847804"/>
              <a:ext cx="393439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2U</a:t>
              </a:r>
            </a:p>
          </p:txBody>
        </p:sp>
      </p:grpSp>
      <p:sp>
        <p:nvSpPr>
          <p:cNvPr id="992" name="Umrichtermodell mit Halbbrücken"/>
          <p:cNvSpPr txBox="1"/>
          <p:nvPr/>
        </p:nvSpPr>
        <p:spPr>
          <a:xfrm>
            <a:off x="2066778" y="380076"/>
            <a:ext cx="294238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Umrichtermodell mit Halbbrücken</a:t>
            </a:r>
          </a:p>
        </p:txBody>
      </p:sp>
      <p:grpSp>
        <p:nvGrpSpPr>
          <p:cNvPr id="1036" name="Gruppieren"/>
          <p:cNvGrpSpPr/>
          <p:nvPr/>
        </p:nvGrpSpPr>
        <p:grpSpPr>
          <a:xfrm>
            <a:off x="5286398" y="610910"/>
            <a:ext cx="4017850" cy="3749375"/>
            <a:chOff x="0" y="0"/>
            <a:chExt cx="4017848" cy="3749373"/>
          </a:xfrm>
        </p:grpSpPr>
        <p:sp>
          <p:nvSpPr>
            <p:cNvPr id="993" name="Abgerundetes Rechteck 215"/>
            <p:cNvSpPr/>
            <p:nvPr/>
          </p:nvSpPr>
          <p:spPr>
            <a:xfrm>
              <a:off x="108677" y="0"/>
              <a:ext cx="3909172" cy="3749374"/>
            </a:xfrm>
            <a:prstGeom prst="roundRect">
              <a:avLst>
                <a:gd name="adj" fmla="val 4993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994" name="Linie"/>
            <p:cNvSpPr/>
            <p:nvPr/>
          </p:nvSpPr>
          <p:spPr>
            <a:xfrm flipV="1">
              <a:off x="1039136" y="189182"/>
              <a:ext cx="1" cy="337101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5" name="Linie"/>
            <p:cNvSpPr/>
            <p:nvPr/>
          </p:nvSpPr>
          <p:spPr>
            <a:xfrm flipH="1" flipV="1">
              <a:off x="1031930" y="202916"/>
              <a:ext cx="281053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6" name="Kreis"/>
            <p:cNvSpPr/>
            <p:nvPr/>
          </p:nvSpPr>
          <p:spPr>
            <a:xfrm flipH="1" rot="16200000">
              <a:off x="1001612" y="2332578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97" name="Kreis"/>
            <p:cNvSpPr/>
            <p:nvPr/>
          </p:nvSpPr>
          <p:spPr>
            <a:xfrm flipH="1" rot="16200000">
              <a:off x="1001612" y="1359041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98" name="Linie"/>
            <p:cNvSpPr/>
            <p:nvPr/>
          </p:nvSpPr>
          <p:spPr>
            <a:xfrm flipH="1" flipV="1">
              <a:off x="1667409" y="202916"/>
              <a:ext cx="154672" cy="1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9" name="i1"/>
            <p:cNvSpPr txBox="1"/>
            <p:nvPr/>
          </p:nvSpPr>
          <p:spPr>
            <a:xfrm>
              <a:off x="1586677" y="281622"/>
              <a:ext cx="509128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AC</a:t>
              </a:r>
              <a:r>
                <a:t>(t)</a:t>
              </a:r>
            </a:p>
          </p:txBody>
        </p:sp>
        <p:sp>
          <p:nvSpPr>
            <p:cNvPr id="1000" name="Kreis"/>
            <p:cNvSpPr/>
            <p:nvPr/>
          </p:nvSpPr>
          <p:spPr>
            <a:xfrm flipH="1" rot="5400000">
              <a:off x="886523" y="3054377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01" name="Linie"/>
            <p:cNvSpPr/>
            <p:nvPr/>
          </p:nvSpPr>
          <p:spPr>
            <a:xfrm>
              <a:off x="1266779" y="2972222"/>
              <a:ext cx="1" cy="4728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02" name="Rechteck"/>
            <p:cNvSpPr/>
            <p:nvPr/>
          </p:nvSpPr>
          <p:spPr>
            <a:xfrm flipH="1" rot="16200000">
              <a:off x="886521" y="1997389"/>
              <a:ext cx="305231" cy="17629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grpSp>
          <p:nvGrpSpPr>
            <p:cNvPr id="1007" name="Gruppieren"/>
            <p:cNvGrpSpPr/>
            <p:nvPr/>
          </p:nvGrpSpPr>
          <p:grpSpPr>
            <a:xfrm flipH="1" rot="5400000">
              <a:off x="901976" y="1603536"/>
              <a:ext cx="324281" cy="132955"/>
              <a:chOff x="0" y="0"/>
              <a:chExt cx="324280" cy="132953"/>
            </a:xfrm>
          </p:grpSpPr>
          <p:sp>
            <p:nvSpPr>
              <p:cNvPr id="1003" name="Rechteck"/>
              <p:cNvSpPr/>
              <p:nvPr/>
            </p:nvSpPr>
            <p:spPr>
              <a:xfrm rot="10800000">
                <a:off x="-1" y="-1"/>
                <a:ext cx="324281" cy="13295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04" name="Linie"/>
              <p:cNvSpPr/>
              <p:nvPr/>
            </p:nvSpPr>
            <p:spPr>
              <a:xfrm flipH="1">
                <a:off x="108433" y="33243"/>
                <a:ext cx="107414" cy="743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05" name="Linie"/>
              <p:cNvSpPr/>
              <p:nvPr/>
            </p:nvSpPr>
            <p:spPr>
              <a:xfrm flipH="1">
                <a:off x="1019" y="38532"/>
                <a:ext cx="107415" cy="74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06" name="Linie"/>
              <p:cNvSpPr/>
              <p:nvPr/>
            </p:nvSpPr>
            <p:spPr>
              <a:xfrm flipH="1">
                <a:off x="215845" y="38532"/>
                <a:ext cx="107415" cy="74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1008" name="R1"/>
            <p:cNvSpPr txBox="1"/>
            <p:nvPr/>
          </p:nvSpPr>
          <p:spPr>
            <a:xfrm>
              <a:off x="959207" y="1979970"/>
              <a:ext cx="653200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1009" name="R1"/>
            <p:cNvSpPr txBox="1"/>
            <p:nvPr/>
          </p:nvSpPr>
          <p:spPr>
            <a:xfrm>
              <a:off x="959207" y="1583451"/>
              <a:ext cx="653200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sp>
          <p:nvSpPr>
            <p:cNvPr id="1010" name="Kreis"/>
            <p:cNvSpPr/>
            <p:nvPr/>
          </p:nvSpPr>
          <p:spPr>
            <a:xfrm flipH="1" rot="5400000">
              <a:off x="886523" y="2484510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11" name="Kreis"/>
            <p:cNvSpPr/>
            <p:nvPr/>
          </p:nvSpPr>
          <p:spPr>
            <a:xfrm flipH="1" rot="5400000">
              <a:off x="886523" y="944544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12" name="Kreis"/>
            <p:cNvSpPr/>
            <p:nvPr/>
          </p:nvSpPr>
          <p:spPr>
            <a:xfrm flipH="1" rot="5400000">
              <a:off x="886523" y="391610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13" name="Linie"/>
            <p:cNvSpPr/>
            <p:nvPr/>
          </p:nvSpPr>
          <p:spPr>
            <a:xfrm>
              <a:off x="1266779" y="2402355"/>
              <a:ext cx="1" cy="4728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4" name="Linie"/>
            <p:cNvSpPr/>
            <p:nvPr/>
          </p:nvSpPr>
          <p:spPr>
            <a:xfrm>
              <a:off x="1266779" y="862389"/>
              <a:ext cx="1" cy="4728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5" name="Linie"/>
            <p:cNvSpPr/>
            <p:nvPr/>
          </p:nvSpPr>
          <p:spPr>
            <a:xfrm>
              <a:off x="1266779" y="311372"/>
              <a:ext cx="1" cy="4728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6" name="u01"/>
            <p:cNvSpPr txBox="1"/>
            <p:nvPr/>
          </p:nvSpPr>
          <p:spPr>
            <a:xfrm>
              <a:off x="1275198" y="413752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017" name="Linie"/>
            <p:cNvSpPr/>
            <p:nvPr/>
          </p:nvSpPr>
          <p:spPr>
            <a:xfrm flipH="1">
              <a:off x="643233" y="3221345"/>
              <a:ext cx="247695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018" name="Linie"/>
            <p:cNvSpPr/>
            <p:nvPr/>
          </p:nvSpPr>
          <p:spPr>
            <a:xfrm flipH="1">
              <a:off x="1031930" y="3555717"/>
              <a:ext cx="265548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9" name="Linie"/>
            <p:cNvSpPr/>
            <p:nvPr/>
          </p:nvSpPr>
          <p:spPr>
            <a:xfrm flipH="1">
              <a:off x="644281" y="2651478"/>
              <a:ext cx="247694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020" name="Linie"/>
            <p:cNvSpPr/>
            <p:nvPr/>
          </p:nvSpPr>
          <p:spPr>
            <a:xfrm flipH="1">
              <a:off x="644281" y="1098811"/>
              <a:ext cx="247694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021" name="Linie"/>
            <p:cNvSpPr/>
            <p:nvPr/>
          </p:nvSpPr>
          <p:spPr>
            <a:xfrm flipH="1">
              <a:off x="644281" y="542755"/>
              <a:ext cx="247694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022" name="{1, 0}"/>
            <p:cNvSpPr txBox="1"/>
            <p:nvPr/>
          </p:nvSpPr>
          <p:spPr>
            <a:xfrm>
              <a:off x="0" y="384997"/>
              <a:ext cx="746277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{1, 0}</a:t>
              </a:r>
            </a:p>
          </p:txBody>
        </p:sp>
        <p:sp>
          <p:nvSpPr>
            <p:cNvPr id="1023" name="u01"/>
            <p:cNvSpPr txBox="1"/>
            <p:nvPr/>
          </p:nvSpPr>
          <p:spPr>
            <a:xfrm>
              <a:off x="1264767" y="2493611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024" name="u01"/>
            <p:cNvSpPr txBox="1"/>
            <p:nvPr/>
          </p:nvSpPr>
          <p:spPr>
            <a:xfrm>
              <a:off x="2900957" y="1806348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2U</a:t>
              </a:r>
            </a:p>
          </p:txBody>
        </p:sp>
        <p:sp>
          <p:nvSpPr>
            <p:cNvPr id="1025" name="u01"/>
            <p:cNvSpPr txBox="1"/>
            <p:nvPr/>
          </p:nvSpPr>
          <p:spPr>
            <a:xfrm>
              <a:off x="1264767" y="3083457"/>
              <a:ext cx="393439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026" name="{1, 0}"/>
            <p:cNvSpPr txBox="1"/>
            <p:nvPr/>
          </p:nvSpPr>
          <p:spPr>
            <a:xfrm>
              <a:off x="0" y="2490597"/>
              <a:ext cx="746277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{1, 0}</a:t>
              </a:r>
            </a:p>
          </p:txBody>
        </p:sp>
        <p:sp>
          <p:nvSpPr>
            <p:cNvPr id="1027" name="{1, 0}"/>
            <p:cNvSpPr txBox="1"/>
            <p:nvPr/>
          </p:nvSpPr>
          <p:spPr>
            <a:xfrm>
              <a:off x="0" y="937930"/>
              <a:ext cx="746277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{1, 0}</a:t>
              </a:r>
            </a:p>
          </p:txBody>
        </p:sp>
        <p:sp>
          <p:nvSpPr>
            <p:cNvPr id="1028" name="{1, 0}"/>
            <p:cNvSpPr txBox="1"/>
            <p:nvPr/>
          </p:nvSpPr>
          <p:spPr>
            <a:xfrm>
              <a:off x="0" y="3072993"/>
              <a:ext cx="746277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{1, 0}</a:t>
              </a:r>
            </a:p>
          </p:txBody>
        </p:sp>
        <p:sp>
          <p:nvSpPr>
            <p:cNvPr id="1029" name="Kreis"/>
            <p:cNvSpPr/>
            <p:nvPr/>
          </p:nvSpPr>
          <p:spPr>
            <a:xfrm flipH="1" rot="5400000">
              <a:off x="2409018" y="1784206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30" name="Linie"/>
            <p:cNvSpPr/>
            <p:nvPr/>
          </p:nvSpPr>
          <p:spPr>
            <a:xfrm flipV="1">
              <a:off x="2561633" y="189182"/>
              <a:ext cx="1" cy="337101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1" name="Linie"/>
            <p:cNvSpPr/>
            <p:nvPr/>
          </p:nvSpPr>
          <p:spPr>
            <a:xfrm>
              <a:off x="2854279" y="1702051"/>
              <a:ext cx="1" cy="4728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2" name="u01"/>
            <p:cNvSpPr txBox="1"/>
            <p:nvPr/>
          </p:nvSpPr>
          <p:spPr>
            <a:xfrm>
              <a:off x="1260406" y="966686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033" name="DC-Bus"/>
            <p:cNvSpPr txBox="1"/>
            <p:nvPr/>
          </p:nvSpPr>
          <p:spPr>
            <a:xfrm>
              <a:off x="3027462" y="298090"/>
              <a:ext cx="777328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DC-Bus</a:t>
              </a:r>
            </a:p>
          </p:txBody>
        </p:sp>
        <p:sp>
          <p:nvSpPr>
            <p:cNvPr id="1034" name="Linie"/>
            <p:cNvSpPr/>
            <p:nvPr/>
          </p:nvSpPr>
          <p:spPr>
            <a:xfrm flipH="1">
              <a:off x="1583551" y="1439935"/>
              <a:ext cx="1" cy="869503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5" name="i1"/>
            <p:cNvSpPr txBox="1"/>
            <p:nvPr/>
          </p:nvSpPr>
          <p:spPr>
            <a:xfrm>
              <a:off x="1595415" y="1764270"/>
              <a:ext cx="567536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1" name="Gruppieren"/>
          <p:cNvGrpSpPr/>
          <p:nvPr/>
        </p:nvGrpSpPr>
        <p:grpSpPr>
          <a:xfrm>
            <a:off x="-12779" y="295660"/>
            <a:ext cx="3392719" cy="3213606"/>
            <a:chOff x="0" y="0"/>
            <a:chExt cx="3392717" cy="3213605"/>
          </a:xfrm>
        </p:grpSpPr>
        <p:pic>
          <p:nvPicPr>
            <p:cNvPr id="1038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97136" y="0"/>
              <a:ext cx="2440208" cy="32136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39" name="Rechteck"/>
            <p:cNvSpPr/>
            <p:nvPr/>
          </p:nvSpPr>
          <p:spPr>
            <a:xfrm>
              <a:off x="630267" y="174144"/>
              <a:ext cx="126735" cy="24824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40" name="+uDC/2"/>
            <p:cNvSpPr txBox="1"/>
            <p:nvPr/>
          </p:nvSpPr>
          <p:spPr>
            <a:xfrm>
              <a:off x="0" y="303510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041" name="+uDC/2"/>
            <p:cNvSpPr txBox="1"/>
            <p:nvPr/>
          </p:nvSpPr>
          <p:spPr>
            <a:xfrm>
              <a:off x="13935" y="923840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042" name="+uDC/2"/>
            <p:cNvSpPr txBox="1"/>
            <p:nvPr/>
          </p:nvSpPr>
          <p:spPr>
            <a:xfrm>
              <a:off x="13935" y="1912216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043" name="+uDC/2"/>
            <p:cNvSpPr txBox="1"/>
            <p:nvPr/>
          </p:nvSpPr>
          <p:spPr>
            <a:xfrm>
              <a:off x="13935" y="2576810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044" name="+uDC"/>
            <p:cNvSpPr txBox="1"/>
            <p:nvPr/>
          </p:nvSpPr>
          <p:spPr>
            <a:xfrm>
              <a:off x="2858736" y="1539054"/>
              <a:ext cx="533982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sp>
          <p:nvSpPr>
            <p:cNvPr id="1045" name="Rechteck"/>
            <p:cNvSpPr/>
            <p:nvPr/>
          </p:nvSpPr>
          <p:spPr>
            <a:xfrm>
              <a:off x="1431592" y="1154893"/>
              <a:ext cx="971296" cy="3938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46" name="Rechteck"/>
            <p:cNvSpPr/>
            <p:nvPr/>
          </p:nvSpPr>
          <p:spPr>
            <a:xfrm>
              <a:off x="818713" y="1339271"/>
              <a:ext cx="828888" cy="122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1047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67085" y="1402675"/>
              <a:ext cx="1161753" cy="159905"/>
            </a:xfrm>
            <a:prstGeom prst="rect">
              <a:avLst/>
            </a:prstGeom>
            <a:effectLst/>
          </p:spPr>
        </p:pic>
        <p:sp>
          <p:nvSpPr>
            <p:cNvPr id="1049" name="-uDC"/>
            <p:cNvSpPr txBox="1"/>
            <p:nvPr/>
          </p:nvSpPr>
          <p:spPr>
            <a:xfrm>
              <a:off x="1583971" y="1113112"/>
              <a:ext cx="666539" cy="2903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5D32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</a:p>
          </p:txBody>
        </p:sp>
        <p:pic>
          <p:nvPicPr>
            <p:cNvPr id="1050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59742" y="420935"/>
              <a:ext cx="465863" cy="99941"/>
            </a:xfrm>
            <a:prstGeom prst="rect">
              <a:avLst/>
            </a:prstGeom>
            <a:effectLst/>
          </p:spPr>
        </p:pic>
        <p:pic>
          <p:nvPicPr>
            <p:cNvPr id="1052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60703" y="2046536"/>
              <a:ext cx="465863" cy="99940"/>
            </a:xfrm>
            <a:prstGeom prst="rect">
              <a:avLst/>
            </a:prstGeom>
            <a:effectLst/>
          </p:spPr>
        </p:pic>
        <p:pic>
          <p:nvPicPr>
            <p:cNvPr id="1054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60703" y="1057383"/>
              <a:ext cx="465863" cy="99940"/>
            </a:xfrm>
            <a:prstGeom prst="rect">
              <a:avLst/>
            </a:prstGeom>
            <a:effectLst/>
          </p:spPr>
        </p:pic>
        <p:pic>
          <p:nvPicPr>
            <p:cNvPr id="1056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60703" y="2697258"/>
              <a:ext cx="465863" cy="99941"/>
            </a:xfrm>
            <a:prstGeom prst="rect">
              <a:avLst/>
            </a:prstGeom>
            <a:effectLst/>
          </p:spPr>
        </p:pic>
        <p:pic>
          <p:nvPicPr>
            <p:cNvPr id="1058" name="Linie" descr="Lini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5400000">
              <a:off x="2302203" y="1653243"/>
              <a:ext cx="652130" cy="99941"/>
            </a:xfrm>
            <a:prstGeom prst="rect">
              <a:avLst/>
            </a:prstGeom>
            <a:effectLst/>
          </p:spPr>
        </p:pic>
        <p:graphicFrame>
          <p:nvGraphicFramePr>
            <p:cNvPr id="1060" name="Tabelle"/>
            <p:cNvGraphicFramePr/>
            <p:nvPr/>
          </p:nvGraphicFramePr>
          <p:xfrm>
            <a:off x="1686658" y="2521726"/>
            <a:ext cx="1066801" cy="431801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1" rtl="0">
                  <a:tableStyleId>{4C3C2611-4C71-4FC5-86AE-919BDF0F9419}</a:tableStyleId>
                </a:tblPr>
                <a:tblGrid>
                  <a:gridCol w="253324"/>
                  <a:gridCol w="253324"/>
                  <a:gridCol w="253324"/>
                  <a:gridCol w="253324"/>
                </a:tblGrid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S2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S3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S4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</a:tr>
              </a:tbl>
            </a:graphicData>
          </a:graphic>
        </p:graphicFrame>
      </p:grpSp>
      <p:grpSp>
        <p:nvGrpSpPr>
          <p:cNvPr id="1083" name="Gruppieren"/>
          <p:cNvGrpSpPr/>
          <p:nvPr/>
        </p:nvGrpSpPr>
        <p:grpSpPr>
          <a:xfrm>
            <a:off x="3345541" y="295660"/>
            <a:ext cx="3405418" cy="3213606"/>
            <a:chOff x="0" y="0"/>
            <a:chExt cx="3405417" cy="3213605"/>
          </a:xfrm>
        </p:grpSpPr>
        <p:pic>
          <p:nvPicPr>
            <p:cNvPr id="1062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97136" y="0"/>
              <a:ext cx="2440208" cy="32136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63" name="Rechteck"/>
            <p:cNvSpPr/>
            <p:nvPr/>
          </p:nvSpPr>
          <p:spPr>
            <a:xfrm>
              <a:off x="630267" y="174144"/>
              <a:ext cx="126736" cy="24824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64" name="0"/>
            <p:cNvSpPr txBox="1"/>
            <p:nvPr/>
          </p:nvSpPr>
          <p:spPr>
            <a:xfrm>
              <a:off x="0" y="303510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065" name="+uDC/2"/>
            <p:cNvSpPr txBox="1"/>
            <p:nvPr/>
          </p:nvSpPr>
          <p:spPr>
            <a:xfrm>
              <a:off x="13935" y="923840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066" name="+uDC/2"/>
            <p:cNvSpPr txBox="1"/>
            <p:nvPr/>
          </p:nvSpPr>
          <p:spPr>
            <a:xfrm>
              <a:off x="13935" y="1912216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067" name="+uDC/2"/>
            <p:cNvSpPr txBox="1"/>
            <p:nvPr/>
          </p:nvSpPr>
          <p:spPr>
            <a:xfrm>
              <a:off x="13935" y="2576810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068" name="+uDC"/>
            <p:cNvSpPr txBox="1"/>
            <p:nvPr/>
          </p:nvSpPr>
          <p:spPr>
            <a:xfrm>
              <a:off x="2874941" y="1539054"/>
              <a:ext cx="530477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sp>
          <p:nvSpPr>
            <p:cNvPr id="1069" name="Rechteck"/>
            <p:cNvSpPr/>
            <p:nvPr/>
          </p:nvSpPr>
          <p:spPr>
            <a:xfrm>
              <a:off x="1431592" y="1154893"/>
              <a:ext cx="971296" cy="3938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70" name="Rechteck"/>
            <p:cNvSpPr/>
            <p:nvPr/>
          </p:nvSpPr>
          <p:spPr>
            <a:xfrm>
              <a:off x="818713" y="1339271"/>
              <a:ext cx="828888" cy="122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1071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67085" y="1402675"/>
              <a:ext cx="1161753" cy="159905"/>
            </a:xfrm>
            <a:prstGeom prst="rect">
              <a:avLst/>
            </a:prstGeom>
            <a:effectLst/>
          </p:spPr>
        </p:pic>
        <p:sp>
          <p:nvSpPr>
            <p:cNvPr id="1073" name="-uDC/2"/>
            <p:cNvSpPr txBox="1"/>
            <p:nvPr/>
          </p:nvSpPr>
          <p:spPr>
            <a:xfrm>
              <a:off x="1583971" y="1113112"/>
              <a:ext cx="666539" cy="2903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5D32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pic>
          <p:nvPicPr>
            <p:cNvPr id="1074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60703" y="2046536"/>
              <a:ext cx="465864" cy="99940"/>
            </a:xfrm>
            <a:prstGeom prst="rect">
              <a:avLst/>
            </a:prstGeom>
            <a:effectLst/>
          </p:spPr>
        </p:pic>
        <p:pic>
          <p:nvPicPr>
            <p:cNvPr id="1076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60703" y="1057383"/>
              <a:ext cx="465864" cy="99940"/>
            </a:xfrm>
            <a:prstGeom prst="rect">
              <a:avLst/>
            </a:prstGeom>
            <a:effectLst/>
          </p:spPr>
        </p:pic>
        <p:pic>
          <p:nvPicPr>
            <p:cNvPr id="1078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60703" y="2697258"/>
              <a:ext cx="465864" cy="99941"/>
            </a:xfrm>
            <a:prstGeom prst="rect">
              <a:avLst/>
            </a:prstGeom>
            <a:effectLst/>
          </p:spPr>
        </p:pic>
        <p:pic>
          <p:nvPicPr>
            <p:cNvPr id="1080" name="Linie" descr="Lini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5400000">
              <a:off x="2314903" y="1653243"/>
              <a:ext cx="652130" cy="99941"/>
            </a:xfrm>
            <a:prstGeom prst="rect">
              <a:avLst/>
            </a:prstGeom>
            <a:effectLst/>
          </p:spPr>
        </p:pic>
        <p:graphicFrame>
          <p:nvGraphicFramePr>
            <p:cNvPr id="1082" name="Tabelle"/>
            <p:cNvGraphicFramePr/>
            <p:nvPr/>
          </p:nvGraphicFramePr>
          <p:xfrm>
            <a:off x="1686658" y="2521726"/>
            <a:ext cx="1066801" cy="431801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1" rtl="0">
                  <a:tableStyleId>{4C3C2611-4C71-4FC5-86AE-919BDF0F9419}</a:tableStyleId>
                </a:tblPr>
                <a:tblGrid>
                  <a:gridCol w="253324"/>
                  <a:gridCol w="253324"/>
                  <a:gridCol w="253324"/>
                  <a:gridCol w="253324"/>
                </a:tblGrid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S2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S3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S4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</a:tr>
              </a:tbl>
            </a:graphicData>
          </a:graphic>
        </p:graphicFrame>
      </p:grpSp>
      <p:pic>
        <p:nvPicPr>
          <p:cNvPr id="1084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25011" y="295660"/>
            <a:ext cx="2440207" cy="3213606"/>
          </a:xfrm>
          <a:prstGeom prst="rect">
            <a:avLst/>
          </a:prstGeom>
          <a:ln w="12700">
            <a:miter lim="400000"/>
          </a:ln>
        </p:spPr>
      </p:pic>
      <p:sp>
        <p:nvSpPr>
          <p:cNvPr id="1085" name="Rechteck"/>
          <p:cNvSpPr/>
          <p:nvPr/>
        </p:nvSpPr>
        <p:spPr>
          <a:xfrm>
            <a:off x="7358141" y="469805"/>
            <a:ext cx="126735" cy="24824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86" name="0"/>
          <p:cNvSpPr txBox="1"/>
          <p:nvPr/>
        </p:nvSpPr>
        <p:spPr>
          <a:xfrm>
            <a:off x="6727873" y="59917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1087" name="0"/>
          <p:cNvSpPr txBox="1"/>
          <p:nvPr/>
        </p:nvSpPr>
        <p:spPr>
          <a:xfrm>
            <a:off x="6741810" y="1219501"/>
            <a:ext cx="679239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1088" name="+uDC/2"/>
          <p:cNvSpPr txBox="1"/>
          <p:nvPr/>
        </p:nvSpPr>
        <p:spPr>
          <a:xfrm>
            <a:off x="6741810" y="2207876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1089" name="+uDC/2"/>
          <p:cNvSpPr txBox="1"/>
          <p:nvPr/>
        </p:nvSpPr>
        <p:spPr>
          <a:xfrm>
            <a:off x="6741810" y="2872471"/>
            <a:ext cx="679239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  <a:r>
              <a:t>/2</a:t>
            </a:r>
          </a:p>
        </p:txBody>
      </p:sp>
      <p:sp>
        <p:nvSpPr>
          <p:cNvPr id="1090" name="+uDC"/>
          <p:cNvSpPr txBox="1"/>
          <p:nvPr/>
        </p:nvSpPr>
        <p:spPr>
          <a:xfrm>
            <a:off x="9612010" y="1834715"/>
            <a:ext cx="533982" cy="32176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</a:t>
            </a:r>
            <a:r>
              <a:rPr sz="1200"/>
              <a:t>u</a:t>
            </a:r>
            <a:r>
              <a:rPr baseline="-5999" sz="1200"/>
              <a:t>DC</a:t>
            </a:r>
          </a:p>
        </p:txBody>
      </p:sp>
      <p:sp>
        <p:nvSpPr>
          <p:cNvPr id="1091" name="Rechteck"/>
          <p:cNvSpPr/>
          <p:nvPr/>
        </p:nvSpPr>
        <p:spPr>
          <a:xfrm>
            <a:off x="8159467" y="1450553"/>
            <a:ext cx="971296" cy="39383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92" name="Rechteck"/>
          <p:cNvSpPr/>
          <p:nvPr/>
        </p:nvSpPr>
        <p:spPr>
          <a:xfrm>
            <a:off x="7546588" y="1634931"/>
            <a:ext cx="828887" cy="1221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093" name="Linie" descr="Lini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94959" y="1698335"/>
            <a:ext cx="1161754" cy="159905"/>
          </a:xfrm>
          <a:prstGeom prst="rect">
            <a:avLst/>
          </a:prstGeom>
        </p:spPr>
      </p:pic>
      <p:sp>
        <p:nvSpPr>
          <p:cNvPr id="1095" name="0"/>
          <p:cNvSpPr txBox="1"/>
          <p:nvPr/>
        </p:nvSpPr>
        <p:spPr>
          <a:xfrm>
            <a:off x="8311845" y="1408773"/>
            <a:ext cx="666539" cy="290352"/>
          </a:xfrm>
          <a:prstGeom prst="rect">
            <a:avLst/>
          </a:prstGeom>
          <a:solidFill>
            <a:srgbClr val="FFFFFF"/>
          </a:solidFill>
          <a:ln w="12700">
            <a:solidFill>
              <a:srgbClr val="F5D32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pic>
        <p:nvPicPr>
          <p:cNvPr id="1096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7188577" y="2342196"/>
            <a:ext cx="465863" cy="99941"/>
          </a:xfrm>
          <a:prstGeom prst="rect">
            <a:avLst/>
          </a:prstGeom>
        </p:spPr>
      </p:pic>
      <p:pic>
        <p:nvPicPr>
          <p:cNvPr id="1098" name="Linie" descr="Lini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7188577" y="2992919"/>
            <a:ext cx="465863" cy="99940"/>
          </a:xfrm>
          <a:prstGeom prst="rect">
            <a:avLst/>
          </a:prstGeom>
        </p:spPr>
      </p:pic>
      <p:pic>
        <p:nvPicPr>
          <p:cNvPr id="1100" name="Linie" descr="Lini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5400000">
            <a:off x="9017377" y="1948904"/>
            <a:ext cx="652130" cy="99940"/>
          </a:xfrm>
          <a:prstGeom prst="rect">
            <a:avLst/>
          </a:prstGeom>
        </p:spPr>
      </p:pic>
      <p:graphicFrame>
        <p:nvGraphicFramePr>
          <p:cNvPr id="1102" name="Tabelle"/>
          <p:cNvGraphicFramePr/>
          <p:nvPr/>
        </p:nvGraphicFramePr>
        <p:xfrm>
          <a:off x="8439932" y="2842786"/>
          <a:ext cx="1832538" cy="393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53324"/>
                <a:gridCol w="253324"/>
                <a:gridCol w="253324"/>
                <a:gridCol w="253324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S3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S4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grpSp>
        <p:nvGrpSpPr>
          <p:cNvPr id="1119" name="Gruppieren"/>
          <p:cNvGrpSpPr/>
          <p:nvPr/>
        </p:nvGrpSpPr>
        <p:grpSpPr>
          <a:xfrm>
            <a:off x="7143219" y="4222319"/>
            <a:ext cx="2252205" cy="2682448"/>
            <a:chOff x="0" y="0"/>
            <a:chExt cx="2252203" cy="2682447"/>
          </a:xfrm>
        </p:grpSpPr>
        <p:pic>
          <p:nvPicPr>
            <p:cNvPr id="1103" name="Bild" descr="Bild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91515" y="1295011"/>
              <a:ext cx="1960689" cy="13874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04" name="Linie" descr="Linie"/>
            <p:cNvPicPr>
              <a:picLocks noChangeAspect="0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rot="5400000">
              <a:off x="1602754" y="1914730"/>
              <a:ext cx="439561" cy="159905"/>
            </a:xfrm>
            <a:prstGeom prst="rect">
              <a:avLst/>
            </a:prstGeom>
            <a:effectLst/>
          </p:spPr>
        </p:pic>
        <p:sp>
          <p:nvSpPr>
            <p:cNvPr id="1106" name="{0}"/>
            <p:cNvSpPr txBox="1"/>
            <p:nvPr/>
          </p:nvSpPr>
          <p:spPr>
            <a:xfrm>
              <a:off x="294043" y="2124703"/>
              <a:ext cx="682048" cy="294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{0}</a:t>
              </a:r>
            </a:p>
          </p:txBody>
        </p:sp>
        <p:sp>
          <p:nvSpPr>
            <p:cNvPr id="1107" name="U"/>
            <p:cNvSpPr txBox="1"/>
            <p:nvPr/>
          </p:nvSpPr>
          <p:spPr>
            <a:xfrm>
              <a:off x="1500098" y="1841694"/>
              <a:ext cx="359578" cy="2940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pic>
          <p:nvPicPr>
            <p:cNvPr id="1108" name="Linie" descr="Linie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rot="14819253">
              <a:off x="1104844" y="2169642"/>
              <a:ext cx="498769" cy="219869"/>
            </a:xfrm>
            <a:prstGeom prst="rect">
              <a:avLst/>
            </a:prstGeom>
            <a:effectLst/>
          </p:spPr>
        </p:pic>
        <p:pic>
          <p:nvPicPr>
            <p:cNvPr id="1110" name="Bild" descr="Bild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91515" y="0"/>
              <a:ext cx="1960689" cy="13874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11" name="Linie" descr="Linie"/>
            <p:cNvPicPr>
              <a:picLocks noChangeAspect="0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rot="5400000">
              <a:off x="1602754" y="619719"/>
              <a:ext cx="439561" cy="159905"/>
            </a:xfrm>
            <a:prstGeom prst="rect">
              <a:avLst/>
            </a:prstGeom>
            <a:effectLst/>
          </p:spPr>
        </p:pic>
        <p:sp>
          <p:nvSpPr>
            <p:cNvPr id="1113" name="{U}"/>
            <p:cNvSpPr txBox="1"/>
            <p:nvPr/>
          </p:nvSpPr>
          <p:spPr>
            <a:xfrm>
              <a:off x="294043" y="829692"/>
              <a:ext cx="682048" cy="294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{U}</a:t>
              </a:r>
            </a:p>
          </p:txBody>
        </p:sp>
        <p:sp>
          <p:nvSpPr>
            <p:cNvPr id="1114" name="U"/>
            <p:cNvSpPr txBox="1"/>
            <p:nvPr/>
          </p:nvSpPr>
          <p:spPr>
            <a:xfrm>
              <a:off x="1500098" y="546683"/>
              <a:ext cx="359578" cy="2940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pic>
          <p:nvPicPr>
            <p:cNvPr id="1115" name="Linie" descr="Linie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rot="14819253">
              <a:off x="1051116" y="343975"/>
              <a:ext cx="498769" cy="219869"/>
            </a:xfrm>
            <a:prstGeom prst="rect">
              <a:avLst/>
            </a:prstGeom>
            <a:effectLst/>
          </p:spPr>
        </p:pic>
        <p:sp>
          <p:nvSpPr>
            <p:cNvPr id="1117" name="S=1"/>
            <p:cNvSpPr txBox="1"/>
            <p:nvPr/>
          </p:nvSpPr>
          <p:spPr>
            <a:xfrm>
              <a:off x="0" y="299036"/>
              <a:ext cx="682048" cy="2940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S=1</a:t>
              </a:r>
            </a:p>
          </p:txBody>
        </p:sp>
        <p:sp>
          <p:nvSpPr>
            <p:cNvPr id="1118" name="S=0"/>
            <p:cNvSpPr txBox="1"/>
            <p:nvPr/>
          </p:nvSpPr>
          <p:spPr>
            <a:xfrm>
              <a:off x="0" y="1609034"/>
              <a:ext cx="682048" cy="294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S=0</a:t>
              </a:r>
            </a:p>
          </p:txBody>
        </p:sp>
      </p:grpSp>
      <p:sp>
        <p:nvSpPr>
          <p:cNvPr id="1120" name="Halbbrücke"/>
          <p:cNvSpPr txBox="1"/>
          <p:nvPr/>
        </p:nvSpPr>
        <p:spPr>
          <a:xfrm>
            <a:off x="6865965" y="4110844"/>
            <a:ext cx="148678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Halbbrücke</a:t>
            </a:r>
          </a:p>
        </p:txBody>
      </p:sp>
      <p:grpSp>
        <p:nvGrpSpPr>
          <p:cNvPr id="1138" name="Gruppieren"/>
          <p:cNvGrpSpPr/>
          <p:nvPr/>
        </p:nvGrpSpPr>
        <p:grpSpPr>
          <a:xfrm>
            <a:off x="-5193" y="3810000"/>
            <a:ext cx="3391483" cy="3213606"/>
            <a:chOff x="0" y="0"/>
            <a:chExt cx="3391482" cy="3213605"/>
          </a:xfrm>
        </p:grpSpPr>
        <p:pic>
          <p:nvPicPr>
            <p:cNvPr id="1121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83200" y="0"/>
              <a:ext cx="2440208" cy="32136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22" name="Rechteck"/>
            <p:cNvSpPr/>
            <p:nvPr/>
          </p:nvSpPr>
          <p:spPr>
            <a:xfrm>
              <a:off x="616331" y="174144"/>
              <a:ext cx="126735" cy="24824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23" name="0"/>
            <p:cNvSpPr txBox="1"/>
            <p:nvPr/>
          </p:nvSpPr>
          <p:spPr>
            <a:xfrm>
              <a:off x="0" y="923840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124" name="0"/>
            <p:cNvSpPr txBox="1"/>
            <p:nvPr/>
          </p:nvSpPr>
          <p:spPr>
            <a:xfrm>
              <a:off x="0" y="1912216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125" name="+uDC/2"/>
            <p:cNvSpPr txBox="1"/>
            <p:nvPr/>
          </p:nvSpPr>
          <p:spPr>
            <a:xfrm>
              <a:off x="0" y="2576810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  <a:r>
                <a:t>/2</a:t>
              </a:r>
            </a:p>
          </p:txBody>
        </p:sp>
        <p:sp>
          <p:nvSpPr>
            <p:cNvPr id="1126" name="+uDC"/>
            <p:cNvSpPr txBox="1"/>
            <p:nvPr/>
          </p:nvSpPr>
          <p:spPr>
            <a:xfrm>
              <a:off x="2857500" y="1539054"/>
              <a:ext cx="533983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sp>
          <p:nvSpPr>
            <p:cNvPr id="1127" name="Rechteck"/>
            <p:cNvSpPr/>
            <p:nvPr/>
          </p:nvSpPr>
          <p:spPr>
            <a:xfrm>
              <a:off x="1417656" y="1154893"/>
              <a:ext cx="971296" cy="3938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28" name="Rechteck"/>
            <p:cNvSpPr/>
            <p:nvPr/>
          </p:nvSpPr>
          <p:spPr>
            <a:xfrm>
              <a:off x="804777" y="1339271"/>
              <a:ext cx="828888" cy="122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1129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53149" y="1402675"/>
              <a:ext cx="1161753" cy="159905"/>
            </a:xfrm>
            <a:prstGeom prst="rect">
              <a:avLst/>
            </a:prstGeom>
            <a:effectLst/>
          </p:spPr>
        </p:pic>
        <p:sp>
          <p:nvSpPr>
            <p:cNvPr id="1131" name="+uDC/2"/>
            <p:cNvSpPr txBox="1"/>
            <p:nvPr/>
          </p:nvSpPr>
          <p:spPr>
            <a:xfrm>
              <a:off x="1570035" y="1113112"/>
              <a:ext cx="666539" cy="2903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5D32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  <a:r>
                <a:t>/2</a:t>
              </a:r>
            </a:p>
          </p:txBody>
        </p:sp>
        <p:pic>
          <p:nvPicPr>
            <p:cNvPr id="1132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446767" y="2697258"/>
              <a:ext cx="465863" cy="99941"/>
            </a:xfrm>
            <a:prstGeom prst="rect">
              <a:avLst/>
            </a:prstGeom>
            <a:effectLst/>
          </p:spPr>
        </p:pic>
        <p:pic>
          <p:nvPicPr>
            <p:cNvPr id="1134" name="Linie" descr="Lini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5400000">
              <a:off x="2300967" y="1653243"/>
              <a:ext cx="652130" cy="99941"/>
            </a:xfrm>
            <a:prstGeom prst="rect">
              <a:avLst/>
            </a:prstGeom>
            <a:effectLst/>
          </p:spPr>
        </p:pic>
        <p:graphicFrame>
          <p:nvGraphicFramePr>
            <p:cNvPr id="1136" name="Tabelle"/>
            <p:cNvGraphicFramePr/>
            <p:nvPr/>
          </p:nvGraphicFramePr>
          <p:xfrm>
            <a:off x="1672722" y="2521726"/>
            <a:ext cx="1066801" cy="431801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1" rtl="0">
                  <a:tableStyleId>{4C3C2611-4C71-4FC5-86AE-919BDF0F9419}</a:tableStyleId>
                </a:tblPr>
                <a:tblGrid>
                  <a:gridCol w="253324"/>
                  <a:gridCol w="253324"/>
                  <a:gridCol w="253324"/>
                  <a:gridCol w="253324"/>
                </a:tblGrid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S2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S3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S4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</a:tr>
              </a:tbl>
            </a:graphicData>
          </a:graphic>
        </p:graphicFrame>
        <p:sp>
          <p:nvSpPr>
            <p:cNvPr id="1137" name="0"/>
            <p:cNvSpPr txBox="1"/>
            <p:nvPr/>
          </p:nvSpPr>
          <p:spPr>
            <a:xfrm>
              <a:off x="0" y="356573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</p:grpSp>
      <p:grpSp>
        <p:nvGrpSpPr>
          <p:cNvPr id="1154" name="Gruppieren"/>
          <p:cNvGrpSpPr/>
          <p:nvPr/>
        </p:nvGrpSpPr>
        <p:grpSpPr>
          <a:xfrm>
            <a:off x="3379407" y="3816582"/>
            <a:ext cx="3392719" cy="3213606"/>
            <a:chOff x="0" y="0"/>
            <a:chExt cx="3392717" cy="3213605"/>
          </a:xfrm>
        </p:grpSpPr>
        <p:pic>
          <p:nvPicPr>
            <p:cNvPr id="1139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97136" y="0"/>
              <a:ext cx="2440208" cy="32136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0" name="Rechteck"/>
            <p:cNvSpPr/>
            <p:nvPr/>
          </p:nvSpPr>
          <p:spPr>
            <a:xfrm>
              <a:off x="630267" y="174144"/>
              <a:ext cx="126736" cy="24824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41" name="0"/>
            <p:cNvSpPr txBox="1"/>
            <p:nvPr/>
          </p:nvSpPr>
          <p:spPr>
            <a:xfrm>
              <a:off x="0" y="303510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142" name="0"/>
            <p:cNvSpPr txBox="1"/>
            <p:nvPr/>
          </p:nvSpPr>
          <p:spPr>
            <a:xfrm>
              <a:off x="13935" y="923840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143" name="0"/>
            <p:cNvSpPr txBox="1"/>
            <p:nvPr/>
          </p:nvSpPr>
          <p:spPr>
            <a:xfrm>
              <a:off x="13935" y="1912216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144" name="0"/>
            <p:cNvSpPr txBox="1"/>
            <p:nvPr/>
          </p:nvSpPr>
          <p:spPr>
            <a:xfrm>
              <a:off x="13935" y="2576810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145" name="+uDC"/>
            <p:cNvSpPr txBox="1"/>
            <p:nvPr/>
          </p:nvSpPr>
          <p:spPr>
            <a:xfrm>
              <a:off x="2858735" y="1539054"/>
              <a:ext cx="533983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sp>
          <p:nvSpPr>
            <p:cNvPr id="1146" name="Rechteck"/>
            <p:cNvSpPr/>
            <p:nvPr/>
          </p:nvSpPr>
          <p:spPr>
            <a:xfrm>
              <a:off x="1431592" y="1154893"/>
              <a:ext cx="971296" cy="3938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47" name="Rechteck"/>
            <p:cNvSpPr/>
            <p:nvPr/>
          </p:nvSpPr>
          <p:spPr>
            <a:xfrm>
              <a:off x="818713" y="1339271"/>
              <a:ext cx="828888" cy="1221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1148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67085" y="1402675"/>
              <a:ext cx="1161753" cy="159905"/>
            </a:xfrm>
            <a:prstGeom prst="rect">
              <a:avLst/>
            </a:prstGeom>
            <a:effectLst/>
          </p:spPr>
        </p:pic>
        <p:sp>
          <p:nvSpPr>
            <p:cNvPr id="1150" name="+uDC"/>
            <p:cNvSpPr txBox="1"/>
            <p:nvPr/>
          </p:nvSpPr>
          <p:spPr>
            <a:xfrm>
              <a:off x="1583971" y="1113112"/>
              <a:ext cx="666539" cy="2903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5D32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</a:p>
          </p:txBody>
        </p:sp>
        <p:pic>
          <p:nvPicPr>
            <p:cNvPr id="1151" name="Linie" descr="Lini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5400000">
              <a:off x="2302203" y="1653243"/>
              <a:ext cx="652130" cy="99941"/>
            </a:xfrm>
            <a:prstGeom prst="rect">
              <a:avLst/>
            </a:prstGeom>
            <a:effectLst/>
          </p:spPr>
        </p:pic>
        <p:graphicFrame>
          <p:nvGraphicFramePr>
            <p:cNvPr id="1153" name="Tabelle"/>
            <p:cNvGraphicFramePr/>
            <p:nvPr/>
          </p:nvGraphicFramePr>
          <p:xfrm>
            <a:off x="1686658" y="2521726"/>
            <a:ext cx="1066801" cy="431801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1" rtl="0">
                  <a:tableStyleId>{4C3C2611-4C71-4FC5-86AE-919BDF0F9419}</a:tableStyleId>
                </a:tblPr>
                <a:tblGrid>
                  <a:gridCol w="253324"/>
                  <a:gridCol w="253324"/>
                  <a:gridCol w="253324"/>
                  <a:gridCol w="253324"/>
                </a:tblGrid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S2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S3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S4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</a:tr>
              </a:tbl>
            </a:graphicData>
          </a:graphic>
        </p:graphicFrame>
      </p:grpSp>
      <p:sp>
        <p:nvSpPr>
          <p:cNvPr id="1155" name="Linie"/>
          <p:cNvSpPr/>
          <p:nvPr/>
        </p:nvSpPr>
        <p:spPr>
          <a:xfrm flipV="1">
            <a:off x="3348295" y="374709"/>
            <a:ext cx="1" cy="6870582"/>
          </a:xfrm>
          <a:prstGeom prst="line">
            <a:avLst/>
          </a:prstGeom>
          <a:ln w="12700">
            <a:solidFill>
              <a:srgbClr val="008F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56" name="Linie"/>
          <p:cNvSpPr/>
          <p:nvPr/>
        </p:nvSpPr>
        <p:spPr>
          <a:xfrm flipV="1">
            <a:off x="6752437" y="374709"/>
            <a:ext cx="1" cy="6870582"/>
          </a:xfrm>
          <a:prstGeom prst="line">
            <a:avLst/>
          </a:prstGeom>
          <a:ln w="12700">
            <a:solidFill>
              <a:srgbClr val="008F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57" name="Linie"/>
          <p:cNvSpPr/>
          <p:nvPr/>
        </p:nvSpPr>
        <p:spPr>
          <a:xfrm>
            <a:off x="116985" y="3754671"/>
            <a:ext cx="9655097" cy="1"/>
          </a:xfrm>
          <a:prstGeom prst="line">
            <a:avLst/>
          </a:prstGeom>
          <a:ln w="12700">
            <a:solidFill>
              <a:srgbClr val="008F00"/>
            </a:solidFill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25" y="251778"/>
            <a:ext cx="5041019" cy="22719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0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33258" y="279235"/>
            <a:ext cx="4930802" cy="325166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66" name="Gruppieren"/>
          <p:cNvGrpSpPr/>
          <p:nvPr/>
        </p:nvGrpSpPr>
        <p:grpSpPr>
          <a:xfrm>
            <a:off x="5287130" y="4010917"/>
            <a:ext cx="4400822" cy="2324129"/>
            <a:chOff x="0" y="0"/>
            <a:chExt cx="4400820" cy="2324128"/>
          </a:xfrm>
        </p:grpSpPr>
        <p:pic>
          <p:nvPicPr>
            <p:cNvPr id="1161" name="3_5_1_MMC_ideal_Ua_i.PNG" descr="3_5_1_MMC_ideal_Ua_i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400821" cy="23241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62" name="t [s]"/>
            <p:cNvSpPr txBox="1"/>
            <p:nvPr/>
          </p:nvSpPr>
          <p:spPr>
            <a:xfrm>
              <a:off x="3723598" y="1837342"/>
              <a:ext cx="658896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1163" name="Rechteck 75"/>
            <p:cNvSpPr txBox="1"/>
            <p:nvPr/>
          </p:nvSpPr>
          <p:spPr>
            <a:xfrm>
              <a:off x="2930980" y="1123071"/>
              <a:ext cx="719518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defTabSz="914400"/>
              <a:r>
                <a:t>i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1164" name="Rechteck 75"/>
            <p:cNvSpPr txBox="1"/>
            <p:nvPr/>
          </p:nvSpPr>
          <p:spPr>
            <a:xfrm>
              <a:off x="881981" y="823548"/>
              <a:ext cx="770417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defTabSz="914400">
                <a:defRPr>
                  <a:solidFill>
                    <a:schemeClr val="accent5"/>
                  </a:solid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1165" name="Schaltfrequenz 4 kHz"/>
            <p:cNvSpPr txBox="1"/>
            <p:nvPr/>
          </p:nvSpPr>
          <p:spPr>
            <a:xfrm>
              <a:off x="267283" y="1774243"/>
              <a:ext cx="1866496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Schaltfrequenz 4 kHz</a:t>
              </a:r>
            </a:p>
          </p:txBody>
        </p:sp>
      </p:grpSp>
      <p:sp>
        <p:nvSpPr>
          <p:cNvPr id="1167" name="Rechteck"/>
          <p:cNvSpPr/>
          <p:nvPr/>
        </p:nvSpPr>
        <p:spPr>
          <a:xfrm>
            <a:off x="42749" y="188144"/>
            <a:ext cx="5056971" cy="2513343"/>
          </a:xfrm>
          <a:prstGeom prst="rect">
            <a:avLst/>
          </a:prstGeom>
          <a:ln w="19050">
            <a:solidFill>
              <a:srgbClr val="F5D328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grpSp>
        <p:nvGrpSpPr>
          <p:cNvPr id="1172" name="Gruppieren"/>
          <p:cNvGrpSpPr/>
          <p:nvPr/>
        </p:nvGrpSpPr>
        <p:grpSpPr>
          <a:xfrm>
            <a:off x="318320" y="2868084"/>
            <a:ext cx="4429629" cy="4172288"/>
            <a:chOff x="0" y="0"/>
            <a:chExt cx="4429628" cy="4172287"/>
          </a:xfrm>
        </p:grpSpPr>
        <p:pic>
          <p:nvPicPr>
            <p:cNvPr id="1168" name="3_5_1a_Schalstuganale.PNG" descr="3_5_1a_Schalstuganal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156090"/>
              <a:ext cx="4400821" cy="40161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69" name="t [s]"/>
            <p:cNvSpPr txBox="1"/>
            <p:nvPr/>
          </p:nvSpPr>
          <p:spPr>
            <a:xfrm>
              <a:off x="3770733" y="3195765"/>
              <a:ext cx="658896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1170" name="Schaltsignale s10 bis s40"/>
            <p:cNvSpPr txBox="1"/>
            <p:nvPr/>
          </p:nvSpPr>
          <p:spPr>
            <a:xfrm>
              <a:off x="2184780" y="0"/>
              <a:ext cx="1999813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Schaltsignale s</a:t>
              </a:r>
              <a:r>
                <a:rPr baseline="-5999"/>
                <a:t>10</a:t>
              </a:r>
              <a:r>
                <a:t> bis s</a:t>
              </a:r>
              <a:r>
                <a:rPr baseline="-5999"/>
                <a:t>40</a:t>
              </a:r>
            </a:p>
          </p:txBody>
        </p:sp>
        <p:sp>
          <p:nvSpPr>
            <p:cNvPr id="1171" name="Schaltfrequenz 1 kHz"/>
            <p:cNvSpPr txBox="1"/>
            <p:nvPr/>
          </p:nvSpPr>
          <p:spPr>
            <a:xfrm>
              <a:off x="356045" y="3759200"/>
              <a:ext cx="1866496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Schaltfrequenz 1 kHz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Abgerundetes Rechteck 215"/>
          <p:cNvSpPr/>
          <p:nvPr/>
        </p:nvSpPr>
        <p:spPr>
          <a:xfrm>
            <a:off x="5395075" y="610910"/>
            <a:ext cx="3909173" cy="3749375"/>
          </a:xfrm>
          <a:prstGeom prst="roundRect">
            <a:avLst>
              <a:gd name="adj" fmla="val 499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175" name="Linie"/>
          <p:cNvSpPr/>
          <p:nvPr/>
        </p:nvSpPr>
        <p:spPr>
          <a:xfrm flipV="1">
            <a:off x="6325535" y="800093"/>
            <a:ext cx="1" cy="337100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76" name="Linie"/>
          <p:cNvSpPr/>
          <p:nvPr/>
        </p:nvSpPr>
        <p:spPr>
          <a:xfrm flipH="1" flipV="1">
            <a:off x="6318328" y="813827"/>
            <a:ext cx="281053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77" name="Kreis"/>
          <p:cNvSpPr/>
          <p:nvPr/>
        </p:nvSpPr>
        <p:spPr>
          <a:xfrm flipH="1" rot="16200000">
            <a:off x="6288011" y="243360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78" name="Linie"/>
          <p:cNvSpPr/>
          <p:nvPr/>
        </p:nvSpPr>
        <p:spPr>
          <a:xfrm flipH="1" flipV="1">
            <a:off x="6953808" y="813827"/>
            <a:ext cx="154672" cy="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79" name="i1"/>
          <p:cNvSpPr txBox="1"/>
          <p:nvPr/>
        </p:nvSpPr>
        <p:spPr>
          <a:xfrm>
            <a:off x="6873076" y="892533"/>
            <a:ext cx="50912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</a:t>
            </a:r>
          </a:p>
        </p:txBody>
      </p:sp>
      <p:sp>
        <p:nvSpPr>
          <p:cNvPr id="1180" name="Kreis"/>
          <p:cNvSpPr/>
          <p:nvPr/>
        </p:nvSpPr>
        <p:spPr>
          <a:xfrm flipH="1" rot="5400000">
            <a:off x="6172921" y="3665287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81" name="Linie"/>
          <p:cNvSpPr/>
          <p:nvPr/>
        </p:nvSpPr>
        <p:spPr>
          <a:xfrm>
            <a:off x="6553178" y="3583132"/>
            <a:ext cx="1" cy="47284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1186" name="Gruppieren"/>
          <p:cNvGrpSpPr/>
          <p:nvPr/>
        </p:nvGrpSpPr>
        <p:grpSpPr>
          <a:xfrm flipH="1" rot="5400000">
            <a:off x="6188375" y="2125547"/>
            <a:ext cx="324281" cy="132955"/>
            <a:chOff x="0" y="0"/>
            <a:chExt cx="324280" cy="132953"/>
          </a:xfrm>
        </p:grpSpPr>
        <p:sp>
          <p:nvSpPr>
            <p:cNvPr id="1182" name="Rechteck"/>
            <p:cNvSpPr/>
            <p:nvPr/>
          </p:nvSpPr>
          <p:spPr>
            <a:xfrm rot="10800000">
              <a:off x="-1" y="-1"/>
              <a:ext cx="324281" cy="1329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183" name="Linie"/>
            <p:cNvSpPr/>
            <p:nvPr/>
          </p:nvSpPr>
          <p:spPr>
            <a:xfrm flipH="1">
              <a:off x="108433" y="33243"/>
              <a:ext cx="107414" cy="74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184" name="Linie"/>
            <p:cNvSpPr/>
            <p:nvPr/>
          </p:nvSpPr>
          <p:spPr>
            <a:xfrm flipH="1">
              <a:off x="1019" y="38532"/>
              <a:ext cx="107415" cy="7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185" name="Linie"/>
            <p:cNvSpPr/>
            <p:nvPr/>
          </p:nvSpPr>
          <p:spPr>
            <a:xfrm flipH="1">
              <a:off x="215845" y="38532"/>
              <a:ext cx="107415" cy="7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1187" name="R1"/>
          <p:cNvSpPr txBox="1"/>
          <p:nvPr/>
        </p:nvSpPr>
        <p:spPr>
          <a:xfrm>
            <a:off x="5836130" y="2059896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1188" name="Kreis"/>
          <p:cNvSpPr/>
          <p:nvPr/>
        </p:nvSpPr>
        <p:spPr>
          <a:xfrm flipH="1" rot="5400000">
            <a:off x="6172921" y="3095421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89" name="Kreis"/>
          <p:cNvSpPr/>
          <p:nvPr/>
        </p:nvSpPr>
        <p:spPr>
          <a:xfrm flipH="1" rot="5400000">
            <a:off x="6172921" y="1555455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90" name="Kreis"/>
          <p:cNvSpPr/>
          <p:nvPr/>
        </p:nvSpPr>
        <p:spPr>
          <a:xfrm flipH="1" rot="5400000">
            <a:off x="6172921" y="1002521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91" name="Linie"/>
          <p:cNvSpPr/>
          <p:nvPr/>
        </p:nvSpPr>
        <p:spPr>
          <a:xfrm>
            <a:off x="6553178" y="3013266"/>
            <a:ext cx="1" cy="47284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2" name="Linie"/>
          <p:cNvSpPr/>
          <p:nvPr/>
        </p:nvSpPr>
        <p:spPr>
          <a:xfrm>
            <a:off x="6553178" y="1473299"/>
            <a:ext cx="1" cy="47284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3" name="Linie"/>
          <p:cNvSpPr/>
          <p:nvPr/>
        </p:nvSpPr>
        <p:spPr>
          <a:xfrm>
            <a:off x="6553178" y="922283"/>
            <a:ext cx="1" cy="47284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4" name="u01"/>
          <p:cNvSpPr txBox="1"/>
          <p:nvPr/>
        </p:nvSpPr>
        <p:spPr>
          <a:xfrm>
            <a:off x="6561597" y="1024663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195" name="Linie"/>
          <p:cNvSpPr/>
          <p:nvPr/>
        </p:nvSpPr>
        <p:spPr>
          <a:xfrm flipH="1">
            <a:off x="5929632" y="3832256"/>
            <a:ext cx="247695" cy="1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6" name="Linie"/>
          <p:cNvSpPr/>
          <p:nvPr/>
        </p:nvSpPr>
        <p:spPr>
          <a:xfrm flipH="1">
            <a:off x="6318329" y="4166627"/>
            <a:ext cx="265548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7" name="Linie"/>
          <p:cNvSpPr/>
          <p:nvPr/>
        </p:nvSpPr>
        <p:spPr>
          <a:xfrm flipH="1">
            <a:off x="5930679" y="3262389"/>
            <a:ext cx="247695" cy="1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8" name="Linie"/>
          <p:cNvSpPr/>
          <p:nvPr/>
        </p:nvSpPr>
        <p:spPr>
          <a:xfrm flipH="1">
            <a:off x="5930679" y="1709722"/>
            <a:ext cx="247695" cy="1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99" name="Linie"/>
          <p:cNvSpPr/>
          <p:nvPr/>
        </p:nvSpPr>
        <p:spPr>
          <a:xfrm flipH="1">
            <a:off x="5930679" y="1153666"/>
            <a:ext cx="247695" cy="1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00" name="{1, 0}"/>
          <p:cNvSpPr txBox="1"/>
          <p:nvPr/>
        </p:nvSpPr>
        <p:spPr>
          <a:xfrm>
            <a:off x="5286398" y="995908"/>
            <a:ext cx="746278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{1, 0}</a:t>
            </a:r>
          </a:p>
        </p:txBody>
      </p:sp>
      <p:sp>
        <p:nvSpPr>
          <p:cNvPr id="1201" name="u01"/>
          <p:cNvSpPr txBox="1"/>
          <p:nvPr/>
        </p:nvSpPr>
        <p:spPr>
          <a:xfrm>
            <a:off x="6551166" y="3104521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202" name="u01"/>
          <p:cNvSpPr txBox="1"/>
          <p:nvPr/>
        </p:nvSpPr>
        <p:spPr>
          <a:xfrm>
            <a:off x="6551166" y="3694368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203" name="{1, 0}"/>
          <p:cNvSpPr txBox="1"/>
          <p:nvPr/>
        </p:nvSpPr>
        <p:spPr>
          <a:xfrm>
            <a:off x="5286398" y="3101508"/>
            <a:ext cx="746278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{1, 0}</a:t>
            </a:r>
          </a:p>
        </p:txBody>
      </p:sp>
      <p:sp>
        <p:nvSpPr>
          <p:cNvPr id="1204" name="{1, 0}"/>
          <p:cNvSpPr txBox="1"/>
          <p:nvPr/>
        </p:nvSpPr>
        <p:spPr>
          <a:xfrm>
            <a:off x="5286398" y="1548841"/>
            <a:ext cx="746278" cy="32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{1, 0}</a:t>
            </a:r>
          </a:p>
        </p:txBody>
      </p:sp>
      <p:sp>
        <p:nvSpPr>
          <p:cNvPr id="1205" name="{1, 0}"/>
          <p:cNvSpPr txBox="1"/>
          <p:nvPr/>
        </p:nvSpPr>
        <p:spPr>
          <a:xfrm>
            <a:off x="5286398" y="3683904"/>
            <a:ext cx="746278" cy="32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{1, 0}</a:t>
            </a:r>
          </a:p>
        </p:txBody>
      </p:sp>
      <p:sp>
        <p:nvSpPr>
          <p:cNvPr id="1206" name="Linie"/>
          <p:cNvSpPr/>
          <p:nvPr/>
        </p:nvSpPr>
        <p:spPr>
          <a:xfrm flipV="1">
            <a:off x="7848032" y="800093"/>
            <a:ext cx="1" cy="337100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1210" name="Gruppieren"/>
          <p:cNvGrpSpPr/>
          <p:nvPr/>
        </p:nvGrpSpPr>
        <p:grpSpPr>
          <a:xfrm>
            <a:off x="7702230" y="1297286"/>
            <a:ext cx="887031" cy="472847"/>
            <a:chOff x="0" y="0"/>
            <a:chExt cx="887029" cy="472846"/>
          </a:xfrm>
        </p:grpSpPr>
        <p:sp>
          <p:nvSpPr>
            <p:cNvPr id="1207" name="u01"/>
            <p:cNvSpPr txBox="1"/>
            <p:nvPr/>
          </p:nvSpPr>
          <p:spPr>
            <a:xfrm>
              <a:off x="493591" y="104296"/>
              <a:ext cx="393439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208" name="Kreis"/>
            <p:cNvSpPr/>
            <p:nvPr/>
          </p:nvSpPr>
          <p:spPr>
            <a:xfrm flipH="1" rot="5400000">
              <a:off x="1652" y="82155"/>
              <a:ext cx="305232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209" name="Linie"/>
            <p:cNvSpPr/>
            <p:nvPr/>
          </p:nvSpPr>
          <p:spPr>
            <a:xfrm flipH="1">
              <a:off x="446914" y="0"/>
              <a:ext cx="1" cy="4728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211" name="u01"/>
          <p:cNvSpPr txBox="1"/>
          <p:nvPr/>
        </p:nvSpPr>
        <p:spPr>
          <a:xfrm>
            <a:off x="6546805" y="1577596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212" name="DC-Bus"/>
          <p:cNvSpPr txBox="1"/>
          <p:nvPr/>
        </p:nvSpPr>
        <p:spPr>
          <a:xfrm>
            <a:off x="8313861" y="909001"/>
            <a:ext cx="77732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DC-Bus</a:t>
            </a:r>
          </a:p>
        </p:txBody>
      </p:sp>
      <p:sp>
        <p:nvSpPr>
          <p:cNvPr id="1213" name="Linie"/>
          <p:cNvSpPr/>
          <p:nvPr/>
        </p:nvSpPr>
        <p:spPr>
          <a:xfrm>
            <a:off x="6487624" y="2471370"/>
            <a:ext cx="1177949" cy="1"/>
          </a:xfrm>
          <a:prstGeom prst="line">
            <a:avLst/>
          </a:prstGeom>
          <a:ln w="12700">
            <a:solidFill>
              <a:schemeClr val="accent4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14" name="i1"/>
          <p:cNvSpPr txBox="1"/>
          <p:nvPr/>
        </p:nvSpPr>
        <p:spPr>
          <a:xfrm>
            <a:off x="6791242" y="2511863"/>
            <a:ext cx="567537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grpSp>
        <p:nvGrpSpPr>
          <p:cNvPr id="1219" name="Gruppieren"/>
          <p:cNvGrpSpPr/>
          <p:nvPr/>
        </p:nvGrpSpPr>
        <p:grpSpPr>
          <a:xfrm flipH="1" rot="5400000">
            <a:off x="6188375" y="2684239"/>
            <a:ext cx="324281" cy="132954"/>
            <a:chOff x="0" y="0"/>
            <a:chExt cx="324280" cy="132953"/>
          </a:xfrm>
        </p:grpSpPr>
        <p:sp>
          <p:nvSpPr>
            <p:cNvPr id="1215" name="Rechteck"/>
            <p:cNvSpPr/>
            <p:nvPr/>
          </p:nvSpPr>
          <p:spPr>
            <a:xfrm rot="10800000">
              <a:off x="-1" y="-1"/>
              <a:ext cx="324281" cy="1329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216" name="Linie"/>
            <p:cNvSpPr/>
            <p:nvPr/>
          </p:nvSpPr>
          <p:spPr>
            <a:xfrm flipH="1">
              <a:off x="108433" y="33243"/>
              <a:ext cx="107414" cy="74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217" name="Linie"/>
            <p:cNvSpPr/>
            <p:nvPr/>
          </p:nvSpPr>
          <p:spPr>
            <a:xfrm flipH="1">
              <a:off x="1019" y="38532"/>
              <a:ext cx="107415" cy="7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218" name="Linie"/>
            <p:cNvSpPr/>
            <p:nvPr/>
          </p:nvSpPr>
          <p:spPr>
            <a:xfrm flipH="1">
              <a:off x="215845" y="38532"/>
              <a:ext cx="107415" cy="7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1220" name="R1"/>
          <p:cNvSpPr txBox="1"/>
          <p:nvPr/>
        </p:nvSpPr>
        <p:spPr>
          <a:xfrm>
            <a:off x="5834115" y="2607721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1224" name="Gruppieren"/>
          <p:cNvGrpSpPr/>
          <p:nvPr/>
        </p:nvGrpSpPr>
        <p:grpSpPr>
          <a:xfrm>
            <a:off x="7702230" y="3101965"/>
            <a:ext cx="887031" cy="472847"/>
            <a:chOff x="0" y="0"/>
            <a:chExt cx="887029" cy="472846"/>
          </a:xfrm>
        </p:grpSpPr>
        <p:sp>
          <p:nvSpPr>
            <p:cNvPr id="1221" name="u01"/>
            <p:cNvSpPr txBox="1"/>
            <p:nvPr/>
          </p:nvSpPr>
          <p:spPr>
            <a:xfrm>
              <a:off x="493591" y="104296"/>
              <a:ext cx="393439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222" name="Kreis"/>
            <p:cNvSpPr/>
            <p:nvPr/>
          </p:nvSpPr>
          <p:spPr>
            <a:xfrm flipH="1" rot="5400000">
              <a:off x="1652" y="82155"/>
              <a:ext cx="305232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223" name="Linie"/>
            <p:cNvSpPr/>
            <p:nvPr/>
          </p:nvSpPr>
          <p:spPr>
            <a:xfrm flipH="1">
              <a:off x="446914" y="0"/>
              <a:ext cx="1" cy="4728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225" name="Kreis"/>
          <p:cNvSpPr/>
          <p:nvPr/>
        </p:nvSpPr>
        <p:spPr>
          <a:xfrm flipH="1" rot="16200000">
            <a:off x="7812011" y="243360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1248" name="Gruppieren"/>
          <p:cNvGrpSpPr/>
          <p:nvPr/>
        </p:nvGrpSpPr>
        <p:grpSpPr>
          <a:xfrm>
            <a:off x="326225" y="455608"/>
            <a:ext cx="4676839" cy="4031525"/>
            <a:chOff x="0" y="0"/>
            <a:chExt cx="4676837" cy="4031523"/>
          </a:xfrm>
        </p:grpSpPr>
        <p:pic>
          <p:nvPicPr>
            <p:cNvPr id="1226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67923" y="151952"/>
              <a:ext cx="2810533" cy="36199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27" name="Rechteck"/>
            <p:cNvSpPr/>
            <p:nvPr/>
          </p:nvSpPr>
          <p:spPr>
            <a:xfrm>
              <a:off x="898100" y="259904"/>
              <a:ext cx="159904" cy="31321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28" name="{U, 0}"/>
            <p:cNvSpPr txBox="1"/>
            <p:nvPr/>
          </p:nvSpPr>
          <p:spPr>
            <a:xfrm>
              <a:off x="0" y="423253"/>
              <a:ext cx="746277" cy="32176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pic>
          <p:nvPicPr>
            <p:cNvPr id="1229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60841" y="510696"/>
              <a:ext cx="478563" cy="159905"/>
            </a:xfrm>
            <a:prstGeom prst="rect">
              <a:avLst/>
            </a:prstGeom>
            <a:effectLst/>
          </p:spPr>
        </p:pic>
        <p:sp>
          <p:nvSpPr>
            <p:cNvPr id="1231" name="{U, 0}"/>
            <p:cNvSpPr txBox="1"/>
            <p:nvPr/>
          </p:nvSpPr>
          <p:spPr>
            <a:xfrm>
              <a:off x="0" y="1100586"/>
              <a:ext cx="746277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sp>
          <p:nvSpPr>
            <p:cNvPr id="1232" name="{U, 0}"/>
            <p:cNvSpPr txBox="1"/>
            <p:nvPr/>
          </p:nvSpPr>
          <p:spPr>
            <a:xfrm>
              <a:off x="0" y="2391163"/>
              <a:ext cx="746277" cy="32176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sp>
          <p:nvSpPr>
            <p:cNvPr id="1233" name="{U, 0}"/>
            <p:cNvSpPr txBox="1"/>
            <p:nvPr/>
          </p:nvSpPr>
          <p:spPr>
            <a:xfrm>
              <a:off x="0" y="3146506"/>
              <a:ext cx="746277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{U, 0}</a:t>
              </a:r>
            </a:p>
          </p:txBody>
        </p:sp>
        <p:pic>
          <p:nvPicPr>
            <p:cNvPr id="1234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70540" y="2504006"/>
              <a:ext cx="478564" cy="159905"/>
            </a:xfrm>
            <a:prstGeom prst="rect">
              <a:avLst/>
            </a:prstGeom>
            <a:effectLst/>
          </p:spPr>
        </p:pic>
        <p:pic>
          <p:nvPicPr>
            <p:cNvPr id="1236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70540" y="3270829"/>
              <a:ext cx="478564" cy="159905"/>
            </a:xfrm>
            <a:prstGeom prst="rect">
              <a:avLst/>
            </a:prstGeom>
            <a:effectLst/>
          </p:spPr>
        </p:pic>
        <p:pic>
          <p:nvPicPr>
            <p:cNvPr id="1238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560841" y="1226129"/>
              <a:ext cx="478563" cy="159905"/>
            </a:xfrm>
            <a:prstGeom prst="rect">
              <a:avLst/>
            </a:prstGeom>
            <a:effectLst/>
          </p:spPr>
        </p:pic>
        <p:pic>
          <p:nvPicPr>
            <p:cNvPr id="1240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3060771" y="2034163"/>
              <a:ext cx="1895594" cy="159905"/>
            </a:xfrm>
            <a:prstGeom prst="rect">
              <a:avLst/>
            </a:prstGeom>
            <a:effectLst/>
          </p:spPr>
        </p:pic>
        <p:sp>
          <p:nvSpPr>
            <p:cNvPr id="1242" name="2U"/>
            <p:cNvSpPr txBox="1"/>
            <p:nvPr/>
          </p:nvSpPr>
          <p:spPr>
            <a:xfrm>
              <a:off x="4017722" y="1946720"/>
              <a:ext cx="393439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2U</a:t>
              </a:r>
            </a:p>
          </p:txBody>
        </p:sp>
        <p:sp>
          <p:nvSpPr>
            <p:cNvPr id="1243" name="MMC Umrichtermodell"/>
            <p:cNvSpPr txBox="1"/>
            <p:nvPr/>
          </p:nvSpPr>
          <p:spPr>
            <a:xfrm>
              <a:off x="2265805" y="0"/>
              <a:ext cx="241103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MMC Umrichtermodell</a:t>
              </a:r>
            </a:p>
          </p:txBody>
        </p:sp>
        <p:sp>
          <p:nvSpPr>
            <p:cNvPr id="1244" name="Bedingung: jeweils N/2 Zellen aktiv"/>
            <p:cNvSpPr txBox="1"/>
            <p:nvPr/>
          </p:nvSpPr>
          <p:spPr>
            <a:xfrm>
              <a:off x="712540" y="3732540"/>
              <a:ext cx="2942389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Bedingung: jeweils N/2 Zellen aktiv</a:t>
              </a:r>
            </a:p>
          </p:txBody>
        </p:sp>
        <p:pic>
          <p:nvPicPr>
            <p:cNvPr id="1245" name="Linie" descr="Lini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950477" y="1934982"/>
              <a:ext cx="1187800" cy="159905"/>
            </a:xfrm>
            <a:prstGeom prst="rect">
              <a:avLst/>
            </a:prstGeom>
            <a:effectLst/>
          </p:spPr>
        </p:pic>
        <p:sp>
          <p:nvSpPr>
            <p:cNvPr id="1247" name="i1"/>
            <p:cNvSpPr txBox="1"/>
            <p:nvPr/>
          </p:nvSpPr>
          <p:spPr>
            <a:xfrm>
              <a:off x="2189422" y="2071335"/>
              <a:ext cx="567536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Gruppieren"/>
          <p:cNvGrpSpPr/>
          <p:nvPr/>
        </p:nvGrpSpPr>
        <p:grpSpPr>
          <a:xfrm>
            <a:off x="5171218" y="391685"/>
            <a:ext cx="4304308" cy="1644737"/>
            <a:chOff x="0" y="0"/>
            <a:chExt cx="4304307" cy="1644735"/>
          </a:xfrm>
        </p:grpSpPr>
        <p:pic>
          <p:nvPicPr>
            <p:cNvPr id="247" name="3_1_0_2L_Dreicke_Ströme.PNG" descr="3_1_0_2L_Dreicke_Ström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304308" cy="16447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8" name="t [s]"/>
            <p:cNvSpPr txBox="1"/>
            <p:nvPr/>
          </p:nvSpPr>
          <p:spPr>
            <a:xfrm>
              <a:off x="3373042" y="1180907"/>
              <a:ext cx="658896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249" name="ia(t)"/>
            <p:cNvSpPr txBox="1"/>
            <p:nvPr/>
          </p:nvSpPr>
          <p:spPr>
            <a:xfrm>
              <a:off x="352040" y="872755"/>
              <a:ext cx="759082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a</a:t>
              </a:r>
              <a:r>
                <a:t>(t)</a:t>
              </a:r>
            </a:p>
          </p:txBody>
        </p:sp>
        <p:sp>
          <p:nvSpPr>
            <p:cNvPr id="250" name="ib(t)"/>
            <p:cNvSpPr txBox="1"/>
            <p:nvPr/>
          </p:nvSpPr>
          <p:spPr>
            <a:xfrm>
              <a:off x="1049354" y="872755"/>
              <a:ext cx="759082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b</a:t>
              </a:r>
              <a:r>
                <a:t>(t)</a:t>
              </a:r>
            </a:p>
          </p:txBody>
        </p:sp>
        <p:sp>
          <p:nvSpPr>
            <p:cNvPr id="251" name="ic(t)"/>
            <p:cNvSpPr txBox="1"/>
            <p:nvPr/>
          </p:nvSpPr>
          <p:spPr>
            <a:xfrm>
              <a:off x="1699384" y="872755"/>
              <a:ext cx="759082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c</a:t>
              </a:r>
              <a:r>
                <a:t>(t)</a:t>
              </a:r>
            </a:p>
          </p:txBody>
        </p:sp>
      </p:grpSp>
      <p:pic>
        <p:nvPicPr>
          <p:cNvPr id="253" name="3_1-0_2L_Dreieck_Spannungen.PNG" descr="3_1-0_2L_Dreieck_Spannunge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8963" y="628895"/>
            <a:ext cx="4438226" cy="3963644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Rechteck 75"/>
          <p:cNvSpPr txBox="1"/>
          <p:nvPr/>
        </p:nvSpPr>
        <p:spPr>
          <a:xfrm>
            <a:off x="1342375" y="300433"/>
            <a:ext cx="2193785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Umrichter</a:t>
            </a:r>
          </a:p>
        </p:txBody>
      </p:sp>
      <p:sp>
        <p:nvSpPr>
          <p:cNvPr id="255" name="Rechteck 75"/>
          <p:cNvSpPr txBox="1"/>
          <p:nvPr/>
        </p:nvSpPr>
        <p:spPr>
          <a:xfrm>
            <a:off x="5788773" y="300433"/>
            <a:ext cx="759081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256" name="t [s]"/>
          <p:cNvSpPr txBox="1"/>
          <p:nvPr/>
        </p:nvSpPr>
        <p:spPr>
          <a:xfrm>
            <a:off x="3912993" y="1441359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57" name="t [s]"/>
          <p:cNvSpPr txBox="1"/>
          <p:nvPr/>
        </p:nvSpPr>
        <p:spPr>
          <a:xfrm>
            <a:off x="4133127" y="4125293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58" name="t [s]"/>
          <p:cNvSpPr txBox="1"/>
          <p:nvPr/>
        </p:nvSpPr>
        <p:spPr>
          <a:xfrm>
            <a:off x="4133127" y="2783326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59" name="uab(t)"/>
          <p:cNvSpPr txBox="1"/>
          <p:nvPr/>
        </p:nvSpPr>
        <p:spPr>
          <a:xfrm>
            <a:off x="705725" y="815708"/>
            <a:ext cx="75908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ab</a:t>
            </a:r>
            <a:r>
              <a:t>(t)</a:t>
            </a:r>
          </a:p>
        </p:txBody>
      </p:sp>
      <p:sp>
        <p:nvSpPr>
          <p:cNvPr id="260" name="ubc(t)"/>
          <p:cNvSpPr txBox="1"/>
          <p:nvPr/>
        </p:nvSpPr>
        <p:spPr>
          <a:xfrm>
            <a:off x="1343772" y="2153441"/>
            <a:ext cx="75908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bc</a:t>
            </a:r>
            <a:r>
              <a:t>(t)</a:t>
            </a:r>
          </a:p>
        </p:txBody>
      </p:sp>
      <p:sp>
        <p:nvSpPr>
          <p:cNvPr id="261" name="uca(t)"/>
          <p:cNvSpPr txBox="1"/>
          <p:nvPr/>
        </p:nvSpPr>
        <p:spPr>
          <a:xfrm>
            <a:off x="1991993" y="3491175"/>
            <a:ext cx="75908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ca</a:t>
            </a:r>
            <a:r>
              <a:t>(t)</a:t>
            </a:r>
          </a:p>
        </p:txBody>
      </p:sp>
      <p:sp>
        <p:nvSpPr>
          <p:cNvPr id="262" name="Linie"/>
          <p:cNvSpPr/>
          <p:nvPr/>
        </p:nvSpPr>
        <p:spPr>
          <a:xfrm flipH="1" flipV="1">
            <a:off x="4777608" y="2168931"/>
            <a:ext cx="401776" cy="25731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3" name="Linie"/>
          <p:cNvSpPr/>
          <p:nvPr/>
        </p:nvSpPr>
        <p:spPr>
          <a:xfrm flipH="1">
            <a:off x="4777887" y="2610717"/>
            <a:ext cx="408067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4" name="Linie"/>
          <p:cNvSpPr/>
          <p:nvPr/>
        </p:nvSpPr>
        <p:spPr>
          <a:xfrm flipH="1">
            <a:off x="4777887" y="2785282"/>
            <a:ext cx="403333" cy="151739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5" name="3 Spannungsniveaus mit 2-Level Umrichter?"/>
          <p:cNvSpPr txBox="1"/>
          <p:nvPr/>
        </p:nvSpPr>
        <p:spPr>
          <a:xfrm>
            <a:off x="5161809" y="2393388"/>
            <a:ext cx="3984459" cy="306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 Spannungsniveaus mit 2-Level Umrichter?</a:t>
            </a:r>
          </a:p>
        </p:txBody>
      </p:sp>
      <p:sp>
        <p:nvSpPr>
          <p:cNvPr id="266" name="+UDC"/>
          <p:cNvSpPr txBox="1"/>
          <p:nvPr/>
        </p:nvSpPr>
        <p:spPr>
          <a:xfrm>
            <a:off x="5911372" y="4361493"/>
            <a:ext cx="618992" cy="305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</a:p>
        </p:txBody>
      </p:sp>
      <p:sp>
        <p:nvSpPr>
          <p:cNvPr id="267" name="+UDC"/>
          <p:cNvSpPr txBox="1"/>
          <p:nvPr/>
        </p:nvSpPr>
        <p:spPr>
          <a:xfrm>
            <a:off x="5845201" y="3648393"/>
            <a:ext cx="618992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</a:p>
        </p:txBody>
      </p:sp>
      <p:sp>
        <p:nvSpPr>
          <p:cNvPr id="268" name="0"/>
          <p:cNvSpPr txBox="1"/>
          <p:nvPr/>
        </p:nvSpPr>
        <p:spPr>
          <a:xfrm>
            <a:off x="5911372" y="4213476"/>
            <a:ext cx="618992" cy="243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269" name="+UDC"/>
          <p:cNvSpPr txBox="1"/>
          <p:nvPr/>
        </p:nvSpPr>
        <p:spPr>
          <a:xfrm>
            <a:off x="8243174" y="3057291"/>
            <a:ext cx="548546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</a:p>
        </p:txBody>
      </p:sp>
      <p:sp>
        <p:nvSpPr>
          <p:cNvPr id="270" name="0"/>
          <p:cNvSpPr txBox="1"/>
          <p:nvPr/>
        </p:nvSpPr>
        <p:spPr>
          <a:xfrm>
            <a:off x="8182551" y="4190110"/>
            <a:ext cx="618992" cy="243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271" name="0"/>
          <p:cNvSpPr txBox="1"/>
          <p:nvPr/>
        </p:nvSpPr>
        <p:spPr>
          <a:xfrm>
            <a:off x="8272965" y="3673470"/>
            <a:ext cx="341762" cy="243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272" name="0"/>
          <p:cNvSpPr txBox="1"/>
          <p:nvPr/>
        </p:nvSpPr>
        <p:spPr>
          <a:xfrm>
            <a:off x="6033053" y="3063503"/>
            <a:ext cx="341762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0</a:t>
            </a:r>
          </a:p>
        </p:txBody>
      </p:sp>
      <p:grpSp>
        <p:nvGrpSpPr>
          <p:cNvPr id="284" name="Gruppieren"/>
          <p:cNvGrpSpPr/>
          <p:nvPr/>
        </p:nvGrpSpPr>
        <p:grpSpPr>
          <a:xfrm>
            <a:off x="6421553" y="2792705"/>
            <a:ext cx="1852605" cy="504048"/>
            <a:chOff x="0" y="0"/>
            <a:chExt cx="1852603" cy="504047"/>
          </a:xfrm>
        </p:grpSpPr>
        <p:sp>
          <p:nvSpPr>
            <p:cNvPr id="273" name="+UDC"/>
            <p:cNvSpPr txBox="1"/>
            <p:nvPr/>
          </p:nvSpPr>
          <p:spPr>
            <a:xfrm>
              <a:off x="576088" y="0"/>
              <a:ext cx="61899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</a:p>
          </p:txBody>
        </p:sp>
        <p:sp>
          <p:nvSpPr>
            <p:cNvPr id="274" name="Linie"/>
            <p:cNvSpPr/>
            <p:nvPr/>
          </p:nvSpPr>
          <p:spPr>
            <a:xfrm>
              <a:off x="108338" y="260136"/>
              <a:ext cx="1635928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75" name="Linie"/>
            <p:cNvSpPr/>
            <p:nvPr/>
          </p:nvSpPr>
          <p:spPr>
            <a:xfrm>
              <a:off x="18893" y="419974"/>
              <a:ext cx="1788917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76" name="Kreis"/>
            <p:cNvSpPr/>
            <p:nvPr/>
          </p:nvSpPr>
          <p:spPr>
            <a:xfrm rot="10800000">
              <a:off x="1791406" y="389182"/>
              <a:ext cx="61198" cy="6158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77" name="Rechteck"/>
            <p:cNvSpPr/>
            <p:nvPr/>
          </p:nvSpPr>
          <p:spPr>
            <a:xfrm rot="10800000">
              <a:off x="490118" y="335904"/>
              <a:ext cx="308223" cy="16814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grpSp>
          <p:nvGrpSpPr>
            <p:cNvPr id="282" name="Gruppieren"/>
            <p:cNvGrpSpPr/>
            <p:nvPr/>
          </p:nvGrpSpPr>
          <p:grpSpPr>
            <a:xfrm>
              <a:off x="1011786" y="295832"/>
              <a:ext cx="448004" cy="183680"/>
              <a:chOff x="0" y="0"/>
              <a:chExt cx="448003" cy="183679"/>
            </a:xfrm>
          </p:grpSpPr>
          <p:sp>
            <p:nvSpPr>
              <p:cNvPr id="278" name="Rechteck"/>
              <p:cNvSpPr/>
              <p:nvPr/>
            </p:nvSpPr>
            <p:spPr>
              <a:xfrm rot="10800000">
                <a:off x="-1" y="-1"/>
                <a:ext cx="448004" cy="18368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79" name="Linie"/>
              <p:cNvSpPr/>
              <p:nvPr/>
            </p:nvSpPr>
            <p:spPr>
              <a:xfrm flipH="1">
                <a:off x="149803" y="45926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80" name="Linie"/>
              <p:cNvSpPr/>
              <p:nvPr/>
            </p:nvSpPr>
            <p:spPr>
              <a:xfrm flipH="1">
                <a:off x="1408" y="53233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81" name="Linie"/>
              <p:cNvSpPr/>
              <p:nvPr/>
            </p:nvSpPr>
            <p:spPr>
              <a:xfrm flipH="1">
                <a:off x="298198" y="53233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283" name="Kreis"/>
            <p:cNvSpPr/>
            <p:nvPr/>
          </p:nvSpPr>
          <p:spPr>
            <a:xfrm rot="10800000">
              <a:off x="0" y="389182"/>
              <a:ext cx="61198" cy="6158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285" name="+UDC"/>
          <p:cNvSpPr txBox="1"/>
          <p:nvPr/>
        </p:nvSpPr>
        <p:spPr>
          <a:xfrm>
            <a:off x="8217774" y="4357492"/>
            <a:ext cx="548546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+U</a:t>
            </a:r>
            <a:r>
              <a:rPr baseline="-5999"/>
              <a:t>DC</a:t>
            </a:r>
          </a:p>
        </p:txBody>
      </p:sp>
      <p:grpSp>
        <p:nvGrpSpPr>
          <p:cNvPr id="297" name="Gruppieren"/>
          <p:cNvGrpSpPr/>
          <p:nvPr/>
        </p:nvGrpSpPr>
        <p:grpSpPr>
          <a:xfrm>
            <a:off x="6421553" y="3385371"/>
            <a:ext cx="1852605" cy="504049"/>
            <a:chOff x="0" y="0"/>
            <a:chExt cx="1852603" cy="504047"/>
          </a:xfrm>
        </p:grpSpPr>
        <p:sp>
          <p:nvSpPr>
            <p:cNvPr id="286" name="-UDC"/>
            <p:cNvSpPr txBox="1"/>
            <p:nvPr/>
          </p:nvSpPr>
          <p:spPr>
            <a:xfrm>
              <a:off x="576088" y="0"/>
              <a:ext cx="61899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</a:p>
          </p:txBody>
        </p:sp>
        <p:sp>
          <p:nvSpPr>
            <p:cNvPr id="287" name="Linie"/>
            <p:cNvSpPr/>
            <p:nvPr/>
          </p:nvSpPr>
          <p:spPr>
            <a:xfrm>
              <a:off x="108338" y="260136"/>
              <a:ext cx="1635928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8" name="Linie"/>
            <p:cNvSpPr/>
            <p:nvPr/>
          </p:nvSpPr>
          <p:spPr>
            <a:xfrm>
              <a:off x="18893" y="419974"/>
              <a:ext cx="1788917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89" name="Kreis"/>
            <p:cNvSpPr/>
            <p:nvPr/>
          </p:nvSpPr>
          <p:spPr>
            <a:xfrm rot="10800000">
              <a:off x="1791406" y="389182"/>
              <a:ext cx="61198" cy="6158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90" name="Rechteck"/>
            <p:cNvSpPr/>
            <p:nvPr/>
          </p:nvSpPr>
          <p:spPr>
            <a:xfrm rot="10800000">
              <a:off x="490118" y="335904"/>
              <a:ext cx="308223" cy="16814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grpSp>
          <p:nvGrpSpPr>
            <p:cNvPr id="295" name="Gruppieren"/>
            <p:cNvGrpSpPr/>
            <p:nvPr/>
          </p:nvGrpSpPr>
          <p:grpSpPr>
            <a:xfrm>
              <a:off x="1011786" y="295832"/>
              <a:ext cx="448004" cy="183680"/>
              <a:chOff x="0" y="0"/>
              <a:chExt cx="448003" cy="183679"/>
            </a:xfrm>
          </p:grpSpPr>
          <p:sp>
            <p:nvSpPr>
              <p:cNvPr id="291" name="Rechteck"/>
              <p:cNvSpPr/>
              <p:nvPr/>
            </p:nvSpPr>
            <p:spPr>
              <a:xfrm rot="10800000">
                <a:off x="-1" y="-1"/>
                <a:ext cx="448004" cy="18368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92" name="Linie"/>
              <p:cNvSpPr/>
              <p:nvPr/>
            </p:nvSpPr>
            <p:spPr>
              <a:xfrm flipH="1">
                <a:off x="149803" y="45926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93" name="Linie"/>
              <p:cNvSpPr/>
              <p:nvPr/>
            </p:nvSpPr>
            <p:spPr>
              <a:xfrm flipH="1">
                <a:off x="1408" y="53233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94" name="Linie"/>
              <p:cNvSpPr/>
              <p:nvPr/>
            </p:nvSpPr>
            <p:spPr>
              <a:xfrm flipH="1">
                <a:off x="298198" y="53233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296" name="Kreis"/>
            <p:cNvSpPr/>
            <p:nvPr/>
          </p:nvSpPr>
          <p:spPr>
            <a:xfrm rot="10800000">
              <a:off x="0" y="389182"/>
              <a:ext cx="61198" cy="6158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grpSp>
        <p:nvGrpSpPr>
          <p:cNvPr id="309" name="Gruppieren"/>
          <p:cNvGrpSpPr/>
          <p:nvPr/>
        </p:nvGrpSpPr>
        <p:grpSpPr>
          <a:xfrm>
            <a:off x="6446953" y="3990738"/>
            <a:ext cx="1852605" cy="504049"/>
            <a:chOff x="0" y="0"/>
            <a:chExt cx="1852603" cy="504047"/>
          </a:xfrm>
        </p:grpSpPr>
        <p:sp>
          <p:nvSpPr>
            <p:cNvPr id="298" name="0"/>
            <p:cNvSpPr txBox="1"/>
            <p:nvPr/>
          </p:nvSpPr>
          <p:spPr>
            <a:xfrm>
              <a:off x="576088" y="0"/>
              <a:ext cx="61899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299" name="Linie"/>
            <p:cNvSpPr/>
            <p:nvPr/>
          </p:nvSpPr>
          <p:spPr>
            <a:xfrm>
              <a:off x="108338" y="260136"/>
              <a:ext cx="1635928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00" name="Linie"/>
            <p:cNvSpPr/>
            <p:nvPr/>
          </p:nvSpPr>
          <p:spPr>
            <a:xfrm>
              <a:off x="18893" y="419974"/>
              <a:ext cx="1788917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01" name="Kreis"/>
            <p:cNvSpPr/>
            <p:nvPr/>
          </p:nvSpPr>
          <p:spPr>
            <a:xfrm rot="10800000">
              <a:off x="1791406" y="389182"/>
              <a:ext cx="61198" cy="6158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02" name="Rechteck"/>
            <p:cNvSpPr/>
            <p:nvPr/>
          </p:nvSpPr>
          <p:spPr>
            <a:xfrm rot="10800000">
              <a:off x="490118" y="335904"/>
              <a:ext cx="308223" cy="16814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grpSp>
          <p:nvGrpSpPr>
            <p:cNvPr id="307" name="Gruppieren"/>
            <p:cNvGrpSpPr/>
            <p:nvPr/>
          </p:nvGrpSpPr>
          <p:grpSpPr>
            <a:xfrm>
              <a:off x="1011786" y="295832"/>
              <a:ext cx="448004" cy="183680"/>
              <a:chOff x="0" y="0"/>
              <a:chExt cx="448003" cy="183679"/>
            </a:xfrm>
          </p:grpSpPr>
          <p:sp>
            <p:nvSpPr>
              <p:cNvPr id="303" name="Rechteck"/>
              <p:cNvSpPr/>
              <p:nvPr/>
            </p:nvSpPr>
            <p:spPr>
              <a:xfrm rot="10800000">
                <a:off x="-1" y="-1"/>
                <a:ext cx="448004" cy="18368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04" name="Linie"/>
              <p:cNvSpPr/>
              <p:nvPr/>
            </p:nvSpPr>
            <p:spPr>
              <a:xfrm flipH="1">
                <a:off x="149803" y="45926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05" name="Linie"/>
              <p:cNvSpPr/>
              <p:nvPr/>
            </p:nvSpPr>
            <p:spPr>
              <a:xfrm flipH="1">
                <a:off x="1408" y="53233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06" name="Linie"/>
              <p:cNvSpPr/>
              <p:nvPr/>
            </p:nvSpPr>
            <p:spPr>
              <a:xfrm flipH="1">
                <a:off x="298198" y="53233"/>
                <a:ext cx="148397" cy="102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308" name="Kreis"/>
            <p:cNvSpPr/>
            <p:nvPr/>
          </p:nvSpPr>
          <p:spPr>
            <a:xfrm rot="10800000">
              <a:off x="0" y="389182"/>
              <a:ext cx="61198" cy="6158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310" name="Rechteck"/>
          <p:cNvSpPr/>
          <p:nvPr/>
        </p:nvSpPr>
        <p:spPr>
          <a:xfrm>
            <a:off x="273014" y="4569128"/>
            <a:ext cx="4590125" cy="1219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11" name="Leiter zu Leiter"/>
          <p:cNvSpPr txBox="1"/>
          <p:nvPr/>
        </p:nvSpPr>
        <p:spPr>
          <a:xfrm>
            <a:off x="2996095" y="2050909"/>
            <a:ext cx="1272473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Leiter zu Leiter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0" name="Gruppieren"/>
          <p:cNvGrpSpPr/>
          <p:nvPr/>
        </p:nvGrpSpPr>
        <p:grpSpPr>
          <a:xfrm>
            <a:off x="-10128" y="398796"/>
            <a:ext cx="3368379" cy="3310148"/>
            <a:chOff x="0" y="0"/>
            <a:chExt cx="3368378" cy="3310146"/>
          </a:xfrm>
        </p:grpSpPr>
        <p:pic>
          <p:nvPicPr>
            <p:cNvPr id="1250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99944" y="0"/>
              <a:ext cx="2570026" cy="3310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51" name="Rechteck"/>
            <p:cNvSpPr/>
            <p:nvPr/>
          </p:nvSpPr>
          <p:spPr>
            <a:xfrm>
              <a:off x="466750" y="157165"/>
              <a:ext cx="126735" cy="24824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52" name="0"/>
            <p:cNvSpPr txBox="1"/>
            <p:nvPr/>
          </p:nvSpPr>
          <p:spPr>
            <a:xfrm>
              <a:off x="79018" y="261131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253" name="0"/>
            <p:cNvSpPr txBox="1"/>
            <p:nvPr/>
          </p:nvSpPr>
          <p:spPr>
            <a:xfrm>
              <a:off x="79018" y="906861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sz="1400"/>
              </a:pPr>
              <a:r>
                <a:rPr sz="1200"/>
                <a:t>0</a:t>
              </a:r>
            </a:p>
          </p:txBody>
        </p:sp>
        <p:sp>
          <p:nvSpPr>
            <p:cNvPr id="1254" name="+uDC"/>
            <p:cNvSpPr txBox="1"/>
            <p:nvPr/>
          </p:nvSpPr>
          <p:spPr>
            <a:xfrm>
              <a:off x="0" y="2662418"/>
              <a:ext cx="5268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sp>
          <p:nvSpPr>
            <p:cNvPr id="1255" name="uDC"/>
            <p:cNvSpPr txBox="1"/>
            <p:nvPr/>
          </p:nvSpPr>
          <p:spPr>
            <a:xfrm>
              <a:off x="2691159" y="970361"/>
              <a:ext cx="508445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pic>
          <p:nvPicPr>
            <p:cNvPr id="1256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10594" y="1603005"/>
              <a:ext cx="1161753" cy="159905"/>
            </a:xfrm>
            <a:prstGeom prst="rect">
              <a:avLst/>
            </a:prstGeom>
            <a:effectLst/>
          </p:spPr>
        </p:pic>
        <p:sp>
          <p:nvSpPr>
            <p:cNvPr id="1258" name="+uDC"/>
            <p:cNvSpPr txBox="1"/>
            <p:nvPr/>
          </p:nvSpPr>
          <p:spPr>
            <a:xfrm>
              <a:off x="1551687" y="1790400"/>
              <a:ext cx="666539" cy="29035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5D32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</a:p>
          </p:txBody>
        </p:sp>
        <p:pic>
          <p:nvPicPr>
            <p:cNvPr id="1259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97186" y="2131157"/>
              <a:ext cx="465863" cy="99940"/>
            </a:xfrm>
            <a:prstGeom prst="rect">
              <a:avLst/>
            </a:prstGeom>
            <a:effectLst/>
          </p:spPr>
        </p:pic>
        <p:pic>
          <p:nvPicPr>
            <p:cNvPr id="1261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97186" y="2781879"/>
              <a:ext cx="465863" cy="99941"/>
            </a:xfrm>
            <a:prstGeom prst="rect">
              <a:avLst/>
            </a:prstGeom>
            <a:effectLst/>
          </p:spPr>
        </p:pic>
        <p:graphicFrame>
          <p:nvGraphicFramePr>
            <p:cNvPr id="1263" name="Tabelle"/>
            <p:cNvGraphicFramePr/>
            <p:nvPr/>
          </p:nvGraphicFramePr>
          <p:xfrm>
            <a:off x="1535841" y="2634356"/>
            <a:ext cx="1832538" cy="393833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1" rtl="0">
                  <a:tableStyleId>{4C3C2611-4C71-4FC5-86AE-919BDF0F9419}</a:tableStyleId>
                </a:tblPr>
                <a:tblGrid>
                  <a:gridCol w="253324"/>
                  <a:gridCol w="253324"/>
                  <a:gridCol w="253324"/>
                  <a:gridCol w="253324"/>
                </a:tblGrid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S2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S3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S4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</a:tr>
              </a:tbl>
            </a:graphicData>
          </a:graphic>
        </p:graphicFrame>
        <p:sp>
          <p:nvSpPr>
            <p:cNvPr id="1264" name="uDC"/>
            <p:cNvSpPr txBox="1"/>
            <p:nvPr/>
          </p:nvSpPr>
          <p:spPr>
            <a:xfrm>
              <a:off x="2703859" y="2049861"/>
              <a:ext cx="508445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pic>
          <p:nvPicPr>
            <p:cNvPr id="1265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549319" y="1084550"/>
              <a:ext cx="465864" cy="99940"/>
            </a:xfrm>
            <a:prstGeom prst="rect">
              <a:avLst/>
            </a:prstGeom>
            <a:effectLst/>
          </p:spPr>
        </p:pic>
        <p:pic>
          <p:nvPicPr>
            <p:cNvPr id="1267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549319" y="2164050"/>
              <a:ext cx="465864" cy="99941"/>
            </a:xfrm>
            <a:prstGeom prst="rect">
              <a:avLst/>
            </a:prstGeom>
            <a:effectLst/>
          </p:spPr>
        </p:pic>
        <p:sp>
          <p:nvSpPr>
            <p:cNvPr id="1269" name="+uDC"/>
            <p:cNvSpPr txBox="1"/>
            <p:nvPr/>
          </p:nvSpPr>
          <p:spPr>
            <a:xfrm>
              <a:off x="0" y="2016968"/>
              <a:ext cx="5268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</p:grpSp>
      <p:grpSp>
        <p:nvGrpSpPr>
          <p:cNvPr id="1291" name="Gruppieren"/>
          <p:cNvGrpSpPr/>
          <p:nvPr/>
        </p:nvGrpSpPr>
        <p:grpSpPr>
          <a:xfrm>
            <a:off x="3474288" y="398796"/>
            <a:ext cx="3350567" cy="3310148"/>
            <a:chOff x="0" y="0"/>
            <a:chExt cx="3350565" cy="3310146"/>
          </a:xfrm>
        </p:grpSpPr>
        <p:pic>
          <p:nvPicPr>
            <p:cNvPr id="1271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99064" y="0"/>
              <a:ext cx="2570027" cy="3310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72" name="Rechteck"/>
            <p:cNvSpPr/>
            <p:nvPr/>
          </p:nvSpPr>
          <p:spPr>
            <a:xfrm>
              <a:off x="465871" y="157165"/>
              <a:ext cx="126735" cy="24824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73" name="0"/>
            <p:cNvSpPr txBox="1"/>
            <p:nvPr/>
          </p:nvSpPr>
          <p:spPr>
            <a:xfrm>
              <a:off x="78139" y="261131"/>
              <a:ext cx="6792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274" name="0"/>
            <p:cNvSpPr txBox="1"/>
            <p:nvPr/>
          </p:nvSpPr>
          <p:spPr>
            <a:xfrm>
              <a:off x="0" y="2707946"/>
              <a:ext cx="6792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sz="1400"/>
              </a:pPr>
              <a:r>
                <a:rPr sz="1200"/>
                <a:t>0</a:t>
              </a:r>
            </a:p>
          </p:txBody>
        </p:sp>
        <p:sp>
          <p:nvSpPr>
            <p:cNvPr id="1275" name="+uDC"/>
            <p:cNvSpPr txBox="1"/>
            <p:nvPr/>
          </p:nvSpPr>
          <p:spPr>
            <a:xfrm>
              <a:off x="0" y="1950925"/>
              <a:ext cx="5268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sp>
          <p:nvSpPr>
            <p:cNvPr id="1276" name="uDC"/>
            <p:cNvSpPr txBox="1"/>
            <p:nvPr/>
          </p:nvSpPr>
          <p:spPr>
            <a:xfrm>
              <a:off x="2690279" y="970361"/>
              <a:ext cx="508445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pic>
          <p:nvPicPr>
            <p:cNvPr id="1277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09715" y="1603005"/>
              <a:ext cx="1161753" cy="159905"/>
            </a:xfrm>
            <a:prstGeom prst="rect">
              <a:avLst/>
            </a:prstGeom>
            <a:effectLst/>
          </p:spPr>
        </p:pic>
        <p:sp>
          <p:nvSpPr>
            <p:cNvPr id="1279" name="0"/>
            <p:cNvSpPr txBox="1"/>
            <p:nvPr/>
          </p:nvSpPr>
          <p:spPr>
            <a:xfrm>
              <a:off x="1550808" y="1790400"/>
              <a:ext cx="666539" cy="2903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5D32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pic>
          <p:nvPicPr>
            <p:cNvPr id="1280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96306" y="2131157"/>
              <a:ext cx="465864" cy="99940"/>
            </a:xfrm>
            <a:prstGeom prst="rect">
              <a:avLst/>
            </a:prstGeom>
            <a:effectLst/>
          </p:spPr>
        </p:pic>
        <p:pic>
          <p:nvPicPr>
            <p:cNvPr id="1282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96306" y="964852"/>
              <a:ext cx="465864" cy="99941"/>
            </a:xfrm>
            <a:prstGeom prst="rect">
              <a:avLst/>
            </a:prstGeom>
            <a:effectLst/>
          </p:spPr>
        </p:pic>
        <p:graphicFrame>
          <p:nvGraphicFramePr>
            <p:cNvPr id="1284" name="Tabelle"/>
            <p:cNvGraphicFramePr/>
            <p:nvPr/>
          </p:nvGraphicFramePr>
          <p:xfrm>
            <a:off x="1518028" y="2502429"/>
            <a:ext cx="1832538" cy="393833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1" rtl="0">
                  <a:tableStyleId>{4C3C2611-4C71-4FC5-86AE-919BDF0F9419}</a:tableStyleId>
                </a:tblPr>
                <a:tblGrid>
                  <a:gridCol w="253324"/>
                  <a:gridCol w="253324"/>
                  <a:gridCol w="253324"/>
                  <a:gridCol w="253324"/>
                </a:tblGrid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S2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S3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S4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</a:tr>
              </a:tbl>
            </a:graphicData>
          </a:graphic>
        </p:graphicFrame>
        <p:sp>
          <p:nvSpPr>
            <p:cNvPr id="1285" name="uDC"/>
            <p:cNvSpPr txBox="1"/>
            <p:nvPr/>
          </p:nvSpPr>
          <p:spPr>
            <a:xfrm>
              <a:off x="2702979" y="2049861"/>
              <a:ext cx="508445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pic>
          <p:nvPicPr>
            <p:cNvPr id="1286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548440" y="1084550"/>
              <a:ext cx="465864" cy="99940"/>
            </a:xfrm>
            <a:prstGeom prst="rect">
              <a:avLst/>
            </a:prstGeom>
            <a:effectLst/>
          </p:spPr>
        </p:pic>
        <p:pic>
          <p:nvPicPr>
            <p:cNvPr id="1288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548440" y="2164050"/>
              <a:ext cx="465864" cy="99941"/>
            </a:xfrm>
            <a:prstGeom prst="rect">
              <a:avLst/>
            </a:prstGeom>
            <a:effectLst/>
          </p:spPr>
        </p:pic>
        <p:sp>
          <p:nvSpPr>
            <p:cNvPr id="1290" name="+uDC"/>
            <p:cNvSpPr txBox="1"/>
            <p:nvPr/>
          </p:nvSpPr>
          <p:spPr>
            <a:xfrm>
              <a:off x="0" y="850663"/>
              <a:ext cx="5268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</p:grpSp>
      <p:grpSp>
        <p:nvGrpSpPr>
          <p:cNvPr id="1312" name="Gruppieren"/>
          <p:cNvGrpSpPr/>
          <p:nvPr/>
        </p:nvGrpSpPr>
        <p:grpSpPr>
          <a:xfrm>
            <a:off x="6957824" y="398796"/>
            <a:ext cx="3370640" cy="3310148"/>
            <a:chOff x="0" y="0"/>
            <a:chExt cx="3370638" cy="3310146"/>
          </a:xfrm>
        </p:grpSpPr>
        <p:pic>
          <p:nvPicPr>
            <p:cNvPr id="1292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02204" y="0"/>
              <a:ext cx="2570027" cy="3310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93" name="Rechteck"/>
            <p:cNvSpPr/>
            <p:nvPr/>
          </p:nvSpPr>
          <p:spPr>
            <a:xfrm>
              <a:off x="469010" y="157165"/>
              <a:ext cx="126736" cy="24824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94" name="0"/>
            <p:cNvSpPr txBox="1"/>
            <p:nvPr/>
          </p:nvSpPr>
          <p:spPr>
            <a:xfrm>
              <a:off x="119162" y="2664041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1295" name="0"/>
            <p:cNvSpPr txBox="1"/>
            <p:nvPr/>
          </p:nvSpPr>
          <p:spPr>
            <a:xfrm>
              <a:off x="119162" y="2049861"/>
              <a:ext cx="679240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sz="1400"/>
              </a:pPr>
              <a:r>
                <a:rPr sz="1200"/>
                <a:t>0</a:t>
              </a:r>
            </a:p>
          </p:txBody>
        </p:sp>
        <p:sp>
          <p:nvSpPr>
            <p:cNvPr id="1296" name="+uDC"/>
            <p:cNvSpPr txBox="1"/>
            <p:nvPr/>
          </p:nvSpPr>
          <p:spPr>
            <a:xfrm>
              <a:off x="0" y="808218"/>
              <a:ext cx="526839" cy="3217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sp>
          <p:nvSpPr>
            <p:cNvPr id="1297" name="uDC"/>
            <p:cNvSpPr txBox="1"/>
            <p:nvPr/>
          </p:nvSpPr>
          <p:spPr>
            <a:xfrm>
              <a:off x="2693419" y="970361"/>
              <a:ext cx="508445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pic>
          <p:nvPicPr>
            <p:cNvPr id="1298" name="Linie" descr="Lini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12854" y="1603005"/>
              <a:ext cx="1161753" cy="159905"/>
            </a:xfrm>
            <a:prstGeom prst="rect">
              <a:avLst/>
            </a:prstGeom>
            <a:effectLst/>
          </p:spPr>
        </p:pic>
        <p:sp>
          <p:nvSpPr>
            <p:cNvPr id="1300" name="-uDC"/>
            <p:cNvSpPr txBox="1"/>
            <p:nvPr/>
          </p:nvSpPr>
          <p:spPr>
            <a:xfrm>
              <a:off x="1553948" y="1790400"/>
              <a:ext cx="666539" cy="2903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5D32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</a:p>
          </p:txBody>
        </p:sp>
        <p:pic>
          <p:nvPicPr>
            <p:cNvPr id="1301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99446" y="276957"/>
              <a:ext cx="465864" cy="99941"/>
            </a:xfrm>
            <a:prstGeom prst="rect">
              <a:avLst/>
            </a:prstGeom>
            <a:effectLst/>
          </p:spPr>
        </p:pic>
        <p:pic>
          <p:nvPicPr>
            <p:cNvPr id="1303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99446" y="922407"/>
              <a:ext cx="465864" cy="99941"/>
            </a:xfrm>
            <a:prstGeom prst="rect">
              <a:avLst/>
            </a:prstGeom>
            <a:effectLst/>
          </p:spPr>
        </p:pic>
        <p:graphicFrame>
          <p:nvGraphicFramePr>
            <p:cNvPr id="1305" name="Tabelle"/>
            <p:cNvGraphicFramePr/>
            <p:nvPr/>
          </p:nvGraphicFramePr>
          <p:xfrm>
            <a:off x="1538101" y="2634356"/>
            <a:ext cx="1832538" cy="393833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1" rtl="0">
                  <a:tableStyleId>{4C3C2611-4C71-4FC5-86AE-919BDF0F9419}</a:tableStyleId>
                </a:tblPr>
                <a:tblGrid>
                  <a:gridCol w="253324"/>
                  <a:gridCol w="253324"/>
                  <a:gridCol w="253324"/>
                  <a:gridCol w="253324"/>
                </a:tblGrid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S2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S3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S4</a:t>
                        </a:r>
                      </a:p>
                    </a:txBody>
                    <a:tcPr marL="0" marR="0" marT="0" marB="0" anchor="t" anchorCtr="0" horzOverflow="overflow"/>
                  </a:tc>
                </a:tr>
                <a:tr h="190566"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1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  <a:tc>
                    <a:txBody>
                      <a:bodyPr/>
                      <a:lstStyle/>
                      <a:p>
                        <a:pPr indent="228600" algn="ctr">
                          <a:defRPr sz="1800"/>
                        </a:pPr>
                        <a:r>
                          <a:rPr sz="1000"/>
                          <a:t>0</a:t>
                        </a:r>
                      </a:p>
                    </a:txBody>
                    <a:tcPr marL="0" marR="0" marT="0" marB="0" anchor="t" anchorCtr="0" horzOverflow="overflow"/>
                  </a:tc>
                </a:tr>
              </a:tbl>
            </a:graphicData>
          </a:graphic>
        </p:graphicFrame>
        <p:sp>
          <p:nvSpPr>
            <p:cNvPr id="1306" name="uDC"/>
            <p:cNvSpPr txBox="1"/>
            <p:nvPr/>
          </p:nvSpPr>
          <p:spPr>
            <a:xfrm>
              <a:off x="2706119" y="2049861"/>
              <a:ext cx="508445" cy="321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  <p:pic>
          <p:nvPicPr>
            <p:cNvPr id="1307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551580" y="1084550"/>
              <a:ext cx="465863" cy="99941"/>
            </a:xfrm>
            <a:prstGeom prst="rect">
              <a:avLst/>
            </a:prstGeom>
            <a:effectLst/>
          </p:spPr>
        </p:pic>
        <p:pic>
          <p:nvPicPr>
            <p:cNvPr id="1309" name="Linie" descr="Lini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2551580" y="2164050"/>
              <a:ext cx="465863" cy="99941"/>
            </a:xfrm>
            <a:prstGeom prst="rect">
              <a:avLst/>
            </a:prstGeom>
            <a:effectLst/>
          </p:spPr>
        </p:pic>
        <p:sp>
          <p:nvSpPr>
            <p:cNvPr id="1311" name="+uDC"/>
            <p:cNvSpPr txBox="1"/>
            <p:nvPr/>
          </p:nvSpPr>
          <p:spPr>
            <a:xfrm>
              <a:off x="0" y="162768"/>
              <a:ext cx="526839" cy="321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</a:t>
              </a:r>
              <a:r>
                <a:rPr sz="1200"/>
                <a:t>u</a:t>
              </a:r>
              <a:r>
                <a:rPr baseline="-5999" sz="1200"/>
                <a:t>DC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4" name="3_5_MMC_Ua_I.PNG" descr="3_5_MMC_Ua_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85519" y="4009404"/>
            <a:ext cx="4340657" cy="2253635"/>
          </a:xfrm>
          <a:prstGeom prst="rect">
            <a:avLst/>
          </a:prstGeom>
          <a:ln w="12700">
            <a:miter lim="400000"/>
          </a:ln>
        </p:spPr>
      </p:pic>
      <p:sp>
        <p:nvSpPr>
          <p:cNvPr id="1315" name="t [s]"/>
          <p:cNvSpPr txBox="1"/>
          <p:nvPr/>
        </p:nvSpPr>
        <p:spPr>
          <a:xfrm>
            <a:off x="9279035" y="5811499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316" name="Rechteck 75"/>
          <p:cNvSpPr txBox="1"/>
          <p:nvPr/>
        </p:nvSpPr>
        <p:spPr>
          <a:xfrm>
            <a:off x="6505216" y="5097229"/>
            <a:ext cx="58262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>
                <a:solidFill>
                  <a:schemeClr val="accent1"/>
                </a:solidFill>
              </a:defRPr>
            </a:lvl1pPr>
          </a:lstStyle>
          <a:p>
            <a:pPr/>
            <a:r>
              <a:t>i(t) = 0 </a:t>
            </a:r>
          </a:p>
        </p:txBody>
      </p:sp>
      <p:sp>
        <p:nvSpPr>
          <p:cNvPr id="1317" name="Rechteck 75"/>
          <p:cNvSpPr txBox="1"/>
          <p:nvPr/>
        </p:nvSpPr>
        <p:spPr>
          <a:xfrm>
            <a:off x="8071484" y="4194458"/>
            <a:ext cx="77041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>
                <a:solidFill>
                  <a:schemeClr val="accent5"/>
                </a:solidFill>
              </a:defRPr>
            </a:pPr>
            <a:r>
              <a:t>u</a:t>
            </a:r>
            <a:r>
              <a:rPr baseline="-5999"/>
              <a:t>AC</a:t>
            </a:r>
            <a:r>
              <a:t>(t) [pu]</a:t>
            </a:r>
          </a:p>
        </p:txBody>
      </p:sp>
      <p:sp>
        <p:nvSpPr>
          <p:cNvPr id="1318" name="Schaltfrequenz 2 kHz"/>
          <p:cNvSpPr txBox="1"/>
          <p:nvPr/>
        </p:nvSpPr>
        <p:spPr>
          <a:xfrm>
            <a:off x="5863279" y="5748401"/>
            <a:ext cx="1866496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2 kHz</a:t>
            </a:r>
          </a:p>
        </p:txBody>
      </p:sp>
      <p:grpSp>
        <p:nvGrpSpPr>
          <p:cNvPr id="1323" name="Gruppieren"/>
          <p:cNvGrpSpPr/>
          <p:nvPr/>
        </p:nvGrpSpPr>
        <p:grpSpPr>
          <a:xfrm>
            <a:off x="614324" y="3027557"/>
            <a:ext cx="4429629" cy="3946397"/>
            <a:chOff x="0" y="0"/>
            <a:chExt cx="4429628" cy="3946396"/>
          </a:xfrm>
        </p:grpSpPr>
        <p:pic>
          <p:nvPicPr>
            <p:cNvPr id="1319" name="3_5_MMC_Signale.PNG" descr="3_5_MMC_Signal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429629" cy="39463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20" name="t [s]"/>
            <p:cNvSpPr txBox="1"/>
            <p:nvPr/>
          </p:nvSpPr>
          <p:spPr>
            <a:xfrm>
              <a:off x="3719933" y="1546160"/>
              <a:ext cx="658896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1321" name="Schaltsignale s10 bis s40"/>
            <p:cNvSpPr txBox="1"/>
            <p:nvPr/>
          </p:nvSpPr>
          <p:spPr>
            <a:xfrm>
              <a:off x="289386" y="314660"/>
              <a:ext cx="1999813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Schaltsignale s</a:t>
              </a:r>
              <a:r>
                <a:rPr baseline="-5999"/>
                <a:t>10</a:t>
              </a:r>
              <a:r>
                <a:t> bis s</a:t>
              </a:r>
              <a:r>
                <a:rPr baseline="-5999"/>
                <a:t>40</a:t>
              </a:r>
            </a:p>
          </p:txBody>
        </p:sp>
        <p:sp>
          <p:nvSpPr>
            <p:cNvPr id="1322" name="Schaltfrequenz 2 kHz"/>
            <p:cNvSpPr txBox="1"/>
            <p:nvPr/>
          </p:nvSpPr>
          <p:spPr>
            <a:xfrm>
              <a:off x="2328778" y="3515061"/>
              <a:ext cx="1866496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Schaltfrequenz 2 kHz</a:t>
              </a:r>
            </a:p>
          </p:txBody>
        </p:sp>
      </p:grpSp>
      <p:pic>
        <p:nvPicPr>
          <p:cNvPr id="1324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62035" y="249343"/>
            <a:ext cx="4199380" cy="357794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29" name="Gruppieren"/>
          <p:cNvGrpSpPr/>
          <p:nvPr/>
        </p:nvGrpSpPr>
        <p:grpSpPr>
          <a:xfrm>
            <a:off x="222069" y="379272"/>
            <a:ext cx="5214138" cy="2550815"/>
            <a:chOff x="0" y="0"/>
            <a:chExt cx="5214137" cy="2550814"/>
          </a:xfrm>
        </p:grpSpPr>
        <p:pic>
          <p:nvPicPr>
            <p:cNvPr id="1325" name="Bild" descr="Bild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79120"/>
              <a:ext cx="5214138" cy="15627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26" name="Rechteck"/>
            <p:cNvSpPr/>
            <p:nvPr/>
          </p:nvSpPr>
          <p:spPr>
            <a:xfrm>
              <a:off x="24956" y="0"/>
              <a:ext cx="5164226" cy="2550815"/>
            </a:xfrm>
            <a:prstGeom prst="rect">
              <a:avLst/>
            </a:prstGeom>
            <a:noFill/>
            <a:ln w="19050" cap="flat">
              <a:solidFill>
                <a:srgbClr val="F5D328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pic>
          <p:nvPicPr>
            <p:cNvPr id="1327" name="Bild" descr="Bild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629031" y="1325133"/>
              <a:ext cx="978649" cy="9552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28" name="Bild" descr="Bild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402298" y="1610459"/>
              <a:ext cx="1717823" cy="709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3" name="Gruppieren"/>
          <p:cNvGrpSpPr/>
          <p:nvPr/>
        </p:nvGrpSpPr>
        <p:grpSpPr>
          <a:xfrm>
            <a:off x="1107016" y="552449"/>
            <a:ext cx="3807884" cy="2129368"/>
            <a:chOff x="0" y="0"/>
            <a:chExt cx="3807883" cy="2129366"/>
          </a:xfrm>
        </p:grpSpPr>
        <p:pic>
          <p:nvPicPr>
            <p:cNvPr id="1331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722746" y="0"/>
              <a:ext cx="2085138" cy="21293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32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8301"/>
              <a:ext cx="2153407" cy="9103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aphicFrame>
        <p:nvGraphicFramePr>
          <p:cNvPr id="1334" name="Tabelle"/>
          <p:cNvGraphicFramePr/>
          <p:nvPr/>
        </p:nvGraphicFramePr>
        <p:xfrm>
          <a:off x="826717" y="2139225"/>
          <a:ext cx="1832538" cy="39383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23782"/>
                <a:gridCol w="317564"/>
                <a:gridCol w="320673"/>
                <a:gridCol w="320673"/>
                <a:gridCol w="320673"/>
                <a:gridCol w="320673"/>
                <a:gridCol w="320673"/>
                <a:gridCol w="320673"/>
                <a:gridCol w="304387"/>
              </a:tblGrid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Uac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S12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S13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S14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S22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S23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S24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1">
                        <a:satOff val="-36923"/>
                        <a:lumOff val="30882"/>
                      </a:schemeClr>
                    </a:solidFill>
                  </a:tcPr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3"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0.5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3"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3"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-0.5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3"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  <a:tr h="190566"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-1</a:t>
                      </a:r>
                    </a:p>
                  </a:txBody>
                  <a:tcPr marL="0" marR="0" marT="0" marB="0" anchor="t" anchorCtr="0" horzOverflow="overflow">
                    <a:solidFill>
                      <a:schemeClr val="accent3"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1</a:t>
                      </a:r>
                    </a:p>
                  </a:txBody>
                  <a:tcPr marL="0" marR="0" marT="0" marB="0" anchor="t" anchorCtr="0" horzOverflow="overflow">
                    <a:gradFill flip="none" rotWithShape="1">
                      <a:gsLst>
                        <a:gs pos="0">
                          <a:schemeClr val="accent3">
                            <a:hueOff val="-337077"/>
                            <a:satOff val="27450"/>
                            <a:lumOff val="33416"/>
                          </a:schemeClr>
                        </a:gs>
                        <a:gs pos="35000">
                          <a:srgbClr val="FFEFC3"/>
                        </a:gs>
                        <a:gs pos="100000">
                          <a:schemeClr val="accent3">
                            <a:hueOff val="-414096"/>
                            <a:satOff val="27450"/>
                            <a:lumOff val="4553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indent="228600" defTabSz="457200">
                        <a:defRPr sz="1800">
                          <a:uFillTx/>
                        </a:defRPr>
                      </a:pPr>
                      <a:r>
                        <a:rPr sz="1000"/>
                        <a:t>0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pic>
        <p:nvPicPr>
          <p:cNvPr id="1335" name="3_5_MMC_Ua_I.PNG" descr="3_5_MMC_Ua_I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1711" y="3780678"/>
            <a:ext cx="4188827" cy="22261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6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59029" y="507316"/>
            <a:ext cx="3707380" cy="5544607"/>
          </a:xfrm>
          <a:prstGeom prst="rect">
            <a:avLst/>
          </a:prstGeom>
          <a:ln w="12700">
            <a:miter lim="400000"/>
          </a:ln>
        </p:spPr>
      </p:pic>
      <p:sp>
        <p:nvSpPr>
          <p:cNvPr id="1337" name="t [s]"/>
          <p:cNvSpPr txBox="1"/>
          <p:nvPr/>
        </p:nvSpPr>
        <p:spPr>
          <a:xfrm>
            <a:off x="4224435" y="5540566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338" name="Rechteck 75"/>
          <p:cNvSpPr txBox="1"/>
          <p:nvPr/>
        </p:nvSpPr>
        <p:spPr>
          <a:xfrm>
            <a:off x="2584814" y="4868629"/>
            <a:ext cx="582621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>
                <a:solidFill>
                  <a:schemeClr val="accent1"/>
                </a:solidFill>
              </a:defRPr>
            </a:lvl1pPr>
          </a:lstStyle>
          <a:p>
            <a:pPr/>
            <a:r>
              <a:t>i(t) = 0 </a:t>
            </a:r>
          </a:p>
        </p:txBody>
      </p:sp>
      <p:sp>
        <p:nvSpPr>
          <p:cNvPr id="1339" name="Rechteck 75"/>
          <p:cNvSpPr txBox="1"/>
          <p:nvPr/>
        </p:nvSpPr>
        <p:spPr>
          <a:xfrm>
            <a:off x="1577551" y="4042058"/>
            <a:ext cx="77041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>
                <a:solidFill>
                  <a:schemeClr val="accent5"/>
                </a:solidFill>
              </a:defRPr>
            </a:pPr>
            <a:r>
              <a:t>u</a:t>
            </a:r>
            <a:r>
              <a:rPr baseline="-5999"/>
              <a:t>AC</a:t>
            </a:r>
            <a:r>
              <a:t>(t) [pu]</a:t>
            </a:r>
          </a:p>
        </p:txBody>
      </p:sp>
      <p:sp>
        <p:nvSpPr>
          <p:cNvPr id="1340" name="Schaltfrequenz 4 kHz"/>
          <p:cNvSpPr txBox="1"/>
          <p:nvPr/>
        </p:nvSpPr>
        <p:spPr>
          <a:xfrm>
            <a:off x="3128546" y="3677873"/>
            <a:ext cx="1866496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4 kHz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3" name="3_5_4_5L_MMC_dreiphasig_Schaltung.png" descr="3_5_4_5L_MMC_dreiphasig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510623" y="616607"/>
            <a:ext cx="11589813" cy="4067996"/>
          </a:xfrm>
          <a:prstGeom prst="rect">
            <a:avLst/>
          </a:prstGeom>
          <a:ln w="12700">
            <a:miter lim="400000"/>
          </a:ln>
        </p:spPr>
      </p:pic>
      <p:sp>
        <p:nvSpPr>
          <p:cNvPr id="1344" name="Rechteck"/>
          <p:cNvSpPr/>
          <p:nvPr/>
        </p:nvSpPr>
        <p:spPr>
          <a:xfrm>
            <a:off x="-9790" y="1718733"/>
            <a:ext cx="509324" cy="28379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45" name="Drehstromsystem"/>
          <p:cNvSpPr txBox="1"/>
          <p:nvPr/>
        </p:nvSpPr>
        <p:spPr>
          <a:xfrm>
            <a:off x="1024747" y="4067499"/>
            <a:ext cx="2411967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Drehstromsystem</a:t>
            </a:r>
          </a:p>
        </p:txBody>
      </p:sp>
      <p:sp>
        <p:nvSpPr>
          <p:cNvPr id="1346" name="Umrichter mit Last"/>
          <p:cNvSpPr txBox="1"/>
          <p:nvPr/>
        </p:nvSpPr>
        <p:spPr>
          <a:xfrm>
            <a:off x="5825347" y="4067499"/>
            <a:ext cx="2411967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mit Last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1372" y="79238"/>
            <a:ext cx="6946585" cy="3648551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Linie"/>
          <p:cNvSpPr/>
          <p:nvPr/>
        </p:nvSpPr>
        <p:spPr>
          <a:xfrm flipH="1">
            <a:off x="4741460" y="331610"/>
            <a:ext cx="1" cy="3465592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5" name="Serieninduktivität, Leitung"/>
          <p:cNvSpPr txBox="1"/>
          <p:nvPr/>
        </p:nvSpPr>
        <p:spPr>
          <a:xfrm>
            <a:off x="6036606" y="337611"/>
            <a:ext cx="1899772" cy="54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Serieninduktivität, Leitung</a:t>
            </a:r>
          </a:p>
        </p:txBody>
      </p:sp>
      <p:sp>
        <p:nvSpPr>
          <p:cNvPr id="316" name="Netz"/>
          <p:cNvSpPr txBox="1"/>
          <p:nvPr/>
        </p:nvSpPr>
        <p:spPr>
          <a:xfrm>
            <a:off x="7154206" y="2081744"/>
            <a:ext cx="1899772" cy="54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317" name="Umrichter"/>
          <p:cNvSpPr txBox="1"/>
          <p:nvPr/>
        </p:nvSpPr>
        <p:spPr>
          <a:xfrm>
            <a:off x="2387473" y="3342166"/>
            <a:ext cx="1899772" cy="546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</a:t>
            </a:r>
          </a:p>
        </p:txBody>
      </p:sp>
      <p:sp>
        <p:nvSpPr>
          <p:cNvPr id="318" name="AC-Anschluss"/>
          <p:cNvSpPr txBox="1"/>
          <p:nvPr/>
        </p:nvSpPr>
        <p:spPr>
          <a:xfrm>
            <a:off x="5943473" y="3350633"/>
            <a:ext cx="1899772" cy="338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AC-Anschluss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3_1_1_3L_Netz.PNG" descr="3_1_1_3L_Netz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79235" y="659468"/>
            <a:ext cx="4369933" cy="372093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3_1_1_3L_Spannungen.PNG" descr="3_1_1_3L_Spannunge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6838" y="708937"/>
            <a:ext cx="4045760" cy="3621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3_1_1_3L_Ströme.PNG" descr="3_1_1_3L_Ström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2521" y="4626574"/>
            <a:ext cx="4045759" cy="1507890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Rechteck 75"/>
          <p:cNvSpPr txBox="1"/>
          <p:nvPr/>
        </p:nvSpPr>
        <p:spPr>
          <a:xfrm>
            <a:off x="1308508" y="385100"/>
            <a:ext cx="2193785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Umrichter</a:t>
            </a:r>
          </a:p>
        </p:txBody>
      </p:sp>
      <p:sp>
        <p:nvSpPr>
          <p:cNvPr id="324" name="Rechteck 75"/>
          <p:cNvSpPr txBox="1"/>
          <p:nvPr/>
        </p:nvSpPr>
        <p:spPr>
          <a:xfrm>
            <a:off x="6098687" y="385100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 Netz</a:t>
            </a:r>
          </a:p>
        </p:txBody>
      </p:sp>
      <p:sp>
        <p:nvSpPr>
          <p:cNvPr id="325" name="Rechteck 75"/>
          <p:cNvSpPr txBox="1"/>
          <p:nvPr/>
        </p:nvSpPr>
        <p:spPr>
          <a:xfrm>
            <a:off x="1115173" y="4813167"/>
            <a:ext cx="759081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326" name="5 Spannungsniveaus mit 2-Level Umrichter?"/>
          <p:cNvSpPr txBox="1"/>
          <p:nvPr/>
        </p:nvSpPr>
        <p:spPr>
          <a:xfrm>
            <a:off x="4811105" y="4749431"/>
            <a:ext cx="3984459" cy="306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 Spannungsniveaus mit 2-Level Umrichter?</a:t>
            </a:r>
          </a:p>
        </p:txBody>
      </p:sp>
      <p:sp>
        <p:nvSpPr>
          <p:cNvPr id="327" name="Rechteck"/>
          <p:cNvSpPr/>
          <p:nvPr/>
        </p:nvSpPr>
        <p:spPr>
          <a:xfrm>
            <a:off x="328179" y="4298194"/>
            <a:ext cx="4154443" cy="1219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8" name="Rechteck"/>
          <p:cNvSpPr/>
          <p:nvPr/>
        </p:nvSpPr>
        <p:spPr>
          <a:xfrm>
            <a:off x="4739313" y="4348994"/>
            <a:ext cx="4449777" cy="1219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9" name="Linie"/>
          <p:cNvSpPr/>
          <p:nvPr/>
        </p:nvSpPr>
        <p:spPr>
          <a:xfrm flipH="1" flipV="1">
            <a:off x="4449331" y="4297148"/>
            <a:ext cx="492610" cy="492610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0" name="t [s]"/>
          <p:cNvSpPr txBox="1"/>
          <p:nvPr/>
        </p:nvSpPr>
        <p:spPr>
          <a:xfrm>
            <a:off x="8476527" y="303396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31" name="t [s]"/>
          <p:cNvSpPr txBox="1"/>
          <p:nvPr/>
        </p:nvSpPr>
        <p:spPr>
          <a:xfrm>
            <a:off x="3675927" y="303396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32" name="ua(t)"/>
          <p:cNvSpPr txBox="1"/>
          <p:nvPr/>
        </p:nvSpPr>
        <p:spPr>
          <a:xfrm>
            <a:off x="510992" y="747974"/>
            <a:ext cx="75908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</a:t>
            </a:r>
            <a:r>
              <a:t>(t)</a:t>
            </a:r>
          </a:p>
        </p:txBody>
      </p:sp>
      <p:sp>
        <p:nvSpPr>
          <p:cNvPr id="333" name="ub(t)"/>
          <p:cNvSpPr txBox="1"/>
          <p:nvPr/>
        </p:nvSpPr>
        <p:spPr>
          <a:xfrm>
            <a:off x="768039" y="1967175"/>
            <a:ext cx="75908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b</a:t>
            </a:r>
            <a:r>
              <a:t>(t)</a:t>
            </a:r>
          </a:p>
        </p:txBody>
      </p:sp>
      <p:sp>
        <p:nvSpPr>
          <p:cNvPr id="334" name="uc(t)"/>
          <p:cNvSpPr txBox="1"/>
          <p:nvPr/>
        </p:nvSpPr>
        <p:spPr>
          <a:xfrm>
            <a:off x="1038973" y="3187660"/>
            <a:ext cx="75908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c</a:t>
            </a:r>
            <a:r>
              <a:t>(t)</a:t>
            </a:r>
          </a:p>
        </p:txBody>
      </p:sp>
      <p:sp>
        <p:nvSpPr>
          <p:cNvPr id="335" name="t [s]"/>
          <p:cNvSpPr txBox="1"/>
          <p:nvPr/>
        </p:nvSpPr>
        <p:spPr>
          <a:xfrm>
            <a:off x="3675927" y="565016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36" name="una(t)"/>
          <p:cNvSpPr txBox="1"/>
          <p:nvPr/>
        </p:nvSpPr>
        <p:spPr>
          <a:xfrm>
            <a:off x="5015258" y="747974"/>
            <a:ext cx="75908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na</a:t>
            </a:r>
            <a:r>
              <a:t>(t)</a:t>
            </a:r>
          </a:p>
        </p:txBody>
      </p:sp>
      <p:sp>
        <p:nvSpPr>
          <p:cNvPr id="337" name="unb(t)"/>
          <p:cNvSpPr txBox="1"/>
          <p:nvPr/>
        </p:nvSpPr>
        <p:spPr>
          <a:xfrm>
            <a:off x="5263839" y="1967175"/>
            <a:ext cx="75908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nb</a:t>
            </a:r>
            <a:r>
              <a:t>(t)</a:t>
            </a:r>
          </a:p>
        </p:txBody>
      </p:sp>
      <p:sp>
        <p:nvSpPr>
          <p:cNvPr id="338" name="unc(t)"/>
          <p:cNvSpPr txBox="1"/>
          <p:nvPr/>
        </p:nvSpPr>
        <p:spPr>
          <a:xfrm>
            <a:off x="5594039" y="3187660"/>
            <a:ext cx="75908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nc</a:t>
            </a:r>
            <a:r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5 Spannungsniveaus mit 2-Level Umrichter?"/>
          <p:cNvSpPr txBox="1"/>
          <p:nvPr/>
        </p:nvSpPr>
        <p:spPr>
          <a:xfrm>
            <a:off x="2139209" y="392336"/>
            <a:ext cx="3984459" cy="30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 Spannungsniveaus mit 2-Level Umrichter?</a:t>
            </a:r>
          </a:p>
        </p:txBody>
      </p:sp>
      <p:grpSp>
        <p:nvGrpSpPr>
          <p:cNvPr id="477" name="Gruppieren"/>
          <p:cNvGrpSpPr/>
          <p:nvPr/>
        </p:nvGrpSpPr>
        <p:grpSpPr>
          <a:xfrm>
            <a:off x="403060" y="894776"/>
            <a:ext cx="9353880" cy="2142456"/>
            <a:chOff x="0" y="0"/>
            <a:chExt cx="9353879" cy="2142454"/>
          </a:xfrm>
        </p:grpSpPr>
        <p:sp>
          <p:nvSpPr>
            <p:cNvPr id="341" name="+UDC"/>
            <p:cNvSpPr txBox="1"/>
            <p:nvPr/>
          </p:nvSpPr>
          <p:spPr>
            <a:xfrm>
              <a:off x="0" y="527049"/>
              <a:ext cx="548546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</a:p>
          </p:txBody>
        </p:sp>
        <p:sp>
          <p:nvSpPr>
            <p:cNvPr id="342" name="0"/>
            <p:cNvSpPr txBox="1"/>
            <p:nvPr/>
          </p:nvSpPr>
          <p:spPr>
            <a:xfrm>
              <a:off x="4131412" y="430194"/>
              <a:ext cx="341763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343" name="Linie"/>
            <p:cNvSpPr/>
            <p:nvPr/>
          </p:nvSpPr>
          <p:spPr>
            <a:xfrm>
              <a:off x="521917" y="302087"/>
              <a:ext cx="1782392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372" name="Gruppieren"/>
            <p:cNvGrpSpPr/>
            <p:nvPr/>
          </p:nvGrpSpPr>
          <p:grpSpPr>
            <a:xfrm>
              <a:off x="498245" y="458093"/>
              <a:ext cx="3666052" cy="428350"/>
              <a:chOff x="0" y="0"/>
              <a:chExt cx="3666051" cy="428349"/>
            </a:xfrm>
          </p:grpSpPr>
          <p:grpSp>
            <p:nvGrpSpPr>
              <p:cNvPr id="352" name="Gruppieren"/>
              <p:cNvGrpSpPr/>
              <p:nvPr/>
            </p:nvGrpSpPr>
            <p:grpSpPr>
              <a:xfrm>
                <a:off x="-1" y="-1"/>
                <a:ext cx="1833712" cy="208217"/>
                <a:chOff x="0" y="0"/>
                <a:chExt cx="1833710" cy="208215"/>
              </a:xfrm>
            </p:grpSpPr>
            <p:sp>
              <p:nvSpPr>
                <p:cNvPr id="344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5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46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351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347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48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49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50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361" name="Gruppieren"/>
              <p:cNvGrpSpPr/>
              <p:nvPr/>
            </p:nvGrpSpPr>
            <p:grpSpPr>
              <a:xfrm>
                <a:off x="1832340" y="-1"/>
                <a:ext cx="1833711" cy="208217"/>
                <a:chOff x="0" y="0"/>
                <a:chExt cx="1833710" cy="208215"/>
              </a:xfrm>
            </p:grpSpPr>
            <p:sp>
              <p:nvSpPr>
                <p:cNvPr id="353" name="Linie"/>
                <p:cNvSpPr/>
                <p:nvPr/>
              </p:nvSpPr>
              <p:spPr>
                <a:xfrm>
                  <a:off x="0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4" name="Kreis"/>
                <p:cNvSpPr/>
                <p:nvPr/>
              </p:nvSpPr>
              <p:spPr>
                <a:xfrm rot="10800000">
                  <a:off x="1772512" y="93350"/>
                  <a:ext cx="61199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55" name="Rechteck"/>
                <p:cNvSpPr/>
                <p:nvPr/>
              </p:nvSpPr>
              <p:spPr>
                <a:xfrm rot="10800000">
                  <a:off x="471224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360" name="Gruppieren"/>
                <p:cNvGrpSpPr/>
                <p:nvPr/>
              </p:nvGrpSpPr>
              <p:grpSpPr>
                <a:xfrm>
                  <a:off x="992892" y="-1"/>
                  <a:ext cx="448005" cy="183681"/>
                  <a:chOff x="0" y="0"/>
                  <a:chExt cx="448003" cy="183679"/>
                </a:xfrm>
              </p:grpSpPr>
              <p:sp>
                <p:nvSpPr>
                  <p:cNvPr id="356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57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58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59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370" name="Gruppieren"/>
              <p:cNvGrpSpPr/>
              <p:nvPr/>
            </p:nvGrpSpPr>
            <p:grpSpPr>
              <a:xfrm>
                <a:off x="-1" y="220133"/>
                <a:ext cx="1833712" cy="208217"/>
                <a:chOff x="0" y="0"/>
                <a:chExt cx="1833710" cy="208215"/>
              </a:xfrm>
            </p:grpSpPr>
            <p:sp>
              <p:nvSpPr>
                <p:cNvPr id="362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3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64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369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365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66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67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68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sp>
            <p:nvSpPr>
              <p:cNvPr id="371" name="Linie"/>
              <p:cNvSpPr/>
              <p:nvPr/>
            </p:nvSpPr>
            <p:spPr>
              <a:xfrm>
                <a:off x="1836161" y="128363"/>
                <a:ext cx="1" cy="20821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401" name="Gruppieren"/>
            <p:cNvGrpSpPr/>
            <p:nvPr/>
          </p:nvGrpSpPr>
          <p:grpSpPr>
            <a:xfrm flipH="1">
              <a:off x="498245" y="1584160"/>
              <a:ext cx="3666052" cy="428350"/>
              <a:chOff x="0" y="0"/>
              <a:chExt cx="3666051" cy="428349"/>
            </a:xfrm>
          </p:grpSpPr>
          <p:grpSp>
            <p:nvGrpSpPr>
              <p:cNvPr id="381" name="Gruppieren"/>
              <p:cNvGrpSpPr/>
              <p:nvPr/>
            </p:nvGrpSpPr>
            <p:grpSpPr>
              <a:xfrm>
                <a:off x="-1" y="-1"/>
                <a:ext cx="1833712" cy="208217"/>
                <a:chOff x="0" y="0"/>
                <a:chExt cx="1833710" cy="208215"/>
              </a:xfrm>
            </p:grpSpPr>
            <p:sp>
              <p:nvSpPr>
                <p:cNvPr id="373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4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75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380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376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77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78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79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390" name="Gruppieren"/>
              <p:cNvGrpSpPr/>
              <p:nvPr/>
            </p:nvGrpSpPr>
            <p:grpSpPr>
              <a:xfrm>
                <a:off x="1832340" y="-1"/>
                <a:ext cx="1833711" cy="208217"/>
                <a:chOff x="0" y="0"/>
                <a:chExt cx="1833710" cy="208215"/>
              </a:xfrm>
            </p:grpSpPr>
            <p:sp>
              <p:nvSpPr>
                <p:cNvPr id="382" name="Linie"/>
                <p:cNvSpPr/>
                <p:nvPr/>
              </p:nvSpPr>
              <p:spPr>
                <a:xfrm>
                  <a:off x="0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3" name="Kreis"/>
                <p:cNvSpPr/>
                <p:nvPr/>
              </p:nvSpPr>
              <p:spPr>
                <a:xfrm rot="10800000">
                  <a:off x="1772512" y="93350"/>
                  <a:ext cx="61199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84" name="Rechteck"/>
                <p:cNvSpPr/>
                <p:nvPr/>
              </p:nvSpPr>
              <p:spPr>
                <a:xfrm rot="10800000">
                  <a:off x="471224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389" name="Gruppieren"/>
                <p:cNvGrpSpPr/>
                <p:nvPr/>
              </p:nvGrpSpPr>
              <p:grpSpPr>
                <a:xfrm>
                  <a:off x="992892" y="-1"/>
                  <a:ext cx="448005" cy="183681"/>
                  <a:chOff x="0" y="0"/>
                  <a:chExt cx="448003" cy="183679"/>
                </a:xfrm>
              </p:grpSpPr>
              <p:sp>
                <p:nvSpPr>
                  <p:cNvPr id="385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86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87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88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399" name="Gruppieren"/>
              <p:cNvGrpSpPr/>
              <p:nvPr/>
            </p:nvGrpSpPr>
            <p:grpSpPr>
              <a:xfrm>
                <a:off x="-1" y="220133"/>
                <a:ext cx="1833712" cy="208217"/>
                <a:chOff x="0" y="0"/>
                <a:chExt cx="1833710" cy="208215"/>
              </a:xfrm>
            </p:grpSpPr>
            <p:sp>
              <p:nvSpPr>
                <p:cNvPr id="391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2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393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398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394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95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96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397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sp>
            <p:nvSpPr>
              <p:cNvPr id="400" name="Linie"/>
              <p:cNvSpPr/>
              <p:nvPr/>
            </p:nvSpPr>
            <p:spPr>
              <a:xfrm>
                <a:off x="1836161" y="128363"/>
                <a:ext cx="1" cy="20821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402" name="Linie"/>
            <p:cNvSpPr/>
            <p:nvPr/>
          </p:nvSpPr>
          <p:spPr>
            <a:xfrm>
              <a:off x="521917" y="1495887"/>
              <a:ext cx="1782392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03" name="+UDC"/>
            <p:cNvSpPr txBox="1"/>
            <p:nvPr/>
          </p:nvSpPr>
          <p:spPr>
            <a:xfrm>
              <a:off x="0" y="1556972"/>
              <a:ext cx="548546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</a:p>
          </p:txBody>
        </p:sp>
        <p:sp>
          <p:nvSpPr>
            <p:cNvPr id="404" name="0"/>
            <p:cNvSpPr txBox="1"/>
            <p:nvPr/>
          </p:nvSpPr>
          <p:spPr>
            <a:xfrm>
              <a:off x="4131412" y="1641639"/>
              <a:ext cx="341763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405" name="+UDC"/>
            <p:cNvSpPr txBox="1"/>
            <p:nvPr/>
          </p:nvSpPr>
          <p:spPr>
            <a:xfrm>
              <a:off x="8805333" y="1641639"/>
              <a:ext cx="548547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</a:p>
          </p:txBody>
        </p:sp>
        <p:sp>
          <p:nvSpPr>
            <p:cNvPr id="406" name="0"/>
            <p:cNvSpPr txBox="1"/>
            <p:nvPr/>
          </p:nvSpPr>
          <p:spPr>
            <a:xfrm>
              <a:off x="4793925" y="515572"/>
              <a:ext cx="341762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407" name="Linie"/>
            <p:cNvSpPr/>
            <p:nvPr/>
          </p:nvSpPr>
          <p:spPr>
            <a:xfrm>
              <a:off x="5212450" y="302087"/>
              <a:ext cx="178239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436" name="Gruppieren"/>
            <p:cNvGrpSpPr/>
            <p:nvPr/>
          </p:nvGrpSpPr>
          <p:grpSpPr>
            <a:xfrm>
              <a:off x="5188778" y="458093"/>
              <a:ext cx="3666053" cy="428350"/>
              <a:chOff x="0" y="0"/>
              <a:chExt cx="3666051" cy="428349"/>
            </a:xfrm>
          </p:grpSpPr>
          <p:grpSp>
            <p:nvGrpSpPr>
              <p:cNvPr id="416" name="Gruppieren"/>
              <p:cNvGrpSpPr/>
              <p:nvPr/>
            </p:nvGrpSpPr>
            <p:grpSpPr>
              <a:xfrm>
                <a:off x="-1" y="-1"/>
                <a:ext cx="1833712" cy="208217"/>
                <a:chOff x="0" y="0"/>
                <a:chExt cx="1833710" cy="208215"/>
              </a:xfrm>
            </p:grpSpPr>
            <p:sp>
              <p:nvSpPr>
                <p:cNvPr id="408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9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410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415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411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12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13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14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425" name="Gruppieren"/>
              <p:cNvGrpSpPr/>
              <p:nvPr/>
            </p:nvGrpSpPr>
            <p:grpSpPr>
              <a:xfrm>
                <a:off x="1832340" y="-1"/>
                <a:ext cx="1833711" cy="208217"/>
                <a:chOff x="0" y="0"/>
                <a:chExt cx="1833710" cy="208215"/>
              </a:xfrm>
            </p:grpSpPr>
            <p:sp>
              <p:nvSpPr>
                <p:cNvPr id="417" name="Linie"/>
                <p:cNvSpPr/>
                <p:nvPr/>
              </p:nvSpPr>
              <p:spPr>
                <a:xfrm>
                  <a:off x="0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18" name="Kreis"/>
                <p:cNvSpPr/>
                <p:nvPr/>
              </p:nvSpPr>
              <p:spPr>
                <a:xfrm rot="10800000">
                  <a:off x="1772512" y="93350"/>
                  <a:ext cx="61199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419" name="Rechteck"/>
                <p:cNvSpPr/>
                <p:nvPr/>
              </p:nvSpPr>
              <p:spPr>
                <a:xfrm rot="10800000">
                  <a:off x="471224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424" name="Gruppieren"/>
                <p:cNvGrpSpPr/>
                <p:nvPr/>
              </p:nvGrpSpPr>
              <p:grpSpPr>
                <a:xfrm>
                  <a:off x="992892" y="-1"/>
                  <a:ext cx="448005" cy="183681"/>
                  <a:chOff x="0" y="0"/>
                  <a:chExt cx="448003" cy="183679"/>
                </a:xfrm>
              </p:grpSpPr>
              <p:sp>
                <p:nvSpPr>
                  <p:cNvPr id="420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21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22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23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434" name="Gruppieren"/>
              <p:cNvGrpSpPr/>
              <p:nvPr/>
            </p:nvGrpSpPr>
            <p:grpSpPr>
              <a:xfrm>
                <a:off x="-1" y="220133"/>
                <a:ext cx="1833712" cy="208217"/>
                <a:chOff x="0" y="0"/>
                <a:chExt cx="1833710" cy="208215"/>
              </a:xfrm>
            </p:grpSpPr>
            <p:sp>
              <p:nvSpPr>
                <p:cNvPr id="426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7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428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433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429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30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31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32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sp>
            <p:nvSpPr>
              <p:cNvPr id="435" name="Linie"/>
              <p:cNvSpPr/>
              <p:nvPr/>
            </p:nvSpPr>
            <p:spPr>
              <a:xfrm>
                <a:off x="1836161" y="128363"/>
                <a:ext cx="1" cy="20821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465" name="Gruppieren"/>
            <p:cNvGrpSpPr/>
            <p:nvPr/>
          </p:nvGrpSpPr>
          <p:grpSpPr>
            <a:xfrm flipH="1">
              <a:off x="5188779" y="1584160"/>
              <a:ext cx="3666052" cy="428350"/>
              <a:chOff x="0" y="0"/>
              <a:chExt cx="3666051" cy="428349"/>
            </a:xfrm>
          </p:grpSpPr>
          <p:grpSp>
            <p:nvGrpSpPr>
              <p:cNvPr id="445" name="Gruppieren"/>
              <p:cNvGrpSpPr/>
              <p:nvPr/>
            </p:nvGrpSpPr>
            <p:grpSpPr>
              <a:xfrm>
                <a:off x="-1" y="-1"/>
                <a:ext cx="1833712" cy="208217"/>
                <a:chOff x="0" y="0"/>
                <a:chExt cx="1833710" cy="208215"/>
              </a:xfrm>
            </p:grpSpPr>
            <p:sp>
              <p:nvSpPr>
                <p:cNvPr id="437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8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439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444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440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41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42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43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454" name="Gruppieren"/>
              <p:cNvGrpSpPr/>
              <p:nvPr/>
            </p:nvGrpSpPr>
            <p:grpSpPr>
              <a:xfrm>
                <a:off x="1832340" y="-1"/>
                <a:ext cx="1833711" cy="208217"/>
                <a:chOff x="0" y="0"/>
                <a:chExt cx="1833710" cy="208215"/>
              </a:xfrm>
            </p:grpSpPr>
            <p:sp>
              <p:nvSpPr>
                <p:cNvPr id="446" name="Linie"/>
                <p:cNvSpPr/>
                <p:nvPr/>
              </p:nvSpPr>
              <p:spPr>
                <a:xfrm>
                  <a:off x="0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47" name="Kreis"/>
                <p:cNvSpPr/>
                <p:nvPr/>
              </p:nvSpPr>
              <p:spPr>
                <a:xfrm rot="10800000">
                  <a:off x="1772512" y="93350"/>
                  <a:ext cx="61199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448" name="Rechteck"/>
                <p:cNvSpPr/>
                <p:nvPr/>
              </p:nvSpPr>
              <p:spPr>
                <a:xfrm rot="10800000">
                  <a:off x="471224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453" name="Gruppieren"/>
                <p:cNvGrpSpPr/>
                <p:nvPr/>
              </p:nvGrpSpPr>
              <p:grpSpPr>
                <a:xfrm>
                  <a:off x="992892" y="-1"/>
                  <a:ext cx="448005" cy="183681"/>
                  <a:chOff x="0" y="0"/>
                  <a:chExt cx="448003" cy="183679"/>
                </a:xfrm>
              </p:grpSpPr>
              <p:sp>
                <p:nvSpPr>
                  <p:cNvPr id="449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50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51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52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grpSp>
            <p:nvGrpSpPr>
              <p:cNvPr id="463" name="Gruppieren"/>
              <p:cNvGrpSpPr/>
              <p:nvPr/>
            </p:nvGrpSpPr>
            <p:grpSpPr>
              <a:xfrm>
                <a:off x="-1" y="220133"/>
                <a:ext cx="1833712" cy="208217"/>
                <a:chOff x="0" y="0"/>
                <a:chExt cx="1833710" cy="208215"/>
              </a:xfrm>
            </p:grpSpPr>
            <p:sp>
              <p:nvSpPr>
                <p:cNvPr id="455" name="Linie"/>
                <p:cNvSpPr/>
                <p:nvPr/>
              </p:nvSpPr>
              <p:spPr>
                <a:xfrm flipH="1" flipV="1">
                  <a:off x="44794" y="124142"/>
                  <a:ext cx="1788917" cy="1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56" name="Kreis"/>
                <p:cNvSpPr/>
                <p:nvPr/>
              </p:nvSpPr>
              <p:spPr>
                <a:xfrm flipH="1" rot="10800000">
                  <a:off x="0" y="93350"/>
                  <a:ext cx="61198" cy="61585"/>
                </a:xfrm>
                <a:prstGeom prst="ellipse">
                  <a:avLst/>
                </a:prstGeom>
                <a:solidFill>
                  <a:srgbClr val="FFFFFF"/>
                </a:solidFill>
                <a:ln w="19050" cap="flat">
                  <a:solidFill>
                    <a:srgbClr val="FF26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sp>
              <p:nvSpPr>
                <p:cNvPr id="457" name="Rechteck"/>
                <p:cNvSpPr/>
                <p:nvPr/>
              </p:nvSpPr>
              <p:spPr>
                <a:xfrm flipH="1" rot="10800000">
                  <a:off x="1054263" y="40072"/>
                  <a:ext cx="308223" cy="168144"/>
                </a:xfrm>
                <a:prstGeom prst="rect">
                  <a:avLst/>
                </a:pr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36574" defTabSz="822960">
                    <a:spcBef>
                      <a:spcPts val="300"/>
                    </a:spcBef>
                    <a:defRPr sz="1600">
                      <a:uFill>
                        <a:solidFill>
                          <a:srgbClr val="000000"/>
                        </a:solidFill>
                      </a:uFill>
                    </a:defRPr>
                  </a:pPr>
                </a:p>
              </p:txBody>
            </p:sp>
            <p:grpSp>
              <p:nvGrpSpPr>
                <p:cNvPr id="462" name="Gruppieren"/>
                <p:cNvGrpSpPr/>
                <p:nvPr/>
              </p:nvGrpSpPr>
              <p:grpSpPr>
                <a:xfrm flipH="1">
                  <a:off x="392814" y="-1"/>
                  <a:ext cx="448004" cy="183681"/>
                  <a:chOff x="0" y="0"/>
                  <a:chExt cx="448003" cy="183679"/>
                </a:xfrm>
              </p:grpSpPr>
              <p:sp>
                <p:nvSpPr>
                  <p:cNvPr id="458" name="Rechteck"/>
                  <p:cNvSpPr/>
                  <p:nvPr/>
                </p:nvSpPr>
                <p:spPr>
                  <a:xfrm rot="10800000">
                    <a:off x="-1" y="-1"/>
                    <a:ext cx="448004" cy="183680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59" name="Linie"/>
                  <p:cNvSpPr/>
                  <p:nvPr/>
                </p:nvSpPr>
                <p:spPr>
                  <a:xfrm flipH="1">
                    <a:off x="149803" y="45926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60" name="Linie"/>
                  <p:cNvSpPr/>
                  <p:nvPr/>
                </p:nvSpPr>
                <p:spPr>
                  <a:xfrm flipH="1">
                    <a:off x="140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461" name="Linie"/>
                  <p:cNvSpPr/>
                  <p:nvPr/>
                </p:nvSpPr>
                <p:spPr>
                  <a:xfrm flipH="1">
                    <a:off x="298198" y="53233"/>
                    <a:ext cx="148397" cy="1026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472" h="20754" fill="norm" stroke="1" extrusionOk="0">
                        <a:moveTo>
                          <a:pt x="6" y="20754"/>
                        </a:moveTo>
                        <a:cubicBezTo>
                          <a:pt x="-128" y="13225"/>
                          <a:pt x="2001" y="6189"/>
                          <a:pt x="5520" y="2530"/>
                        </a:cubicBezTo>
                        <a:cubicBezTo>
                          <a:pt x="8666" y="-742"/>
                          <a:pt x="12479" y="-846"/>
                          <a:pt x="15675" y="2252"/>
                        </a:cubicBezTo>
                        <a:cubicBezTo>
                          <a:pt x="19236" y="5704"/>
                          <a:pt x="21472" y="12583"/>
                          <a:pt x="21472" y="20087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</p:grpSp>
          </p:grpSp>
          <p:sp>
            <p:nvSpPr>
              <p:cNvPr id="464" name="Linie"/>
              <p:cNvSpPr/>
              <p:nvPr/>
            </p:nvSpPr>
            <p:spPr>
              <a:xfrm>
                <a:off x="1836161" y="128363"/>
                <a:ext cx="1" cy="20821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466" name="Linie"/>
            <p:cNvSpPr/>
            <p:nvPr/>
          </p:nvSpPr>
          <p:spPr>
            <a:xfrm>
              <a:off x="5212450" y="1495887"/>
              <a:ext cx="178239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67" name="+UDC"/>
            <p:cNvSpPr txBox="1"/>
            <p:nvPr/>
          </p:nvSpPr>
          <p:spPr>
            <a:xfrm>
              <a:off x="8805333" y="430194"/>
              <a:ext cx="548547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+U</a:t>
              </a:r>
              <a:r>
                <a:rPr baseline="-5999"/>
                <a:t>DC</a:t>
              </a:r>
            </a:p>
          </p:txBody>
        </p:sp>
        <p:sp>
          <p:nvSpPr>
            <p:cNvPr id="468" name="0"/>
            <p:cNvSpPr txBox="1"/>
            <p:nvPr/>
          </p:nvSpPr>
          <p:spPr>
            <a:xfrm>
              <a:off x="4859546" y="1556972"/>
              <a:ext cx="341762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</a:t>
              </a:r>
            </a:p>
          </p:txBody>
        </p:sp>
        <p:sp>
          <p:nvSpPr>
            <p:cNvPr id="469" name="-UDC/3"/>
            <p:cNvSpPr txBox="1"/>
            <p:nvPr/>
          </p:nvSpPr>
          <p:spPr>
            <a:xfrm>
              <a:off x="947333" y="0"/>
              <a:ext cx="618992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pPr>
              <a:r>
                <a:t>-U</a:t>
              </a:r>
              <a:r>
                <a:rPr baseline="-5999"/>
                <a:t>DC</a:t>
              </a:r>
              <a:r>
                <a:t>/3</a:t>
              </a:r>
            </a:p>
          </p:txBody>
        </p:sp>
        <p:sp>
          <p:nvSpPr>
            <p:cNvPr id="470" name="Linie"/>
            <p:cNvSpPr/>
            <p:nvPr/>
          </p:nvSpPr>
          <p:spPr>
            <a:xfrm>
              <a:off x="2331271" y="1454215"/>
              <a:ext cx="1" cy="688240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71" name="Linie"/>
            <p:cNvSpPr/>
            <p:nvPr/>
          </p:nvSpPr>
          <p:spPr>
            <a:xfrm>
              <a:off x="2331271" y="261322"/>
              <a:ext cx="1" cy="651135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72" name="Linie"/>
            <p:cNvSpPr/>
            <p:nvPr/>
          </p:nvSpPr>
          <p:spPr>
            <a:xfrm>
              <a:off x="7021804" y="242770"/>
              <a:ext cx="1" cy="688239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73" name="Linie"/>
            <p:cNvSpPr/>
            <p:nvPr/>
          </p:nvSpPr>
          <p:spPr>
            <a:xfrm>
              <a:off x="7021804" y="1369548"/>
              <a:ext cx="1" cy="688240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74" name="-2UDC/3"/>
            <p:cNvSpPr txBox="1"/>
            <p:nvPr/>
          </p:nvSpPr>
          <p:spPr>
            <a:xfrm>
              <a:off x="791049" y="1176866"/>
              <a:ext cx="931560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pPr>
              <a:r>
                <a:t>-2U</a:t>
              </a:r>
              <a:r>
                <a:rPr baseline="-5999"/>
                <a:t>DC</a:t>
              </a:r>
              <a:r>
                <a:t>/3</a:t>
              </a:r>
            </a:p>
          </p:txBody>
        </p:sp>
        <p:sp>
          <p:nvSpPr>
            <p:cNvPr id="475" name="+2UDC/3"/>
            <p:cNvSpPr txBox="1"/>
            <p:nvPr/>
          </p:nvSpPr>
          <p:spPr>
            <a:xfrm>
              <a:off x="5637866" y="1176866"/>
              <a:ext cx="931561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pPr>
              <a:r>
                <a:t>+2U</a:t>
              </a:r>
              <a:r>
                <a:rPr baseline="-5999"/>
                <a:t>DC</a:t>
              </a:r>
              <a:r>
                <a:t>/3</a:t>
              </a:r>
            </a:p>
          </p:txBody>
        </p:sp>
        <p:sp>
          <p:nvSpPr>
            <p:cNvPr id="476" name="UDC/3"/>
            <p:cNvSpPr txBox="1"/>
            <p:nvPr/>
          </p:nvSpPr>
          <p:spPr>
            <a:xfrm>
              <a:off x="5722533" y="0"/>
              <a:ext cx="618992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  <a:r>
                <a:t>/3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ruppieren"/>
          <p:cNvGrpSpPr/>
          <p:nvPr/>
        </p:nvGrpSpPr>
        <p:grpSpPr>
          <a:xfrm>
            <a:off x="3894666" y="316444"/>
            <a:ext cx="5847924" cy="3207377"/>
            <a:chOff x="0" y="0"/>
            <a:chExt cx="5847922" cy="3207376"/>
          </a:xfrm>
        </p:grpSpPr>
        <p:pic>
          <p:nvPicPr>
            <p:cNvPr id="479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76598"/>
              <a:ext cx="5847923" cy="29307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0" name="Linie"/>
            <p:cNvSpPr/>
            <p:nvPr/>
          </p:nvSpPr>
          <p:spPr>
            <a:xfrm flipH="1">
              <a:off x="2065993" y="332646"/>
              <a:ext cx="1" cy="2818683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81" name="Serieninduktivität, Leitung"/>
            <p:cNvSpPr txBox="1"/>
            <p:nvPr/>
          </p:nvSpPr>
          <p:spPr>
            <a:xfrm>
              <a:off x="3361139" y="0"/>
              <a:ext cx="1899771" cy="546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Serieninduktivität, Leitung</a:t>
              </a:r>
            </a:p>
          </p:txBody>
        </p:sp>
        <p:sp>
          <p:nvSpPr>
            <p:cNvPr id="482" name="Netz"/>
            <p:cNvSpPr txBox="1"/>
            <p:nvPr/>
          </p:nvSpPr>
          <p:spPr>
            <a:xfrm>
              <a:off x="3869140" y="1608666"/>
              <a:ext cx="1795427" cy="4399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</a:t>
              </a:r>
            </a:p>
          </p:txBody>
        </p:sp>
        <p:sp>
          <p:nvSpPr>
            <p:cNvPr id="483" name="Umrichter"/>
            <p:cNvSpPr txBox="1"/>
            <p:nvPr/>
          </p:nvSpPr>
          <p:spPr>
            <a:xfrm>
              <a:off x="296207" y="743955"/>
              <a:ext cx="1899771" cy="308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</a:t>
              </a:r>
            </a:p>
          </p:txBody>
        </p:sp>
      </p:grpSp>
      <p:sp>
        <p:nvSpPr>
          <p:cNvPr id="485" name="Linie"/>
          <p:cNvSpPr/>
          <p:nvPr/>
        </p:nvSpPr>
        <p:spPr>
          <a:xfrm flipH="1">
            <a:off x="997383" y="1454597"/>
            <a:ext cx="1" cy="1154888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6" name="Kreis"/>
          <p:cNvSpPr/>
          <p:nvPr/>
        </p:nvSpPr>
        <p:spPr>
          <a:xfrm rot="5400000">
            <a:off x="873075" y="2035694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87" name="Kreis"/>
          <p:cNvSpPr/>
          <p:nvPr/>
        </p:nvSpPr>
        <p:spPr>
          <a:xfrm rot="5400000">
            <a:off x="873075" y="1621288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88" name="Kreis"/>
          <p:cNvSpPr/>
          <p:nvPr/>
        </p:nvSpPr>
        <p:spPr>
          <a:xfrm rot="5400000">
            <a:off x="873075" y="1204780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89" name="Kreis"/>
          <p:cNvSpPr/>
          <p:nvPr/>
        </p:nvSpPr>
        <p:spPr>
          <a:xfrm rot="5400000">
            <a:off x="2955875" y="1211868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90" name="Kreis"/>
          <p:cNvSpPr/>
          <p:nvPr/>
        </p:nvSpPr>
        <p:spPr>
          <a:xfrm rot="5400000">
            <a:off x="2949118" y="2024059"/>
            <a:ext cx="248616" cy="24924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91" name="Kreis"/>
          <p:cNvSpPr/>
          <p:nvPr/>
        </p:nvSpPr>
        <p:spPr>
          <a:xfrm rot="5400000">
            <a:off x="2946469" y="1615065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92" name="Linie"/>
          <p:cNvSpPr/>
          <p:nvPr/>
        </p:nvSpPr>
        <p:spPr>
          <a:xfrm>
            <a:off x="3296247" y="1320367"/>
            <a:ext cx="1" cy="82831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3" name="u2"/>
          <p:cNvSpPr txBox="1"/>
          <p:nvPr/>
        </p:nvSpPr>
        <p:spPr>
          <a:xfrm>
            <a:off x="2795405" y="772080"/>
            <a:ext cx="78673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Netz</a:t>
            </a:r>
            <a:r>
              <a:t>(t)</a:t>
            </a:r>
          </a:p>
        </p:txBody>
      </p:sp>
      <p:sp>
        <p:nvSpPr>
          <p:cNvPr id="494" name="u2"/>
          <p:cNvSpPr txBox="1"/>
          <p:nvPr/>
        </p:nvSpPr>
        <p:spPr>
          <a:xfrm>
            <a:off x="751234" y="772080"/>
            <a:ext cx="78673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495" name="Linie"/>
          <p:cNvSpPr/>
          <p:nvPr/>
        </p:nvSpPr>
        <p:spPr>
          <a:xfrm flipH="1">
            <a:off x="786081" y="1144180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6" name="R1"/>
          <p:cNvSpPr txBox="1"/>
          <p:nvPr/>
        </p:nvSpPr>
        <p:spPr>
          <a:xfrm>
            <a:off x="1477968" y="1405529"/>
            <a:ext cx="50914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497" name="Aufwärtswandler"/>
          <p:cNvSpPr txBox="1"/>
          <p:nvPr/>
        </p:nvSpPr>
        <p:spPr>
          <a:xfrm>
            <a:off x="1211045" y="2426756"/>
            <a:ext cx="1247558" cy="492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Sinus PWM</a:t>
            </a:r>
          </a:p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bzw. Sinus</a:t>
            </a:r>
          </a:p>
        </p:txBody>
      </p:sp>
      <p:sp>
        <p:nvSpPr>
          <p:cNvPr id="498" name="Umrichtermodell"/>
          <p:cNvSpPr txBox="1"/>
          <p:nvPr/>
        </p:nvSpPr>
        <p:spPr>
          <a:xfrm>
            <a:off x="535947" y="3035767"/>
            <a:ext cx="1742244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Umrichtermodell</a:t>
            </a:r>
          </a:p>
        </p:txBody>
      </p:sp>
      <p:sp>
        <p:nvSpPr>
          <p:cNvPr id="499" name="Linie"/>
          <p:cNvSpPr/>
          <p:nvPr/>
        </p:nvSpPr>
        <p:spPr>
          <a:xfrm flipH="1" flipV="1">
            <a:off x="740158" y="1336489"/>
            <a:ext cx="256561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0" name="Kreis"/>
          <p:cNvSpPr/>
          <p:nvPr/>
        </p:nvSpPr>
        <p:spPr>
          <a:xfrm flipH="1" rot="10800000">
            <a:off x="1225638" y="1305697"/>
            <a:ext cx="61199" cy="6158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01" name="Rechteck"/>
          <p:cNvSpPr/>
          <p:nvPr/>
        </p:nvSpPr>
        <p:spPr>
          <a:xfrm flipH="1" rot="10800000">
            <a:off x="2140202" y="1252419"/>
            <a:ext cx="308223" cy="16814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506" name="Gruppieren"/>
          <p:cNvGrpSpPr/>
          <p:nvPr/>
        </p:nvGrpSpPr>
        <p:grpSpPr>
          <a:xfrm flipH="1">
            <a:off x="1478752" y="1212347"/>
            <a:ext cx="448005" cy="183680"/>
            <a:chOff x="0" y="0"/>
            <a:chExt cx="448003" cy="183679"/>
          </a:xfrm>
        </p:grpSpPr>
        <p:sp>
          <p:nvSpPr>
            <p:cNvPr id="502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03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04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05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07" name="Kreis"/>
          <p:cNvSpPr/>
          <p:nvPr/>
        </p:nvSpPr>
        <p:spPr>
          <a:xfrm flipH="1" rot="10800000">
            <a:off x="2712244" y="1305697"/>
            <a:ext cx="61199" cy="6158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08" name="Linie"/>
          <p:cNvSpPr/>
          <p:nvPr/>
        </p:nvSpPr>
        <p:spPr>
          <a:xfrm flipH="1" flipV="1">
            <a:off x="740159" y="1739686"/>
            <a:ext cx="256561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9" name="Kreis"/>
          <p:cNvSpPr/>
          <p:nvPr/>
        </p:nvSpPr>
        <p:spPr>
          <a:xfrm flipH="1" rot="10800000">
            <a:off x="1238338" y="1708894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0" name="Rechteck"/>
          <p:cNvSpPr/>
          <p:nvPr/>
        </p:nvSpPr>
        <p:spPr>
          <a:xfrm flipH="1" rot="10800000">
            <a:off x="2140202" y="1655615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515" name="Gruppieren"/>
          <p:cNvGrpSpPr/>
          <p:nvPr/>
        </p:nvGrpSpPr>
        <p:grpSpPr>
          <a:xfrm flipH="1">
            <a:off x="1478752" y="1615543"/>
            <a:ext cx="448005" cy="183681"/>
            <a:chOff x="0" y="0"/>
            <a:chExt cx="448003" cy="183679"/>
          </a:xfrm>
        </p:grpSpPr>
        <p:sp>
          <p:nvSpPr>
            <p:cNvPr id="511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12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13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14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16" name="Kreis"/>
          <p:cNvSpPr/>
          <p:nvPr/>
        </p:nvSpPr>
        <p:spPr>
          <a:xfrm flipH="1" rot="10800000">
            <a:off x="2712244" y="1708894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7" name="Linie"/>
          <p:cNvSpPr/>
          <p:nvPr/>
        </p:nvSpPr>
        <p:spPr>
          <a:xfrm flipH="1" flipV="1">
            <a:off x="740159" y="2142883"/>
            <a:ext cx="256561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8" name="Kreis"/>
          <p:cNvSpPr/>
          <p:nvPr/>
        </p:nvSpPr>
        <p:spPr>
          <a:xfrm flipH="1" rot="10800000">
            <a:off x="1238338" y="2112091"/>
            <a:ext cx="61199" cy="6158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9" name="Rechteck"/>
          <p:cNvSpPr/>
          <p:nvPr/>
        </p:nvSpPr>
        <p:spPr>
          <a:xfrm flipH="1" rot="10800000">
            <a:off x="2140202" y="2058813"/>
            <a:ext cx="308223" cy="16814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524" name="Gruppieren"/>
          <p:cNvGrpSpPr/>
          <p:nvPr/>
        </p:nvGrpSpPr>
        <p:grpSpPr>
          <a:xfrm flipH="1">
            <a:off x="1478752" y="2018741"/>
            <a:ext cx="448005" cy="183680"/>
            <a:chOff x="0" y="0"/>
            <a:chExt cx="448003" cy="183679"/>
          </a:xfrm>
        </p:grpSpPr>
        <p:sp>
          <p:nvSpPr>
            <p:cNvPr id="520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21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22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23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25" name="Kreis"/>
          <p:cNvSpPr/>
          <p:nvPr/>
        </p:nvSpPr>
        <p:spPr>
          <a:xfrm flipH="1" rot="10800000">
            <a:off x="2712244" y="2112091"/>
            <a:ext cx="61199" cy="6158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26" name="Linie"/>
          <p:cNvSpPr/>
          <p:nvPr/>
        </p:nvSpPr>
        <p:spPr>
          <a:xfrm flipH="1">
            <a:off x="738377" y="1318627"/>
            <a:ext cx="1" cy="82831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27" name="Linie"/>
          <p:cNvSpPr/>
          <p:nvPr/>
        </p:nvSpPr>
        <p:spPr>
          <a:xfrm>
            <a:off x="999976" y="1896897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8" name="Linie"/>
          <p:cNvSpPr/>
          <p:nvPr/>
        </p:nvSpPr>
        <p:spPr>
          <a:xfrm>
            <a:off x="997383" y="2303761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9" name="R1"/>
          <p:cNvSpPr txBox="1"/>
          <p:nvPr/>
        </p:nvSpPr>
        <p:spPr>
          <a:xfrm>
            <a:off x="2039742" y="1415813"/>
            <a:ext cx="509143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530" name="Rechteck"/>
          <p:cNvSpPr/>
          <p:nvPr/>
        </p:nvSpPr>
        <p:spPr>
          <a:xfrm>
            <a:off x="832947" y="2456524"/>
            <a:ext cx="328872" cy="183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544" name="Gruppieren"/>
          <p:cNvGrpSpPr/>
          <p:nvPr/>
        </p:nvGrpSpPr>
        <p:grpSpPr>
          <a:xfrm>
            <a:off x="762335" y="2537939"/>
            <a:ext cx="495496" cy="215944"/>
            <a:chOff x="0" y="0"/>
            <a:chExt cx="495494" cy="215943"/>
          </a:xfrm>
        </p:grpSpPr>
        <p:sp>
          <p:nvSpPr>
            <p:cNvPr id="531" name="Linie"/>
            <p:cNvSpPr/>
            <p:nvPr/>
          </p:nvSpPr>
          <p:spPr>
            <a:xfrm>
              <a:off x="429645" y="213041"/>
              <a:ext cx="65850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2" name="Linie"/>
            <p:cNvSpPr/>
            <p:nvPr/>
          </p:nvSpPr>
          <p:spPr>
            <a:xfrm>
              <a:off x="366946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3" name="Linie"/>
            <p:cNvSpPr/>
            <p:nvPr/>
          </p:nvSpPr>
          <p:spPr>
            <a:xfrm>
              <a:off x="286949" y="215942"/>
              <a:ext cx="83547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4" name="Linie"/>
            <p:cNvSpPr/>
            <p:nvPr/>
          </p:nvSpPr>
          <p:spPr>
            <a:xfrm flipV="1">
              <a:off x="367272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5" name="Linie"/>
            <p:cNvSpPr/>
            <p:nvPr/>
          </p:nvSpPr>
          <p:spPr>
            <a:xfrm flipV="1">
              <a:off x="431447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6" name="Linie"/>
            <p:cNvSpPr/>
            <p:nvPr/>
          </p:nvSpPr>
          <p:spPr>
            <a:xfrm>
              <a:off x="79997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7" name="Linie"/>
            <p:cNvSpPr/>
            <p:nvPr/>
          </p:nvSpPr>
          <p:spPr>
            <a:xfrm>
              <a:off x="-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8" name="Linie"/>
            <p:cNvSpPr/>
            <p:nvPr/>
          </p:nvSpPr>
          <p:spPr>
            <a:xfrm flipV="1">
              <a:off x="80323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9" name="Linie"/>
            <p:cNvSpPr/>
            <p:nvPr/>
          </p:nvSpPr>
          <p:spPr>
            <a:xfrm flipV="1">
              <a:off x="144498" y="-1"/>
              <a:ext cx="1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0" name="Linie"/>
            <p:cNvSpPr/>
            <p:nvPr/>
          </p:nvSpPr>
          <p:spPr>
            <a:xfrm>
              <a:off x="224039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1" name="Linie"/>
            <p:cNvSpPr/>
            <p:nvPr/>
          </p:nvSpPr>
          <p:spPr>
            <a:xfrm>
              <a:off x="14404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2" name="Linie"/>
            <p:cNvSpPr/>
            <p:nvPr/>
          </p:nvSpPr>
          <p:spPr>
            <a:xfrm flipV="1">
              <a:off x="224365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3" name="Linie"/>
            <p:cNvSpPr/>
            <p:nvPr/>
          </p:nvSpPr>
          <p:spPr>
            <a:xfrm flipV="1">
              <a:off x="288540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545" name="Abgerundetes Rechteck 215"/>
          <p:cNvSpPr/>
          <p:nvPr/>
        </p:nvSpPr>
        <p:spPr>
          <a:xfrm>
            <a:off x="543209" y="761121"/>
            <a:ext cx="2982057" cy="2233255"/>
          </a:xfrm>
          <a:prstGeom prst="roundRect">
            <a:avLst>
              <a:gd name="adj" fmla="val 6545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46" name="Linie"/>
          <p:cNvSpPr/>
          <p:nvPr/>
        </p:nvSpPr>
        <p:spPr>
          <a:xfrm>
            <a:off x="2849424" y="1156222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43941" y="648133"/>
            <a:ext cx="5160749" cy="2923686"/>
          </a:xfrm>
          <a:prstGeom prst="rect">
            <a:avLst/>
          </a:prstGeom>
          <a:ln w="12700">
            <a:miter lim="400000"/>
          </a:ln>
        </p:spPr>
      </p:pic>
      <p:sp>
        <p:nvSpPr>
          <p:cNvPr id="549" name="Linie"/>
          <p:cNvSpPr/>
          <p:nvPr/>
        </p:nvSpPr>
        <p:spPr>
          <a:xfrm flipH="1">
            <a:off x="6383993" y="835357"/>
            <a:ext cx="1" cy="281868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0" name="Leitung"/>
          <p:cNvSpPr txBox="1"/>
          <p:nvPr/>
        </p:nvSpPr>
        <p:spPr>
          <a:xfrm>
            <a:off x="7078005" y="639070"/>
            <a:ext cx="1899772" cy="30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Leitung</a:t>
            </a:r>
          </a:p>
        </p:txBody>
      </p:sp>
      <p:sp>
        <p:nvSpPr>
          <p:cNvPr id="551" name="Netz"/>
          <p:cNvSpPr txBox="1"/>
          <p:nvPr/>
        </p:nvSpPr>
        <p:spPr>
          <a:xfrm>
            <a:off x="8817509" y="2121096"/>
            <a:ext cx="631657" cy="5826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552" name="Umrichter mit Serieninduktivität"/>
          <p:cNvSpPr txBox="1"/>
          <p:nvPr/>
        </p:nvSpPr>
        <p:spPr>
          <a:xfrm>
            <a:off x="4828015" y="887631"/>
            <a:ext cx="1555979" cy="582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mit Serieninduktivität</a:t>
            </a:r>
          </a:p>
        </p:txBody>
      </p:sp>
      <p:sp>
        <p:nvSpPr>
          <p:cNvPr id="553" name="Linie"/>
          <p:cNvSpPr/>
          <p:nvPr/>
        </p:nvSpPr>
        <p:spPr>
          <a:xfrm flipH="1">
            <a:off x="1331455" y="1818664"/>
            <a:ext cx="1" cy="1187475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4" name="Kreis"/>
          <p:cNvSpPr/>
          <p:nvPr/>
        </p:nvSpPr>
        <p:spPr>
          <a:xfrm rot="5400000">
            <a:off x="1194447" y="2387061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55" name="Kreis"/>
          <p:cNvSpPr/>
          <p:nvPr/>
        </p:nvSpPr>
        <p:spPr>
          <a:xfrm rot="5400000">
            <a:off x="1194447" y="1985355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56" name="Kreis"/>
          <p:cNvSpPr/>
          <p:nvPr/>
        </p:nvSpPr>
        <p:spPr>
          <a:xfrm rot="5400000">
            <a:off x="1194447" y="1568847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57" name="Kreis"/>
          <p:cNvSpPr/>
          <p:nvPr/>
        </p:nvSpPr>
        <p:spPr>
          <a:xfrm rot="5400000">
            <a:off x="3480448" y="1575935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58" name="Kreis"/>
          <p:cNvSpPr/>
          <p:nvPr/>
        </p:nvSpPr>
        <p:spPr>
          <a:xfrm rot="5400000">
            <a:off x="3473691" y="2388126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59" name="Kreis"/>
          <p:cNvSpPr/>
          <p:nvPr/>
        </p:nvSpPr>
        <p:spPr>
          <a:xfrm rot="5400000">
            <a:off x="3471041" y="1979132"/>
            <a:ext cx="248616" cy="24924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60" name="Linie"/>
          <p:cNvSpPr/>
          <p:nvPr/>
        </p:nvSpPr>
        <p:spPr>
          <a:xfrm>
            <a:off x="3808119" y="1697134"/>
            <a:ext cx="1" cy="82568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61" name="u2"/>
          <p:cNvSpPr txBox="1"/>
          <p:nvPr/>
        </p:nvSpPr>
        <p:spPr>
          <a:xfrm>
            <a:off x="3319977" y="1225047"/>
            <a:ext cx="78673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Netz</a:t>
            </a:r>
            <a:r>
              <a:t>(t)</a:t>
            </a:r>
          </a:p>
        </p:txBody>
      </p:sp>
      <p:sp>
        <p:nvSpPr>
          <p:cNvPr id="562" name="u2"/>
          <p:cNvSpPr txBox="1"/>
          <p:nvPr/>
        </p:nvSpPr>
        <p:spPr>
          <a:xfrm>
            <a:off x="1021806" y="1212347"/>
            <a:ext cx="78673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563" name="Linie"/>
          <p:cNvSpPr/>
          <p:nvPr/>
        </p:nvSpPr>
        <p:spPr>
          <a:xfrm flipH="1">
            <a:off x="1107453" y="1508246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64" name="R1"/>
          <p:cNvSpPr txBox="1"/>
          <p:nvPr/>
        </p:nvSpPr>
        <p:spPr>
          <a:xfrm>
            <a:off x="2002540" y="1769596"/>
            <a:ext cx="50914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565" name="Umrichtermodell"/>
          <p:cNvSpPr txBox="1"/>
          <p:nvPr/>
        </p:nvSpPr>
        <p:spPr>
          <a:xfrm>
            <a:off x="791726" y="3512731"/>
            <a:ext cx="1742244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Umrichtermodell</a:t>
            </a:r>
          </a:p>
        </p:txBody>
      </p:sp>
      <p:sp>
        <p:nvSpPr>
          <p:cNvPr id="566" name="Linie"/>
          <p:cNvSpPr/>
          <p:nvPr/>
        </p:nvSpPr>
        <p:spPr>
          <a:xfrm flipH="1" flipV="1">
            <a:off x="1061530" y="1700556"/>
            <a:ext cx="27441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67" name="Rechteck"/>
          <p:cNvSpPr/>
          <p:nvPr/>
        </p:nvSpPr>
        <p:spPr>
          <a:xfrm flipH="1" rot="10800000">
            <a:off x="2791774" y="1616485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572" name="Gruppieren"/>
          <p:cNvGrpSpPr/>
          <p:nvPr/>
        </p:nvGrpSpPr>
        <p:grpSpPr>
          <a:xfrm flipH="1">
            <a:off x="1736624" y="1576413"/>
            <a:ext cx="448005" cy="183681"/>
            <a:chOff x="0" y="0"/>
            <a:chExt cx="448003" cy="183679"/>
          </a:xfrm>
        </p:grpSpPr>
        <p:sp>
          <p:nvSpPr>
            <p:cNvPr id="568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69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0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1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73" name="Kreis"/>
          <p:cNvSpPr/>
          <p:nvPr/>
        </p:nvSpPr>
        <p:spPr>
          <a:xfrm flipH="1" rot="10800000">
            <a:off x="3236816" y="1669764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74" name="Linie"/>
          <p:cNvSpPr/>
          <p:nvPr/>
        </p:nvSpPr>
        <p:spPr>
          <a:xfrm flipH="1" flipV="1">
            <a:off x="1061530" y="2103753"/>
            <a:ext cx="27441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75" name="Rechteck"/>
          <p:cNvSpPr/>
          <p:nvPr/>
        </p:nvSpPr>
        <p:spPr>
          <a:xfrm flipH="1" rot="10800000">
            <a:off x="2791774" y="2019682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580" name="Gruppieren"/>
          <p:cNvGrpSpPr/>
          <p:nvPr/>
        </p:nvGrpSpPr>
        <p:grpSpPr>
          <a:xfrm flipH="1">
            <a:off x="1736624" y="1979610"/>
            <a:ext cx="448005" cy="183681"/>
            <a:chOff x="0" y="0"/>
            <a:chExt cx="448003" cy="183679"/>
          </a:xfrm>
        </p:grpSpPr>
        <p:sp>
          <p:nvSpPr>
            <p:cNvPr id="576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7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8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9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81" name="Kreis"/>
          <p:cNvSpPr/>
          <p:nvPr/>
        </p:nvSpPr>
        <p:spPr>
          <a:xfrm flipH="1" rot="10800000">
            <a:off x="3236816" y="2072961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82" name="Linie"/>
          <p:cNvSpPr/>
          <p:nvPr/>
        </p:nvSpPr>
        <p:spPr>
          <a:xfrm flipH="1" flipV="1">
            <a:off x="1061531" y="2506950"/>
            <a:ext cx="274411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3" name="Rechteck"/>
          <p:cNvSpPr/>
          <p:nvPr/>
        </p:nvSpPr>
        <p:spPr>
          <a:xfrm flipH="1" rot="10800000">
            <a:off x="2791774" y="2422879"/>
            <a:ext cx="308223" cy="168145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588" name="Gruppieren"/>
          <p:cNvGrpSpPr/>
          <p:nvPr/>
        </p:nvGrpSpPr>
        <p:grpSpPr>
          <a:xfrm flipH="1">
            <a:off x="1736624" y="2382807"/>
            <a:ext cx="448005" cy="183681"/>
            <a:chOff x="0" y="0"/>
            <a:chExt cx="448003" cy="183679"/>
          </a:xfrm>
        </p:grpSpPr>
        <p:sp>
          <p:nvSpPr>
            <p:cNvPr id="584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85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86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87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89" name="Kreis"/>
          <p:cNvSpPr/>
          <p:nvPr/>
        </p:nvSpPr>
        <p:spPr>
          <a:xfrm flipH="1" rot="10800000">
            <a:off x="3236816" y="2476158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0" name="Linie"/>
          <p:cNvSpPr/>
          <p:nvPr/>
        </p:nvSpPr>
        <p:spPr>
          <a:xfrm flipH="1">
            <a:off x="1059749" y="1682693"/>
            <a:ext cx="1" cy="82831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1" name="Linie"/>
          <p:cNvSpPr/>
          <p:nvPr/>
        </p:nvSpPr>
        <p:spPr>
          <a:xfrm>
            <a:off x="1334048" y="2260964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92" name="Linie"/>
          <p:cNvSpPr/>
          <p:nvPr/>
        </p:nvSpPr>
        <p:spPr>
          <a:xfrm>
            <a:off x="1331455" y="2667828"/>
            <a:ext cx="1" cy="94573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93" name="R1"/>
          <p:cNvSpPr txBox="1"/>
          <p:nvPr/>
        </p:nvSpPr>
        <p:spPr>
          <a:xfrm>
            <a:off x="2691314" y="1779880"/>
            <a:ext cx="509143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594" name="Abgerundetes Rechteck 215"/>
          <p:cNvSpPr/>
          <p:nvPr/>
        </p:nvSpPr>
        <p:spPr>
          <a:xfrm>
            <a:off x="843183" y="618895"/>
            <a:ext cx="3383464" cy="2805983"/>
          </a:xfrm>
          <a:prstGeom prst="roundRect">
            <a:avLst>
              <a:gd name="adj" fmla="val 52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95" name="Linie"/>
          <p:cNvSpPr/>
          <p:nvPr/>
        </p:nvSpPr>
        <p:spPr>
          <a:xfrm>
            <a:off x="3373996" y="1520288"/>
            <a:ext cx="4480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6" name="Linie"/>
          <p:cNvSpPr/>
          <p:nvPr/>
        </p:nvSpPr>
        <p:spPr>
          <a:xfrm flipH="1">
            <a:off x="2601969" y="502361"/>
            <a:ext cx="1" cy="3215231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97" name="Kreis"/>
          <p:cNvSpPr/>
          <p:nvPr/>
        </p:nvSpPr>
        <p:spPr>
          <a:xfrm flipH="1" rot="10800000">
            <a:off x="2562996" y="1669764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8" name="Kreis"/>
          <p:cNvSpPr/>
          <p:nvPr/>
        </p:nvSpPr>
        <p:spPr>
          <a:xfrm flipH="1" rot="10800000">
            <a:off x="2560790" y="2066058"/>
            <a:ext cx="61198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9" name="Kreis"/>
          <p:cNvSpPr/>
          <p:nvPr/>
        </p:nvSpPr>
        <p:spPr>
          <a:xfrm flipH="1" rot="10800000">
            <a:off x="2562996" y="2479402"/>
            <a:ext cx="61199" cy="6158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00" name="Aufwärtswandler"/>
          <p:cNvSpPr txBox="1"/>
          <p:nvPr/>
        </p:nvSpPr>
        <p:spPr>
          <a:xfrm>
            <a:off x="1378190" y="2764022"/>
            <a:ext cx="1247559" cy="492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Sinus PWM</a:t>
            </a:r>
          </a:p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bzw. Sinus</a:t>
            </a:r>
          </a:p>
        </p:txBody>
      </p:sp>
      <p:sp>
        <p:nvSpPr>
          <p:cNvPr id="601" name="Rechteck"/>
          <p:cNvSpPr/>
          <p:nvPr/>
        </p:nvSpPr>
        <p:spPr>
          <a:xfrm>
            <a:off x="1154320" y="2795054"/>
            <a:ext cx="328871" cy="2676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15" name="Gruppieren"/>
          <p:cNvGrpSpPr/>
          <p:nvPr/>
        </p:nvGrpSpPr>
        <p:grpSpPr>
          <a:xfrm>
            <a:off x="1071007" y="2869830"/>
            <a:ext cx="495496" cy="215944"/>
            <a:chOff x="0" y="0"/>
            <a:chExt cx="495494" cy="215943"/>
          </a:xfrm>
        </p:grpSpPr>
        <p:sp>
          <p:nvSpPr>
            <p:cNvPr id="602" name="Linie"/>
            <p:cNvSpPr/>
            <p:nvPr/>
          </p:nvSpPr>
          <p:spPr>
            <a:xfrm>
              <a:off x="429645" y="213041"/>
              <a:ext cx="65850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3" name="Linie"/>
            <p:cNvSpPr/>
            <p:nvPr/>
          </p:nvSpPr>
          <p:spPr>
            <a:xfrm>
              <a:off x="366946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4" name="Linie"/>
            <p:cNvSpPr/>
            <p:nvPr/>
          </p:nvSpPr>
          <p:spPr>
            <a:xfrm>
              <a:off x="286949" y="215942"/>
              <a:ext cx="83547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5" name="Linie"/>
            <p:cNvSpPr/>
            <p:nvPr/>
          </p:nvSpPr>
          <p:spPr>
            <a:xfrm flipV="1">
              <a:off x="367272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6" name="Linie"/>
            <p:cNvSpPr/>
            <p:nvPr/>
          </p:nvSpPr>
          <p:spPr>
            <a:xfrm flipV="1">
              <a:off x="431447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7" name="Linie"/>
            <p:cNvSpPr/>
            <p:nvPr/>
          </p:nvSpPr>
          <p:spPr>
            <a:xfrm>
              <a:off x="79997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8" name="Linie"/>
            <p:cNvSpPr/>
            <p:nvPr/>
          </p:nvSpPr>
          <p:spPr>
            <a:xfrm>
              <a:off x="-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09" name="Linie"/>
            <p:cNvSpPr/>
            <p:nvPr/>
          </p:nvSpPr>
          <p:spPr>
            <a:xfrm flipV="1">
              <a:off x="80323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0" name="Linie"/>
            <p:cNvSpPr/>
            <p:nvPr/>
          </p:nvSpPr>
          <p:spPr>
            <a:xfrm flipV="1">
              <a:off x="144498" y="-1"/>
              <a:ext cx="1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1" name="Linie"/>
            <p:cNvSpPr/>
            <p:nvPr/>
          </p:nvSpPr>
          <p:spPr>
            <a:xfrm>
              <a:off x="224039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2" name="Linie"/>
            <p:cNvSpPr/>
            <p:nvPr/>
          </p:nvSpPr>
          <p:spPr>
            <a:xfrm>
              <a:off x="14404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3" name="Linie"/>
            <p:cNvSpPr/>
            <p:nvPr/>
          </p:nvSpPr>
          <p:spPr>
            <a:xfrm flipV="1">
              <a:off x="224365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4" name="Linie"/>
            <p:cNvSpPr/>
            <p:nvPr/>
          </p:nvSpPr>
          <p:spPr>
            <a:xfrm flipV="1">
              <a:off x="288540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616" name="Linie"/>
          <p:cNvSpPr/>
          <p:nvPr/>
        </p:nvSpPr>
        <p:spPr>
          <a:xfrm flipH="1" flipV="1">
            <a:off x="1107453" y="1170524"/>
            <a:ext cx="1427462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17" name="u2"/>
          <p:cNvSpPr txBox="1"/>
          <p:nvPr/>
        </p:nvSpPr>
        <p:spPr>
          <a:xfrm>
            <a:off x="1604455" y="883608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618" name="Linie"/>
          <p:cNvSpPr/>
          <p:nvPr/>
        </p:nvSpPr>
        <p:spPr>
          <a:xfrm>
            <a:off x="2320250" y="1700556"/>
            <a:ext cx="196785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19" name="u2"/>
          <p:cNvSpPr txBox="1"/>
          <p:nvPr/>
        </p:nvSpPr>
        <p:spPr>
          <a:xfrm>
            <a:off x="2164071" y="1287319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1" name="3_1_x_Signalpfad_PWM.png" descr="3_1_x_Signalpfad_PW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53" y="464476"/>
            <a:ext cx="3364272" cy="274837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2" name="3_1_x_Signalpfad_vereinfacht.png" descr="3_1_x_Signalpfad_vereinfach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45949" y="435793"/>
            <a:ext cx="2695852" cy="2805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623" name="3_1_x_Signalpfad_vereinfacht_d_q.png" descr="3_1_x_Signalpfad_vereinfacht_d_q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53025" y="1465911"/>
            <a:ext cx="2695851" cy="745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4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55472" y="3707206"/>
            <a:ext cx="2064282" cy="2003568"/>
          </a:xfrm>
          <a:prstGeom prst="rect">
            <a:avLst/>
          </a:prstGeom>
          <a:ln w="12700">
            <a:miter lim="400000"/>
          </a:ln>
        </p:spPr>
      </p:pic>
      <p:pic>
        <p:nvPicPr>
          <p:cNvPr id="625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68809" y="3100724"/>
            <a:ext cx="2064282" cy="1806248"/>
          </a:xfrm>
          <a:prstGeom prst="rect">
            <a:avLst/>
          </a:prstGeom>
          <a:ln w="12700">
            <a:miter lim="400000"/>
          </a:ln>
        </p:spPr>
      </p:pic>
      <p:sp>
        <p:nvSpPr>
          <p:cNvPr id="626" name="Aufwärtswandler"/>
          <p:cNvSpPr txBox="1"/>
          <p:nvPr/>
        </p:nvSpPr>
        <p:spPr>
          <a:xfrm>
            <a:off x="1286149" y="3201275"/>
            <a:ext cx="124755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Sinus PWM</a:t>
            </a:r>
          </a:p>
        </p:txBody>
      </p:sp>
      <p:grpSp>
        <p:nvGrpSpPr>
          <p:cNvPr id="640" name="Gruppieren"/>
          <p:cNvGrpSpPr/>
          <p:nvPr/>
        </p:nvGrpSpPr>
        <p:grpSpPr>
          <a:xfrm>
            <a:off x="952474" y="3225430"/>
            <a:ext cx="495496" cy="215944"/>
            <a:chOff x="0" y="0"/>
            <a:chExt cx="495494" cy="215943"/>
          </a:xfrm>
        </p:grpSpPr>
        <p:sp>
          <p:nvSpPr>
            <p:cNvPr id="627" name="Linie"/>
            <p:cNvSpPr/>
            <p:nvPr/>
          </p:nvSpPr>
          <p:spPr>
            <a:xfrm>
              <a:off x="429645" y="213041"/>
              <a:ext cx="65850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8" name="Linie"/>
            <p:cNvSpPr/>
            <p:nvPr/>
          </p:nvSpPr>
          <p:spPr>
            <a:xfrm>
              <a:off x="366946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9" name="Linie"/>
            <p:cNvSpPr/>
            <p:nvPr/>
          </p:nvSpPr>
          <p:spPr>
            <a:xfrm>
              <a:off x="286949" y="215942"/>
              <a:ext cx="83547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0" name="Linie"/>
            <p:cNvSpPr/>
            <p:nvPr/>
          </p:nvSpPr>
          <p:spPr>
            <a:xfrm flipV="1">
              <a:off x="367272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1" name="Linie"/>
            <p:cNvSpPr/>
            <p:nvPr/>
          </p:nvSpPr>
          <p:spPr>
            <a:xfrm flipV="1">
              <a:off x="431447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2" name="Linie"/>
            <p:cNvSpPr/>
            <p:nvPr/>
          </p:nvSpPr>
          <p:spPr>
            <a:xfrm>
              <a:off x="79997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3" name="Linie"/>
            <p:cNvSpPr/>
            <p:nvPr/>
          </p:nvSpPr>
          <p:spPr>
            <a:xfrm>
              <a:off x="-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4" name="Linie"/>
            <p:cNvSpPr/>
            <p:nvPr/>
          </p:nvSpPr>
          <p:spPr>
            <a:xfrm flipV="1">
              <a:off x="80323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5" name="Linie"/>
            <p:cNvSpPr/>
            <p:nvPr/>
          </p:nvSpPr>
          <p:spPr>
            <a:xfrm flipV="1">
              <a:off x="144498" y="-1"/>
              <a:ext cx="1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6" name="Linie"/>
            <p:cNvSpPr/>
            <p:nvPr/>
          </p:nvSpPr>
          <p:spPr>
            <a:xfrm>
              <a:off x="224039" y="49"/>
              <a:ext cx="65851" cy="294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7" name="Linie"/>
            <p:cNvSpPr/>
            <p:nvPr/>
          </p:nvSpPr>
          <p:spPr>
            <a:xfrm>
              <a:off x="144041" y="215942"/>
              <a:ext cx="83548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8" name="Linie"/>
            <p:cNvSpPr/>
            <p:nvPr/>
          </p:nvSpPr>
          <p:spPr>
            <a:xfrm flipV="1">
              <a:off x="224365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9" name="Linie"/>
            <p:cNvSpPr/>
            <p:nvPr/>
          </p:nvSpPr>
          <p:spPr>
            <a:xfrm flipV="1">
              <a:off x="288540" y="-1"/>
              <a:ext cx="2" cy="21594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641" name="Aufwärtswandler"/>
          <p:cNvSpPr txBox="1"/>
          <p:nvPr/>
        </p:nvSpPr>
        <p:spPr>
          <a:xfrm>
            <a:off x="4359549" y="3201275"/>
            <a:ext cx="124755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Sinus</a:t>
            </a:r>
          </a:p>
        </p:txBody>
      </p:sp>
      <p:sp>
        <p:nvSpPr>
          <p:cNvPr id="642" name="Aufwärtswandler"/>
          <p:cNvSpPr txBox="1"/>
          <p:nvPr/>
        </p:nvSpPr>
        <p:spPr>
          <a:xfrm>
            <a:off x="7677171" y="2380008"/>
            <a:ext cx="124755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Sinus</a:t>
            </a:r>
          </a:p>
        </p:txBody>
      </p:sp>
      <p:sp>
        <p:nvSpPr>
          <p:cNvPr id="643" name="Aufwärtswandler"/>
          <p:cNvSpPr txBox="1"/>
          <p:nvPr/>
        </p:nvSpPr>
        <p:spPr>
          <a:xfrm>
            <a:off x="2822849" y="3201275"/>
            <a:ext cx="124755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bzw.</a:t>
            </a:r>
          </a:p>
        </p:txBody>
      </p:sp>
      <p:sp>
        <p:nvSpPr>
          <p:cNvPr id="644" name="Linie"/>
          <p:cNvSpPr/>
          <p:nvPr/>
        </p:nvSpPr>
        <p:spPr>
          <a:xfrm flipH="1">
            <a:off x="4361489" y="3323546"/>
            <a:ext cx="1755479" cy="736637"/>
          </a:xfrm>
          <a:prstGeom prst="line">
            <a:avLst/>
          </a:prstGeom>
          <a:ln>
            <a:solidFill>
              <a:srgbClr val="FF93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5" name="Linie"/>
          <p:cNvSpPr/>
          <p:nvPr/>
        </p:nvSpPr>
        <p:spPr>
          <a:xfrm>
            <a:off x="458356" y="3441681"/>
            <a:ext cx="1755479" cy="736638"/>
          </a:xfrm>
          <a:prstGeom prst="line">
            <a:avLst/>
          </a:prstGeom>
          <a:ln>
            <a:solidFill>
              <a:srgbClr val="FF93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6" name="Linie"/>
          <p:cNvSpPr/>
          <p:nvPr/>
        </p:nvSpPr>
        <p:spPr>
          <a:xfrm>
            <a:off x="7102662" y="2336063"/>
            <a:ext cx="487169" cy="930246"/>
          </a:xfrm>
          <a:prstGeom prst="line">
            <a:avLst/>
          </a:prstGeom>
          <a:ln>
            <a:solidFill>
              <a:srgbClr val="FF93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7" name="Linie"/>
          <p:cNvSpPr/>
          <p:nvPr/>
        </p:nvSpPr>
        <p:spPr>
          <a:xfrm flipH="1">
            <a:off x="8934498" y="2336063"/>
            <a:ext cx="487169" cy="930246"/>
          </a:xfrm>
          <a:prstGeom prst="line">
            <a:avLst/>
          </a:prstGeom>
          <a:ln>
            <a:solidFill>
              <a:srgbClr val="FF93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8" name="Betrag und Phase"/>
          <p:cNvSpPr txBox="1"/>
          <p:nvPr/>
        </p:nvSpPr>
        <p:spPr>
          <a:xfrm>
            <a:off x="943204" y="4456965"/>
            <a:ext cx="1272474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Betrag und Phase</a:t>
            </a:r>
          </a:p>
        </p:txBody>
      </p:sp>
      <p:sp>
        <p:nvSpPr>
          <p:cNvPr id="649" name="d,q - System"/>
          <p:cNvSpPr txBox="1"/>
          <p:nvPr/>
        </p:nvSpPr>
        <p:spPr>
          <a:xfrm>
            <a:off x="6315238" y="3751824"/>
            <a:ext cx="1029983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d,q - System</a:t>
            </a:r>
          </a:p>
        </p:txBody>
      </p:sp>
      <p:sp>
        <p:nvSpPr>
          <p:cNvPr id="650" name="Zeiger in Drehstromsystem transformieren"/>
          <p:cNvSpPr txBox="1"/>
          <p:nvPr/>
        </p:nvSpPr>
        <p:spPr>
          <a:xfrm>
            <a:off x="7213880" y="714699"/>
            <a:ext cx="2411968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Zeiger in Drehstromsystem transformieren</a:t>
            </a:r>
          </a:p>
        </p:txBody>
      </p:sp>
      <p:pic>
        <p:nvPicPr>
          <p:cNvPr id="651" name="Linie" descr="Lini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577082" y="1202575"/>
            <a:ext cx="1855628" cy="140895"/>
          </a:xfrm>
          <a:prstGeom prst="rect">
            <a:avLst/>
          </a:prstGeom>
        </p:spPr>
      </p:pic>
      <p:sp>
        <p:nvSpPr>
          <p:cNvPr id="653" name="a,b,c - System"/>
          <p:cNvSpPr txBox="1"/>
          <p:nvPr/>
        </p:nvSpPr>
        <p:spPr>
          <a:xfrm>
            <a:off x="9220987" y="3751824"/>
            <a:ext cx="1029983" cy="50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a,b,c - System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